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7" r:id="rId3"/>
    <p:sldId id="269" r:id="rId4"/>
    <p:sldId id="270" r:id="rId5"/>
    <p:sldId id="271" r:id="rId6"/>
    <p:sldId id="272" r:id="rId7"/>
    <p:sldId id="268" r:id="rId8"/>
    <p:sldId id="273" r:id="rId9"/>
    <p:sldId id="274" r:id="rId10"/>
    <p:sldId id="275" r:id="rId11"/>
  </p:sldIdLst>
  <p:sldSz cx="6858000" cy="9144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BC"/>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3024" y="9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729037" y="488951"/>
            <a:ext cx="1157288" cy="104013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57175" y="488951"/>
            <a:ext cx="3357563" cy="104013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958DDEE-BA38-451B-987C-DB4A5432A517}" type="datetimeFigureOut">
              <a:rPr lang="ru-RU" smtClean="0"/>
              <a:pPr/>
              <a:t>07.12.2020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958DDEE-BA38-451B-987C-DB4A5432A517}" type="datetimeFigureOut">
              <a:rPr lang="ru-RU" smtClean="0"/>
              <a:pPr/>
              <a:t>07.12.2020</a:t>
            </a:fld>
            <a:endParaRPr lang="ru-RU"/>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DBCC295-847F-419F-BD78-BCD91BB4334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instagram.com/goroo_krg/" TargetMode="External"/><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www.instagram.com/goroo_krg/" TargetMode="Externa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hyperlink" Target="https://www.instagram.com/goroo_k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www.kargoo.gov.kz/" TargetMode="Externa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instagram.com/goroo_k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GIF"/><Relationship Id="rId7" Type="http://schemas.openxmlformats.org/officeDocument/2006/relationships/image" Target="../media/image42.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hyperlink" Target="https://www.instagram.com/goroo_krg/" TargetMode="External"/><Relationship Id="rId4" Type="http://schemas.openxmlformats.org/officeDocument/2006/relationships/image" Target="../media/image40.GIF"/></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www.instagram.com/explore/tags/%D1%8E%D0%BD%D1%8B%D0%B9%D0%B2%D0%BE%D0%BB%D0%BE%D0%BD%D1%82%D0%B5%D1%80/" TargetMode="External"/><Relationship Id="rId5" Type="http://schemas.openxmlformats.org/officeDocument/2006/relationships/hyperlink" Target="https://www.instagram.com/explore/tags/%D0%B6%D0%B0%D1%81%D0%B2%D0%BE%D0%BB%D0%BE%D0%BD%D1%82%D0%B5%D1%80/" TargetMode="Externa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48" name="AutoShape 4" descr="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3" name="AutoShape 3" descr="https://img-fotki.yandex.ru/get/6736/200418627.1a/0_10c87b_d2d75807_orig.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5" name="AutoShape 5"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7" name="AutoShape 7"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9" name="AutoShape 9"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1" name="AutoShape 11"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4" name="AutoShape 14" descr="https://img-fotki.yandex.ru/get/15545/200418627.cb/0_149bd3_9ed722dc_orig.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9" name="AutoShape 19"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41" name="AutoShape 21"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43" name="AutoShape 23"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45" name="AutoShape 25"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0" name="AutoShape 14" descr="https://wallbox.ru/wallpapers/main/201505/ed8401baf6d6864.jpg"/>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2" name="AutoShape 16" descr="https://wallbox.ru/wallpapers/main/201505/ed8401baf6d6864.jpg"/>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Картинки красивый зимний фон, Стоковые Фотографии и Роялти-Фри Изображения  красивый зимний фон | Depositphotos®">
            <a:extLst>
              <a:ext uri="{FF2B5EF4-FFF2-40B4-BE49-F238E27FC236}">
                <a16:creationId xmlns:a16="http://schemas.microsoft.com/office/drawing/2014/main" id="{9852C88D-9055-4034-B143-8D1E8B6E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Группа 34">
            <a:extLst>
              <a:ext uri="{FF2B5EF4-FFF2-40B4-BE49-F238E27FC236}">
                <a16:creationId xmlns:a16="http://schemas.microsoft.com/office/drawing/2014/main" id="{AF6CF0F0-3BED-4E29-A901-1D977ED0D52C}"/>
              </a:ext>
            </a:extLst>
          </p:cNvPr>
          <p:cNvGrpSpPr/>
          <p:nvPr/>
        </p:nvGrpSpPr>
        <p:grpSpPr>
          <a:xfrm>
            <a:off x="155575" y="24377"/>
            <a:ext cx="6808886" cy="1964892"/>
            <a:chOff x="0" y="-32"/>
            <a:chExt cx="8286784" cy="1964892"/>
          </a:xfrm>
        </p:grpSpPr>
        <p:pic>
          <p:nvPicPr>
            <p:cNvPr id="37" name="Picture 8" descr="C:\Users\w\Downloads\xdvx.png">
              <a:extLst>
                <a:ext uri="{FF2B5EF4-FFF2-40B4-BE49-F238E27FC236}">
                  <a16:creationId xmlns:a16="http://schemas.microsoft.com/office/drawing/2014/main" id="{879F8E82-44C9-44D5-A98C-E8735CEDFB05}"/>
                </a:ext>
              </a:extLst>
            </p:cNvPr>
            <p:cNvPicPr>
              <a:picLocks noChangeAspect="1" noChangeArrowheads="1"/>
            </p:cNvPicPr>
            <p:nvPr/>
          </p:nvPicPr>
          <p:blipFill>
            <a:blip r:embed="rId3" cstate="print"/>
            <a:srcRect/>
            <a:stretch>
              <a:fillRect/>
            </a:stretch>
          </p:blipFill>
          <p:spPr bwMode="auto">
            <a:xfrm>
              <a:off x="214289" y="1393356"/>
              <a:ext cx="7546669" cy="571504"/>
            </a:xfrm>
            <a:prstGeom prst="rect">
              <a:avLst/>
            </a:prstGeom>
            <a:noFill/>
          </p:spPr>
        </p:pic>
        <p:sp>
          <p:nvSpPr>
            <p:cNvPr id="38" name="Прямоугольник 37">
              <a:extLst>
                <a:ext uri="{FF2B5EF4-FFF2-40B4-BE49-F238E27FC236}">
                  <a16:creationId xmlns:a16="http://schemas.microsoft.com/office/drawing/2014/main" id="{FA11897E-8A86-4D69-92B3-510DF2C58C81}"/>
                </a:ext>
              </a:extLst>
            </p:cNvPr>
            <p:cNvSpPr/>
            <p:nvPr/>
          </p:nvSpPr>
          <p:spPr>
            <a:xfrm>
              <a:off x="1729673" y="536100"/>
              <a:ext cx="5128327" cy="892552"/>
            </a:xfrm>
            <a:prstGeom prst="rect">
              <a:avLst/>
            </a:prstGeom>
          </p:spPr>
          <p:txBody>
            <a:bodyPr wrap="none">
              <a:spAutoFit/>
            </a:bodyPr>
            <a:lstStyle/>
            <a:p>
              <a:r>
                <a:rPr lang="ru-RU" sz="5200" b="1" i="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Monotype Corsiva" pitchFamily="66" charset="0"/>
                  <a:cs typeface="Aharoni" pitchFamily="2" charset="-79"/>
                </a:rPr>
                <a:t>«</a:t>
              </a:r>
              <a:r>
                <a:rPr lang="en-US" sz="5200" b="1" i="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Aharoni" pitchFamily="2" charset="-79"/>
                  <a:cs typeface="Aharoni" pitchFamily="2" charset="-79"/>
                </a:rPr>
                <a:t>School time</a:t>
              </a:r>
              <a:r>
                <a:rPr lang="ru-RU" sz="5200" b="1" i="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Monotype Corsiva" pitchFamily="66" charset="0"/>
                  <a:cs typeface="Aharoni" pitchFamily="2" charset="-79"/>
                </a:rPr>
                <a:t>» </a:t>
              </a:r>
              <a:endParaRPr lang="ru-RU" sz="5200" b="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Monotype Corsiva" pitchFamily="66" charset="0"/>
                <a:cs typeface="Aharoni" pitchFamily="2" charset="-79"/>
              </a:endParaRPr>
            </a:p>
          </p:txBody>
        </p:sp>
        <p:sp>
          <p:nvSpPr>
            <p:cNvPr id="39" name="Прямоугольник 38">
              <a:extLst>
                <a:ext uri="{FF2B5EF4-FFF2-40B4-BE49-F238E27FC236}">
                  <a16:creationId xmlns:a16="http://schemas.microsoft.com/office/drawing/2014/main" id="{C57EDE8E-9F66-4388-9162-15EAA214DE66}"/>
                </a:ext>
              </a:extLst>
            </p:cNvPr>
            <p:cNvSpPr/>
            <p:nvPr/>
          </p:nvSpPr>
          <p:spPr>
            <a:xfrm>
              <a:off x="3033103" y="1426174"/>
              <a:ext cx="2094145" cy="461665"/>
            </a:xfrm>
            <a:prstGeom prst="rect">
              <a:avLst/>
            </a:prstGeom>
          </p:spPr>
          <p:txBody>
            <a:bodyPr wrap="square">
              <a:spAutoFit/>
            </a:bodyPr>
            <a:lstStyle/>
            <a:p>
              <a:r>
                <a:rPr lang="ru-RU" sz="1200" b="1" i="1" dirty="0">
                  <a:latin typeface="Times New Roman" pitchFamily="18" charset="0"/>
                  <a:cs typeface="Times New Roman" pitchFamily="18" charset="0"/>
                </a:rPr>
                <a:t>       Выпуск №35</a:t>
              </a:r>
            </a:p>
            <a:p>
              <a:r>
                <a:rPr lang="ru-RU" sz="1200" b="1" i="1" dirty="0">
                  <a:latin typeface="Times New Roman" pitchFamily="18" charset="0"/>
                  <a:cs typeface="Times New Roman" pitchFamily="18" charset="0"/>
                </a:rPr>
                <a:t>  от 01.12.2020 года</a:t>
              </a:r>
              <a:endParaRPr lang="ru-RU" sz="1200" dirty="0">
                <a:latin typeface="Times New Roman" pitchFamily="18" charset="0"/>
                <a:cs typeface="Times New Roman" pitchFamily="18" charset="0"/>
              </a:endParaRPr>
            </a:p>
          </p:txBody>
        </p:sp>
        <p:pic>
          <p:nvPicPr>
            <p:cNvPr id="40" name="Picture 27" descr="C:\Users\w\Desktop\0_ab458_4bc1d758_orig.png">
              <a:extLst>
                <a:ext uri="{FF2B5EF4-FFF2-40B4-BE49-F238E27FC236}">
                  <a16:creationId xmlns:a16="http://schemas.microsoft.com/office/drawing/2014/main" id="{E484A9B0-FC7E-40E9-9309-72D13C838544}"/>
                </a:ext>
              </a:extLst>
            </p:cNvPr>
            <p:cNvPicPr>
              <a:picLocks noChangeAspect="1" noChangeArrowheads="1"/>
            </p:cNvPicPr>
            <p:nvPr/>
          </p:nvPicPr>
          <p:blipFill>
            <a:blip r:embed="rId4" cstate="print"/>
            <a:srcRect/>
            <a:stretch>
              <a:fillRect/>
            </a:stretch>
          </p:blipFill>
          <p:spPr bwMode="auto">
            <a:xfrm>
              <a:off x="1214422" y="1321918"/>
              <a:ext cx="598457" cy="483839"/>
            </a:xfrm>
            <a:prstGeom prst="rect">
              <a:avLst/>
            </a:prstGeom>
            <a:noFill/>
          </p:spPr>
        </p:pic>
        <p:sp>
          <p:nvSpPr>
            <p:cNvPr id="41" name="Прямоугольник 40">
              <a:extLst>
                <a:ext uri="{FF2B5EF4-FFF2-40B4-BE49-F238E27FC236}">
                  <a16:creationId xmlns:a16="http://schemas.microsoft.com/office/drawing/2014/main" id="{76666752-0B03-4352-8D69-706C4DA17F04}"/>
                </a:ext>
              </a:extLst>
            </p:cNvPr>
            <p:cNvSpPr/>
            <p:nvPr/>
          </p:nvSpPr>
          <p:spPr>
            <a:xfrm>
              <a:off x="1812879" y="187717"/>
              <a:ext cx="2635658" cy="523220"/>
            </a:xfrm>
            <a:prstGeom prst="rect">
              <a:avLst/>
            </a:prstGeom>
          </p:spPr>
          <p:txBody>
            <a:bodyPr wrap="none">
              <a:spAutoFit/>
            </a:bodyPr>
            <a:lstStyle/>
            <a:p>
              <a:r>
                <a:rPr lang="ru-RU" sz="2800" b="1" i="1" dirty="0">
                  <a:latin typeface="Monotype Corsiva" pitchFamily="66" charset="0"/>
                  <a:ea typeface="Calibri" pitchFamily="34" charset="0"/>
                  <a:cs typeface="Times New Roman" pitchFamily="18" charset="0"/>
                </a:rPr>
                <a:t>школьная  газета </a:t>
              </a:r>
              <a:endParaRPr lang="ru-RU" sz="2800" b="1" i="1" dirty="0"/>
            </a:p>
          </p:txBody>
        </p:sp>
        <p:pic>
          <p:nvPicPr>
            <p:cNvPr id="42" name="Picture 2" descr="C:\Users\w\Desktop\пресс-центр\эмблема.png">
              <a:extLst>
                <a:ext uri="{FF2B5EF4-FFF2-40B4-BE49-F238E27FC236}">
                  <a16:creationId xmlns:a16="http://schemas.microsoft.com/office/drawing/2014/main" id="{B79AB110-BC26-48E7-B317-B20F245B9401}"/>
                </a:ext>
              </a:extLst>
            </p:cNvPr>
            <p:cNvPicPr>
              <a:picLocks noChangeAspect="1" noChangeArrowheads="1"/>
            </p:cNvPicPr>
            <p:nvPr/>
          </p:nvPicPr>
          <p:blipFill>
            <a:blip r:embed="rId5" cstate="print"/>
            <a:srcRect/>
            <a:stretch>
              <a:fillRect/>
            </a:stretch>
          </p:blipFill>
          <p:spPr bwMode="auto">
            <a:xfrm>
              <a:off x="0" y="107504"/>
              <a:ext cx="1707869" cy="1206867"/>
            </a:xfrm>
            <a:prstGeom prst="rect">
              <a:avLst/>
            </a:prstGeom>
            <a:noFill/>
          </p:spPr>
        </p:pic>
        <p:sp>
          <p:nvSpPr>
            <p:cNvPr id="43" name="Rectangle 6">
              <a:extLst>
                <a:ext uri="{FF2B5EF4-FFF2-40B4-BE49-F238E27FC236}">
                  <a16:creationId xmlns:a16="http://schemas.microsoft.com/office/drawing/2014/main" id="{4A002DEA-5DCF-4EAE-84DC-868EA00BF76B}"/>
                </a:ext>
              </a:extLst>
            </p:cNvPr>
            <p:cNvSpPr>
              <a:spLocks noChangeArrowheads="1"/>
            </p:cNvSpPr>
            <p:nvPr/>
          </p:nvSpPr>
          <p:spPr bwMode="auto">
            <a:xfrm>
              <a:off x="2500306" y="-32"/>
              <a:ext cx="578647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a:ln>
                    <a:noFill/>
                  </a:ln>
                  <a:effectLst/>
                  <a:latin typeface="Monotype Corsiva" pitchFamily="66" charset="0"/>
                  <a:ea typeface="Calibri" pitchFamily="34" charset="0"/>
                  <a:cs typeface="Times New Roman" pitchFamily="18" charset="0"/>
                </a:rPr>
                <a:t>КГУ</a:t>
              </a:r>
              <a:r>
                <a:rPr lang="ru-RU" sz="1400" dirty="0">
                  <a:latin typeface="Monotype Corsiva" pitchFamily="66" charset="0"/>
                  <a:ea typeface="Calibri" pitchFamily="34" charset="0"/>
                  <a:cs typeface="Times New Roman" pitchFamily="18" charset="0"/>
                </a:rPr>
                <a:t>  </a:t>
              </a:r>
              <a:r>
                <a:rPr kumimoji="0" lang="ru-RU" sz="1400" u="none" strike="noStrike" cap="none" normalizeH="0" baseline="0" dirty="0">
                  <a:ln>
                    <a:noFill/>
                  </a:ln>
                  <a:effectLst/>
                  <a:latin typeface="Monotype Corsiva" pitchFamily="66" charset="0"/>
                  <a:ea typeface="Calibri" pitchFamily="34" charset="0"/>
                  <a:cs typeface="Times New Roman" pitchFamily="18" charset="0"/>
                </a:rPr>
                <a:t>«СОШ №81»  ул. Гапеева 1 Б  </a:t>
              </a:r>
              <a:endParaRPr kumimoji="0" lang="ru-RU" u="none" strike="noStrike" cap="none" normalizeH="0" baseline="0" dirty="0">
                <a:ln>
                  <a:noFill/>
                </a:ln>
                <a:effectLst/>
                <a:latin typeface="Monotype Corsiva" pitchFamily="66" charset="0"/>
                <a:cs typeface="Arial" pitchFamily="34" charset="0"/>
              </a:endParaRPr>
            </a:p>
          </p:txBody>
        </p:sp>
      </p:grpSp>
      <p:pic>
        <p:nvPicPr>
          <p:cNvPr id="3" name="Рисунок 2">
            <a:extLst>
              <a:ext uri="{FF2B5EF4-FFF2-40B4-BE49-F238E27FC236}">
                <a16:creationId xmlns:a16="http://schemas.microsoft.com/office/drawing/2014/main" id="{BA2CC06A-8377-4FE5-BDD5-F73FE6DCBB53}"/>
              </a:ext>
            </a:extLst>
          </p:cNvPr>
          <p:cNvPicPr>
            <a:picLocks noChangeAspect="1"/>
          </p:cNvPicPr>
          <p:nvPr/>
        </p:nvPicPr>
        <p:blipFill>
          <a:blip r:embed="rId6"/>
          <a:stretch>
            <a:fillRect/>
          </a:stretch>
        </p:blipFill>
        <p:spPr>
          <a:xfrm>
            <a:off x="3810742" y="5749818"/>
            <a:ext cx="2758488" cy="3182056"/>
          </a:xfrm>
          <a:prstGeom prst="rect">
            <a:avLst/>
          </a:prstGeom>
        </p:spPr>
      </p:pic>
      <p:pic>
        <p:nvPicPr>
          <p:cNvPr id="1032" name="Picture 8" descr="1- желтоқсан Тұңғыш Президент күні">
            <a:extLst>
              <a:ext uri="{FF2B5EF4-FFF2-40B4-BE49-F238E27FC236}">
                <a16:creationId xmlns:a16="http://schemas.microsoft.com/office/drawing/2014/main" id="{BC863B8B-FDB0-40C2-BA37-80A6F32E26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5" y="2049723"/>
            <a:ext cx="2246006" cy="3277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3A13651A-8EA2-4FD8-AEBA-00B1FB47467C}"/>
              </a:ext>
            </a:extLst>
          </p:cNvPr>
          <p:cNvSpPr/>
          <p:nvPr/>
        </p:nvSpPr>
        <p:spPr>
          <a:xfrm>
            <a:off x="2498234" y="2064966"/>
            <a:ext cx="4177957" cy="3754874"/>
          </a:xfrm>
          <a:prstGeom prst="rect">
            <a:avLst/>
          </a:prstGeom>
        </p:spPr>
        <p:txBody>
          <a:bodyPr wrap="square">
            <a:spAutoFit/>
          </a:bodyPr>
          <a:lstStyle/>
          <a:p>
            <a:pPr algn="just"/>
            <a:r>
              <a:rPr lang="kk-KZ" sz="1400" b="1" i="1" dirty="0">
                <a:solidFill>
                  <a:srgbClr val="000000"/>
                </a:solidFill>
                <a:latin typeface="Times New Roman" panose="02020603050405020304" pitchFamily="18" charset="0"/>
                <a:cs typeface="Times New Roman" panose="02020603050405020304" pitchFamily="18" charset="0"/>
              </a:rPr>
              <a:t>1 – желтоқсан Қазақстан Республикасының Тұңғыш Президенті күні. Бұл күннің шығу тарихына шолу жасар болсақ, 2011 жылдың 10 желтоқсаны күні ҚР Парламенті Сенаты депутаттарының бастамасы мен «Қазақстан Республикасындағы мерекелер туралы» ҚР Заңына толықтыру енгізу туралы» ҚР Заңы қабылданған болатын. Заң 1 желтоқсанда аталып өтілетін – Қазақстан Республикасының Тұңғыш Президенті Күнін белгілегенеді. Өйткені 1991 жылы 1 желтоқсанда қазақ елі өзінің тұңғыш президентін Нұрсұлтан Әбішұлы Назарбаевты сайлады. Осыған орай аталған Заңның қабылдануы арқылы Қазақстан Республикасы Тұңғыш Президентінің Республикаға сіңірген зор еңбегі танылған болатын.</a:t>
            </a:r>
            <a:endParaRPr lang="ru-KZ" sz="1400" i="1" dirty="0">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4594FBB9-5354-4659-A4B7-02A4B14237BF}"/>
              </a:ext>
            </a:extLst>
          </p:cNvPr>
          <p:cNvSpPr/>
          <p:nvPr/>
        </p:nvSpPr>
        <p:spPr>
          <a:xfrm>
            <a:off x="203008" y="5993501"/>
            <a:ext cx="3429000" cy="1323439"/>
          </a:xfrm>
          <a:prstGeom prst="rect">
            <a:avLst/>
          </a:prstGeom>
        </p:spPr>
        <p:txBody>
          <a:bodyPr>
            <a:spAutoFit/>
          </a:bodyPr>
          <a:lstStyle/>
          <a:p>
            <a:pPr algn="just"/>
            <a:r>
              <a:rPr lang="kk-KZ" sz="1600" i="1" dirty="0">
                <a:solidFill>
                  <a:srgbClr val="262626"/>
                </a:solidFill>
                <a:latin typeface="Times New Roman" panose="02020603050405020304" pitchFamily="18" charset="0"/>
                <a:cs typeface="Times New Roman" panose="02020603050405020304" pitchFamily="18" charset="0"/>
              </a:rPr>
              <a:t>Қазақстан Республикасының Тұңғыш Президент күніне орай мектеп кітапханасында кітап көрмесі ұйымдастырылды.</a:t>
            </a:r>
            <a:r>
              <a:rPr lang="kk-KZ" sz="1600" i="1" dirty="0">
                <a:latin typeface="Times New Roman" panose="02020603050405020304" pitchFamily="18" charset="0"/>
                <a:cs typeface="Times New Roman" panose="02020603050405020304" pitchFamily="18" charset="0"/>
                <a:hlinkClick r:id="rId8"/>
              </a:rPr>
              <a:t>@</a:t>
            </a:r>
            <a:r>
              <a:rPr lang="en-US" sz="1600" i="1" dirty="0" err="1">
                <a:latin typeface="Times New Roman" panose="02020603050405020304" pitchFamily="18" charset="0"/>
                <a:cs typeface="Times New Roman" panose="02020603050405020304" pitchFamily="18" charset="0"/>
                <a:hlinkClick r:id="rId8"/>
              </a:rPr>
              <a:t>goroo_krg</a:t>
            </a:r>
            <a:endParaRPr lang="ru-KZ" sz="16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384D5A51-B688-4A81-8AE9-477FD9A4A679}"/>
              </a:ext>
            </a:extLst>
          </p:cNvPr>
          <p:cNvGrpSpPr/>
          <p:nvPr/>
        </p:nvGrpSpPr>
        <p:grpSpPr>
          <a:xfrm>
            <a:off x="0" y="0"/>
            <a:ext cx="6856848" cy="9141712"/>
            <a:chOff x="0" y="0"/>
            <a:chExt cx="6856848" cy="9141712"/>
          </a:xfrm>
        </p:grpSpPr>
        <p:pic>
          <p:nvPicPr>
            <p:cNvPr id="2" name="Picture 4" descr="Естественный зимний фон. снег блестящие сугробы. зимний снег фоновой  текстуры | Премиум Фото">
              <a:extLst>
                <a:ext uri="{FF2B5EF4-FFF2-40B4-BE49-F238E27FC236}">
                  <a16:creationId xmlns:a16="http://schemas.microsoft.com/office/drawing/2014/main" id="{0F94D4D1-B9FC-4160-B502-0F57AF91D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6848" cy="9141712"/>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197001D4-A28D-49EF-8FF5-E005E3ED1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2" y="107504"/>
              <a:ext cx="3429000" cy="1928813"/>
            </a:xfrm>
            <a:prstGeom prst="rect">
              <a:avLst/>
            </a:prstGeom>
          </p:spPr>
        </p:pic>
        <p:pic>
          <p:nvPicPr>
            <p:cNvPr id="6" name="Рисунок 5">
              <a:extLst>
                <a:ext uri="{FF2B5EF4-FFF2-40B4-BE49-F238E27FC236}">
                  <a16:creationId xmlns:a16="http://schemas.microsoft.com/office/drawing/2014/main" id="{054D336F-80F6-4D15-B9C3-A25D120565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16" y="2267744"/>
              <a:ext cx="3487316" cy="1961615"/>
            </a:xfrm>
            <a:prstGeom prst="rect">
              <a:avLst/>
            </a:prstGeom>
          </p:spPr>
        </p:pic>
        <p:sp>
          <p:nvSpPr>
            <p:cNvPr id="7" name="Прямоугольник 6">
              <a:extLst>
                <a:ext uri="{FF2B5EF4-FFF2-40B4-BE49-F238E27FC236}">
                  <a16:creationId xmlns:a16="http://schemas.microsoft.com/office/drawing/2014/main" id="{A2D1BCEB-2615-4CB0-9714-7BAC54954E13}"/>
                </a:ext>
              </a:extLst>
            </p:cNvPr>
            <p:cNvSpPr/>
            <p:nvPr/>
          </p:nvSpPr>
          <p:spPr>
            <a:xfrm>
              <a:off x="3673320" y="179512"/>
              <a:ext cx="3068048" cy="3970318"/>
            </a:xfrm>
            <a:prstGeom prst="rect">
              <a:avLst/>
            </a:prstGeom>
          </p:spPr>
          <p:txBody>
            <a:bodyPr wrap="square">
              <a:spAutoFit/>
            </a:bodyPr>
            <a:lstStyle/>
            <a:p>
              <a:pPr algn="just"/>
              <a:r>
                <a:rPr lang="kk-KZ" dirty="0">
                  <a:solidFill>
                    <a:srgbClr val="C00000"/>
                  </a:solidFill>
                  <a:latin typeface="Bahnschrift SemiBold Condensed" panose="020B0502040204020203" pitchFamily="34" charset="0"/>
                </a:rPr>
                <a:t>Бүгін "Тілдік ортаға ену" қолданбалы курсы бағдарламасы бойынша қазақ тілі мұғалімі Л.Ш.Айрамбаева 6"Б" сыныбымен " Мұхтар Әуезов- қазақтың ұлы жазушысы" тақырыбында сабақ өткізді. Оқушыларға заңғар жазушы туралы мәлімет беріліп, олар өздерінің сұрақтарын қойды. Мұхтар Әуезовтың " Абай жолы" , " Көксерек" сияқты атақты шығармалары туралы айтылды.</a:t>
              </a:r>
              <a:endParaRPr lang="ru-KZ" dirty="0">
                <a:solidFill>
                  <a:srgbClr val="C00000"/>
                </a:solidFill>
                <a:latin typeface="Bahnschrift SemiBold Condensed" panose="020B0502040204020203" pitchFamily="34" charset="0"/>
              </a:endParaRPr>
            </a:p>
            <a:p>
              <a:pPr algn="just"/>
              <a:r>
                <a:rPr lang="kk-KZ" dirty="0">
                  <a:solidFill>
                    <a:srgbClr val="C00000"/>
                  </a:solidFill>
                  <a:latin typeface="Bahnschrift SemiBold Condensed" panose="020B0502040204020203" pitchFamily="34" charset="0"/>
                </a:rPr>
                <a:t>Курс жетекшісі: Л.Ш.Айрамбаева.</a:t>
              </a:r>
              <a:endParaRPr lang="ru-KZ" dirty="0">
                <a:solidFill>
                  <a:srgbClr val="C00000"/>
                </a:solidFill>
                <a:latin typeface="Bahnschrift SemiBold Condensed" panose="020B0502040204020203" pitchFamily="34" charset="0"/>
              </a:endParaRPr>
            </a:p>
            <a:p>
              <a:pPr algn="just"/>
              <a:r>
                <a:rPr lang="kk-KZ" dirty="0">
                  <a:solidFill>
                    <a:srgbClr val="0000FF"/>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a:t>
              </a:r>
              <a:r>
                <a:rPr lang="en-US" dirty="0" err="1">
                  <a:solidFill>
                    <a:srgbClr val="C00000"/>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goroo_krg</a:t>
              </a:r>
              <a:endParaRPr lang="ru-KZ" dirty="0">
                <a:solidFill>
                  <a:srgbClr val="C00000"/>
                </a:solidFill>
                <a:latin typeface="Bahnschrift SemiBold Condensed" panose="020B0502040204020203" pitchFamily="34" charset="0"/>
              </a:endParaRPr>
            </a:p>
          </p:txBody>
        </p:sp>
        <p:pic>
          <p:nvPicPr>
            <p:cNvPr id="8" name="Рисунок 7">
              <a:extLst>
                <a:ext uri="{FF2B5EF4-FFF2-40B4-BE49-F238E27FC236}">
                  <a16:creationId xmlns:a16="http://schemas.microsoft.com/office/drawing/2014/main" id="{D8609536-08A4-42F1-85F5-8A9A23D3DAD7}"/>
                </a:ext>
              </a:extLst>
            </p:cNvPr>
            <p:cNvPicPr>
              <a:picLocks noChangeAspect="1"/>
            </p:cNvPicPr>
            <p:nvPr/>
          </p:nvPicPr>
          <p:blipFill>
            <a:blip r:embed="rId6"/>
            <a:stretch>
              <a:fillRect/>
            </a:stretch>
          </p:blipFill>
          <p:spPr>
            <a:xfrm>
              <a:off x="3140968" y="4408071"/>
              <a:ext cx="3487316" cy="2016303"/>
            </a:xfrm>
            <a:prstGeom prst="rect">
              <a:avLst/>
            </a:prstGeom>
          </p:spPr>
        </p:pic>
        <p:pic>
          <p:nvPicPr>
            <p:cNvPr id="9" name="Рисунок 8">
              <a:extLst>
                <a:ext uri="{FF2B5EF4-FFF2-40B4-BE49-F238E27FC236}">
                  <a16:creationId xmlns:a16="http://schemas.microsoft.com/office/drawing/2014/main" id="{3522844D-FF88-42A5-8509-B8E1593B9059}"/>
                </a:ext>
              </a:extLst>
            </p:cNvPr>
            <p:cNvPicPr>
              <a:picLocks noChangeAspect="1"/>
            </p:cNvPicPr>
            <p:nvPr/>
          </p:nvPicPr>
          <p:blipFill>
            <a:blip r:embed="rId7"/>
            <a:stretch>
              <a:fillRect/>
            </a:stretch>
          </p:blipFill>
          <p:spPr>
            <a:xfrm>
              <a:off x="3140968" y="6849846"/>
              <a:ext cx="3600400" cy="2057372"/>
            </a:xfrm>
            <a:prstGeom prst="rect">
              <a:avLst/>
            </a:prstGeom>
          </p:spPr>
        </p:pic>
        <p:sp>
          <p:nvSpPr>
            <p:cNvPr id="10" name="Прямоугольник 9">
              <a:extLst>
                <a:ext uri="{FF2B5EF4-FFF2-40B4-BE49-F238E27FC236}">
                  <a16:creationId xmlns:a16="http://schemas.microsoft.com/office/drawing/2014/main" id="{00C92549-513F-4702-8B35-917474D26F71}"/>
                </a:ext>
              </a:extLst>
            </p:cNvPr>
            <p:cNvSpPr/>
            <p:nvPr/>
          </p:nvSpPr>
          <p:spPr>
            <a:xfrm>
              <a:off x="87474" y="5292080"/>
              <a:ext cx="2824930" cy="2246769"/>
            </a:xfrm>
            <a:prstGeom prst="rect">
              <a:avLst/>
            </a:prstGeom>
          </p:spPr>
          <p:txBody>
            <a:bodyPr wrap="square">
              <a:spAutoFit/>
            </a:bodyPr>
            <a:lstStyle/>
            <a:p>
              <a:pPr algn="just" fontAlgn="base"/>
              <a:r>
                <a:rPr lang="ru-RU" sz="2000" dirty="0">
                  <a:solidFill>
                    <a:srgbClr val="0404BC"/>
                  </a:solidFill>
                  <a:latin typeface="Bahnschrift SemiBold Condensed" panose="020B0502040204020203" pitchFamily="34" charset="0"/>
                </a:rPr>
                <a:t>Учащиеся 8-10-х классов КГУ СОШ 81 - участники городских выборов в Детские представительства приняли активное участие в работе "Час Семьи" по теме "Школьные Активисты".</a:t>
              </a:r>
              <a:r>
                <a:rPr lang="ru-RU" sz="2000" dirty="0">
                  <a:solidFill>
                    <a:srgbClr val="0000FF"/>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a:t>
              </a:r>
              <a:r>
                <a:rPr lang="ru-RU" sz="2000" dirty="0" err="1">
                  <a:solidFill>
                    <a:srgbClr val="0000FF"/>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goroo_</a:t>
              </a:r>
              <a:r>
                <a:rPr lang="ru-RU" sz="2000" dirty="0" err="1">
                  <a:solidFill>
                    <a:srgbClr val="0404BC"/>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krg</a:t>
              </a:r>
              <a:r>
                <a:rPr lang="ru-RU" sz="2000" dirty="0">
                  <a:solidFill>
                    <a:srgbClr val="0404BC"/>
                  </a:solidFill>
                  <a:latin typeface="Bahnschrift SemiBold Condensed" panose="020B0502040204020203" pitchFamily="34" charset="0"/>
                </a:rPr>
                <a:t>.</a:t>
              </a:r>
              <a:endParaRPr lang="ru-RU" sz="2000" b="0" i="0" dirty="0">
                <a:solidFill>
                  <a:srgbClr val="0404BC"/>
                </a:solidFill>
                <a:effectLst/>
                <a:latin typeface="Bahnschrift SemiBold Condensed" panose="020B0502040204020203" pitchFamily="34" charset="0"/>
              </a:endParaRPr>
            </a:p>
          </p:txBody>
        </p:sp>
      </p:grpSp>
    </p:spTree>
    <p:extLst>
      <p:ext uri="{BB962C8B-B14F-4D97-AF65-F5344CB8AC3E}">
        <p14:creationId xmlns:p14="http://schemas.microsoft.com/office/powerpoint/2010/main" val="2815681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6F54727-C337-47EB-934A-5241AFE93056}"/>
              </a:ext>
            </a:extLst>
          </p:cNvPr>
          <p:cNvSpPr/>
          <p:nvPr/>
        </p:nvSpPr>
        <p:spPr>
          <a:xfrm>
            <a:off x="-3411472" y="2915816"/>
            <a:ext cx="3429000" cy="646331"/>
          </a:xfrm>
          <a:prstGeom prst="rect">
            <a:avLst/>
          </a:prstGeom>
        </p:spPr>
        <p:txBody>
          <a:bodyPr>
            <a:spAutoFit/>
          </a:bodyPr>
          <a:lstStyle/>
          <a:p>
            <a:br>
              <a:rPr lang="kk-KZ" dirty="0"/>
            </a:br>
            <a:endParaRPr lang="ru-KZ" dirty="0"/>
          </a:p>
        </p:txBody>
      </p:sp>
      <p:grpSp>
        <p:nvGrpSpPr>
          <p:cNvPr id="32" name="Группа 31">
            <a:extLst>
              <a:ext uri="{FF2B5EF4-FFF2-40B4-BE49-F238E27FC236}">
                <a16:creationId xmlns:a16="http://schemas.microsoft.com/office/drawing/2014/main" id="{38EE37FA-FB87-410F-952A-3706B475AB09}"/>
              </a:ext>
            </a:extLst>
          </p:cNvPr>
          <p:cNvGrpSpPr/>
          <p:nvPr/>
        </p:nvGrpSpPr>
        <p:grpSpPr>
          <a:xfrm>
            <a:off x="17528" y="-34680"/>
            <a:ext cx="6858400" cy="9144000"/>
            <a:chOff x="17528" y="-34680"/>
            <a:chExt cx="6858400" cy="9144000"/>
          </a:xfrm>
        </p:grpSpPr>
        <p:pic>
          <p:nvPicPr>
            <p:cNvPr id="12" name="Picture 2" descr="Соцсети отреагировали на апрельскую метель на Сахалине — Сахалин и Курилы —  SKR.SU">
              <a:extLst>
                <a:ext uri="{FF2B5EF4-FFF2-40B4-BE49-F238E27FC236}">
                  <a16:creationId xmlns:a16="http://schemas.microsoft.com/office/drawing/2014/main" id="{5BD5660D-5D2C-4CBE-BDE0-0D4F0DB30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8" y="-34680"/>
              <a:ext cx="6858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3AAF1CF4-8826-4665-96FF-DB04D00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8978" y="68031"/>
              <a:ext cx="2718360" cy="1551641"/>
            </a:xfrm>
            <a:prstGeom prst="rect">
              <a:avLst/>
            </a:prstGeom>
          </p:spPr>
        </p:pic>
        <p:pic>
          <p:nvPicPr>
            <p:cNvPr id="8" name="Рисунок 7">
              <a:extLst>
                <a:ext uri="{FF2B5EF4-FFF2-40B4-BE49-F238E27FC236}">
                  <a16:creationId xmlns:a16="http://schemas.microsoft.com/office/drawing/2014/main" id="{2BDB3D75-61EC-4EED-BDD2-DBA1F739F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3679" y="1717899"/>
              <a:ext cx="2758472" cy="1551641"/>
            </a:xfrm>
            <a:prstGeom prst="rect">
              <a:avLst/>
            </a:prstGeom>
          </p:spPr>
        </p:pic>
        <p:pic>
          <p:nvPicPr>
            <p:cNvPr id="20" name="Рисунок 19">
              <a:extLst>
                <a:ext uri="{FF2B5EF4-FFF2-40B4-BE49-F238E27FC236}">
                  <a16:creationId xmlns:a16="http://schemas.microsoft.com/office/drawing/2014/main" id="{C1FA84B4-E2CD-4572-9B57-6CA66523C5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4423" y="3394078"/>
              <a:ext cx="2718361" cy="1529078"/>
            </a:xfrm>
            <a:prstGeom prst="rect">
              <a:avLst/>
            </a:prstGeom>
          </p:spPr>
        </p:pic>
        <p:pic>
          <p:nvPicPr>
            <p:cNvPr id="24" name="Рисунок 23">
              <a:extLst>
                <a:ext uri="{FF2B5EF4-FFF2-40B4-BE49-F238E27FC236}">
                  <a16:creationId xmlns:a16="http://schemas.microsoft.com/office/drawing/2014/main" id="{1999B4AA-6CF1-4194-A5F1-CC8868D38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423" y="5080447"/>
              <a:ext cx="2718360" cy="1529078"/>
            </a:xfrm>
            <a:prstGeom prst="rect">
              <a:avLst/>
            </a:prstGeom>
          </p:spPr>
        </p:pic>
        <p:pic>
          <p:nvPicPr>
            <p:cNvPr id="26" name="Рисунок 25">
              <a:extLst>
                <a:ext uri="{FF2B5EF4-FFF2-40B4-BE49-F238E27FC236}">
                  <a16:creationId xmlns:a16="http://schemas.microsoft.com/office/drawing/2014/main" id="{5CEC9B03-7B03-4B14-A83F-D9DF2C6888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5772" y="7070180"/>
              <a:ext cx="2857622" cy="1607413"/>
            </a:xfrm>
            <a:prstGeom prst="rect">
              <a:avLst/>
            </a:prstGeom>
          </p:spPr>
        </p:pic>
        <p:pic>
          <p:nvPicPr>
            <p:cNvPr id="28" name="Рисунок 27">
              <a:extLst>
                <a:ext uri="{FF2B5EF4-FFF2-40B4-BE49-F238E27FC236}">
                  <a16:creationId xmlns:a16="http://schemas.microsoft.com/office/drawing/2014/main" id="{728349C7-9049-4402-B2C7-597202DA5D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550" y="7044321"/>
              <a:ext cx="2949569" cy="1659133"/>
            </a:xfrm>
            <a:prstGeom prst="rect">
              <a:avLst/>
            </a:prstGeom>
          </p:spPr>
        </p:pic>
        <p:sp>
          <p:nvSpPr>
            <p:cNvPr id="31" name="Прямоугольник: скругленные противолежащие углы 30">
              <a:extLst>
                <a:ext uri="{FF2B5EF4-FFF2-40B4-BE49-F238E27FC236}">
                  <a16:creationId xmlns:a16="http://schemas.microsoft.com/office/drawing/2014/main" id="{62431E48-8371-4CED-88ED-72B7FBE231BD}"/>
                </a:ext>
              </a:extLst>
            </p:cNvPr>
            <p:cNvSpPr/>
            <p:nvPr/>
          </p:nvSpPr>
          <p:spPr>
            <a:xfrm>
              <a:off x="17528" y="107504"/>
              <a:ext cx="3797466" cy="6634544"/>
            </a:xfrm>
            <a:prstGeom prst="round2Diag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ru-KZ"/>
            </a:p>
          </p:txBody>
        </p:sp>
        <p:sp>
          <p:nvSpPr>
            <p:cNvPr id="29" name="Прямоугольник 28">
              <a:extLst>
                <a:ext uri="{FF2B5EF4-FFF2-40B4-BE49-F238E27FC236}">
                  <a16:creationId xmlns:a16="http://schemas.microsoft.com/office/drawing/2014/main" id="{DF75FEC2-32A3-4E0A-BBE6-AA2108CD85CB}"/>
                </a:ext>
              </a:extLst>
            </p:cNvPr>
            <p:cNvSpPr/>
            <p:nvPr/>
          </p:nvSpPr>
          <p:spPr>
            <a:xfrm>
              <a:off x="40073" y="494184"/>
              <a:ext cx="3797466" cy="6247864"/>
            </a:xfrm>
            <a:prstGeom prst="rect">
              <a:avLst/>
            </a:prstGeom>
          </p:spPr>
          <p:txBody>
            <a:bodyPr wrap="square">
              <a:spAutoFit/>
            </a:bodyPr>
            <a:lstStyle/>
            <a:p>
              <a:pPr algn="just"/>
              <a:r>
                <a:rPr lang="ru-KZ" sz="1600" dirty="0">
                  <a:solidFill>
                    <a:srgbClr val="262626"/>
                  </a:solidFill>
                  <a:latin typeface="Bahnschrift SemiBold Condensed" panose="020B0502040204020203" pitchFamily="34" charset="0"/>
                </a:rPr>
                <a:t>     </a:t>
              </a:r>
              <a:r>
                <a:rPr lang="ru-RU" sz="1600" dirty="0">
                  <a:solidFill>
                    <a:srgbClr val="262626"/>
                  </a:solidFill>
                  <a:latin typeface="Bahnschrift SemiBold Condensed" panose="020B0502040204020203" pitchFamily="34" charset="0"/>
                </a:rPr>
                <a:t>30 ноября, в рамках работы проекта " </a:t>
              </a:r>
              <a:r>
                <a:rPr lang="ru-RU" sz="1600" dirty="0" err="1">
                  <a:solidFill>
                    <a:srgbClr val="262626"/>
                  </a:solidFill>
                  <a:latin typeface="Bahnschrift SemiBold Condensed" panose="020B0502040204020203" pitchFamily="34" charset="0"/>
                </a:rPr>
                <a:t>Өнегілі</a:t>
              </a:r>
              <a:r>
                <a:rPr lang="ru-RU" sz="1600" dirty="0">
                  <a:solidFill>
                    <a:srgbClr val="262626"/>
                  </a:solidFill>
                  <a:latin typeface="Bahnschrift SemiBold Condensed" panose="020B0502040204020203" pitchFamily="34" charset="0"/>
                </a:rPr>
                <a:t> </a:t>
              </a:r>
              <a:r>
                <a:rPr lang="ru-RU" sz="1600" dirty="0" err="1">
                  <a:solidFill>
                    <a:srgbClr val="262626"/>
                  </a:solidFill>
                  <a:latin typeface="Bahnschrift SemiBold Condensed" panose="020B0502040204020203" pitchFamily="34" charset="0"/>
                </a:rPr>
                <a:t>Өмір</a:t>
              </a:r>
              <a:r>
                <a:rPr lang="ru-RU" sz="1600" dirty="0">
                  <a:solidFill>
                    <a:srgbClr val="262626"/>
                  </a:solidFill>
                  <a:latin typeface="Bahnschrift SemiBold Condensed" panose="020B0502040204020203" pitchFamily="34" charset="0"/>
                </a:rPr>
                <a:t>", "1 декабря - Дня Первого Президента РК!" в КГУ СОШ № 81 прошла встреча старшеклассников с Секретарем Карагандинского городского маслихата </a:t>
              </a:r>
              <a:r>
                <a:rPr lang="ru-RU" sz="1600" dirty="0" err="1">
                  <a:solidFill>
                    <a:srgbClr val="262626"/>
                  </a:solidFill>
                  <a:latin typeface="Bahnschrift SemiBold Condensed" panose="020B0502040204020203" pitchFamily="34" charset="0"/>
                </a:rPr>
                <a:t>Бексултановым</a:t>
              </a:r>
              <a:r>
                <a:rPr lang="ru-RU" sz="1600" dirty="0">
                  <a:solidFill>
                    <a:srgbClr val="262626"/>
                  </a:solidFill>
                  <a:latin typeface="Bahnschrift SemiBold Condensed" panose="020B0502040204020203" pitchFamily="34" charset="0"/>
                </a:rPr>
                <a:t> </a:t>
              </a:r>
              <a:r>
                <a:rPr lang="ru-RU" sz="1600" dirty="0" err="1">
                  <a:solidFill>
                    <a:srgbClr val="262626"/>
                  </a:solidFill>
                  <a:latin typeface="Bahnschrift SemiBold Condensed" panose="020B0502040204020203" pitchFamily="34" charset="0"/>
                </a:rPr>
                <a:t>Кудайбергеном</a:t>
              </a:r>
              <a:r>
                <a:rPr lang="ru-RU" sz="1600" dirty="0">
                  <a:solidFill>
                    <a:srgbClr val="262626"/>
                  </a:solidFill>
                  <a:latin typeface="Bahnschrift SemiBold Condensed" panose="020B0502040204020203" pitchFamily="34" charset="0"/>
                </a:rPr>
                <a:t> </a:t>
              </a:r>
              <a:r>
                <a:rPr lang="ru-RU" sz="1600" dirty="0" err="1">
                  <a:solidFill>
                    <a:srgbClr val="262626"/>
                  </a:solidFill>
                  <a:latin typeface="Bahnschrift SemiBold Condensed" panose="020B0502040204020203" pitchFamily="34" charset="0"/>
                </a:rPr>
                <a:t>Бексултановичем</a:t>
              </a:r>
              <a:r>
                <a:rPr lang="ru-RU" sz="1600" dirty="0">
                  <a:solidFill>
                    <a:srgbClr val="262626"/>
                  </a:solidFill>
                  <a:latin typeface="Bahnschrift SemiBold Condensed" panose="020B0502040204020203" pitchFamily="34" charset="0"/>
                </a:rPr>
                <a:t>.</a:t>
              </a:r>
              <a:br>
                <a:rPr lang="ru-RU" sz="1600" dirty="0">
                  <a:latin typeface="Bahnschrift SemiBold Condensed" panose="020B0502040204020203" pitchFamily="34" charset="0"/>
                </a:rPr>
              </a:br>
              <a:r>
                <a:rPr lang="ru-RU" sz="1600" dirty="0">
                  <a:solidFill>
                    <a:srgbClr val="262626"/>
                  </a:solidFill>
                  <a:latin typeface="Bahnschrift SemiBold Condensed" panose="020B0502040204020203" pitchFamily="34" charset="0"/>
                </a:rPr>
                <a:t>В своей речи </a:t>
              </a:r>
              <a:r>
                <a:rPr lang="ru-RU" sz="1600" dirty="0" err="1">
                  <a:solidFill>
                    <a:srgbClr val="262626"/>
                  </a:solidFill>
                  <a:latin typeface="Bahnschrift SemiBold Condensed" panose="020B0502040204020203" pitchFamily="34" charset="0"/>
                </a:rPr>
                <a:t>Кудайберген</a:t>
              </a:r>
              <a:r>
                <a:rPr lang="ru-RU" sz="1600" dirty="0">
                  <a:solidFill>
                    <a:srgbClr val="262626"/>
                  </a:solidFill>
                  <a:latin typeface="Bahnschrift SemiBold Condensed" panose="020B0502040204020203" pitchFamily="34" charset="0"/>
                </a:rPr>
                <a:t> </a:t>
              </a:r>
              <a:r>
                <a:rPr lang="ru-RU" sz="1600" dirty="0" err="1">
                  <a:solidFill>
                    <a:srgbClr val="262626"/>
                  </a:solidFill>
                  <a:latin typeface="Bahnschrift SemiBold Condensed" panose="020B0502040204020203" pitchFamily="34" charset="0"/>
                </a:rPr>
                <a:t>Бексултанович</a:t>
              </a:r>
              <a:r>
                <a:rPr lang="ru-RU" sz="1600" dirty="0">
                  <a:solidFill>
                    <a:srgbClr val="262626"/>
                  </a:solidFill>
                  <a:latin typeface="Bahnschrift SemiBold Condensed" panose="020B0502040204020203" pitchFamily="34" charset="0"/>
                </a:rPr>
                <a:t> отразил свои жизненные позиции и отношение к будущему Казахстана. В диалоге с </a:t>
              </a:r>
              <a:r>
                <a:rPr lang="ru-RU" sz="1600" dirty="0" err="1">
                  <a:solidFill>
                    <a:srgbClr val="262626"/>
                  </a:solidFill>
                  <a:latin typeface="Bahnschrift SemiBold Condensed" panose="020B0502040204020203" pitchFamily="34" charset="0"/>
                </a:rPr>
                <a:t>Кудайбергеном</a:t>
              </a:r>
              <a:r>
                <a:rPr lang="ru-RU" sz="1600" dirty="0">
                  <a:solidFill>
                    <a:srgbClr val="262626"/>
                  </a:solidFill>
                  <a:latin typeface="Bahnschrift SemiBold Condensed" panose="020B0502040204020203" pitchFamily="34" charset="0"/>
                </a:rPr>
                <a:t> </a:t>
              </a:r>
              <a:r>
                <a:rPr lang="ru-RU" sz="1600" dirty="0" err="1">
                  <a:solidFill>
                    <a:srgbClr val="262626"/>
                  </a:solidFill>
                  <a:latin typeface="Bahnschrift SemiBold Condensed" panose="020B0502040204020203" pitchFamily="34" charset="0"/>
                </a:rPr>
                <a:t>Бексултановичем</a:t>
              </a:r>
              <a:r>
                <a:rPr lang="ru-RU" sz="1600" dirty="0">
                  <a:solidFill>
                    <a:srgbClr val="262626"/>
                  </a:solidFill>
                  <a:latin typeface="Bahnschrift SemiBold Condensed" panose="020B0502040204020203" pitchFamily="34" charset="0"/>
                </a:rPr>
                <a:t> учащиеся проявили свои знания в области права. Оживленный характер дискуссии придали вопросы учащихся.</a:t>
              </a:r>
              <a:endParaRPr lang="ru-KZ" sz="1600" dirty="0">
                <a:solidFill>
                  <a:srgbClr val="262626"/>
                </a:solidFill>
                <a:latin typeface="Bahnschrift SemiBold Condensed" panose="020B0502040204020203" pitchFamily="34" charset="0"/>
              </a:endParaRPr>
            </a:p>
            <a:p>
              <a:pPr algn="just"/>
              <a:r>
                <a:rPr lang="ru-KZ" sz="1600" dirty="0">
                  <a:solidFill>
                    <a:srgbClr val="262626"/>
                  </a:solidFill>
                  <a:latin typeface="Bahnschrift SemiBold Condensed" panose="020B0502040204020203" pitchFamily="34" charset="0"/>
                </a:rPr>
                <a:t>     </a:t>
              </a:r>
              <a:r>
                <a:rPr lang="ru-RU" sz="1600" dirty="0">
                  <a:solidFill>
                    <a:srgbClr val="262626"/>
                  </a:solidFill>
                  <a:latin typeface="Bahnschrift SemiBold Condensed" panose="020B0502040204020203" pitchFamily="34" charset="0"/>
                </a:rPr>
                <a:t>В своих ответах </a:t>
              </a:r>
              <a:r>
                <a:rPr lang="ru-RU" sz="1600" dirty="0" err="1">
                  <a:solidFill>
                    <a:srgbClr val="262626"/>
                  </a:solidFill>
                  <a:latin typeface="Bahnschrift SemiBold Condensed" panose="020B0502040204020203" pitchFamily="34" charset="0"/>
                </a:rPr>
                <a:t>Кудайберген</a:t>
              </a:r>
              <a:r>
                <a:rPr lang="ru-RU" sz="1600" dirty="0">
                  <a:solidFill>
                    <a:srgbClr val="262626"/>
                  </a:solidFill>
                  <a:latin typeface="Bahnschrift SemiBold Condensed" panose="020B0502040204020203" pitchFamily="34" charset="0"/>
                </a:rPr>
                <a:t> </a:t>
              </a:r>
              <a:r>
                <a:rPr lang="ru-RU" sz="1600" dirty="0" err="1">
                  <a:solidFill>
                    <a:srgbClr val="262626"/>
                  </a:solidFill>
                  <a:latin typeface="Bahnschrift SemiBold Condensed" panose="020B0502040204020203" pitchFamily="34" charset="0"/>
                </a:rPr>
                <a:t>Бексултанович</a:t>
              </a:r>
              <a:r>
                <a:rPr lang="ru-RU" sz="1600" dirty="0">
                  <a:solidFill>
                    <a:srgbClr val="262626"/>
                  </a:solidFill>
                  <a:latin typeface="Bahnschrift SemiBold Condensed" panose="020B0502040204020203" pitchFamily="34" charset="0"/>
                </a:rPr>
                <a:t> рассказал интересные факты своей биографии, дал советы учащимся по определению жизненных ценностей, вывел свою "Формулу успеха" и поделился ею с учащимися. Заключается она в том, чтобы всегда оставаться порядочным человеком, какие бы трудности не возникали на жизненном пути.</a:t>
              </a:r>
              <a:br>
                <a:rPr lang="ru-RU" sz="1600" dirty="0">
                  <a:latin typeface="Bahnschrift SemiBold Condensed" panose="020B0502040204020203" pitchFamily="34" charset="0"/>
                </a:rPr>
              </a:br>
              <a:r>
                <a:rPr lang="ru-KZ" sz="1600" dirty="0">
                  <a:latin typeface="Bahnschrift SemiBold Condensed" panose="020B0502040204020203" pitchFamily="34" charset="0"/>
                </a:rPr>
                <a:t>     </a:t>
              </a:r>
              <a:r>
                <a:rPr lang="ru-RU" sz="1600" dirty="0">
                  <a:solidFill>
                    <a:srgbClr val="262626"/>
                  </a:solidFill>
                  <a:latin typeface="Bahnschrift SemiBold Condensed" panose="020B0502040204020203" pitchFamily="34" charset="0"/>
                </a:rPr>
                <a:t>Благодарим за идею проведения данной встречи директора КГУ СОШ 81 </a:t>
              </a:r>
              <a:r>
                <a:rPr lang="ru-RU" sz="1600" dirty="0" err="1">
                  <a:solidFill>
                    <a:srgbClr val="262626"/>
                  </a:solidFill>
                  <a:latin typeface="Bahnschrift SemiBold Condensed" panose="020B0502040204020203" pitchFamily="34" charset="0"/>
                </a:rPr>
                <a:t>Токанову</a:t>
              </a:r>
              <a:r>
                <a:rPr lang="ru-RU" sz="1600" dirty="0">
                  <a:solidFill>
                    <a:srgbClr val="262626"/>
                  </a:solidFill>
                  <a:latin typeface="Bahnschrift SemiBold Condensed" panose="020B0502040204020203" pitchFamily="34" charset="0"/>
                </a:rPr>
                <a:t> Татьяну </a:t>
              </a:r>
              <a:r>
                <a:rPr lang="ru-RU" sz="1600" dirty="0" err="1">
                  <a:solidFill>
                    <a:srgbClr val="262626"/>
                  </a:solidFill>
                  <a:latin typeface="Bahnschrift SemiBold Condensed" panose="020B0502040204020203" pitchFamily="34" charset="0"/>
                </a:rPr>
                <a:t>Багдатовну</a:t>
              </a:r>
              <a:r>
                <a:rPr lang="ru-RU" sz="1600" dirty="0">
                  <a:solidFill>
                    <a:srgbClr val="262626"/>
                  </a:solidFill>
                  <a:latin typeface="Bahnschrift SemiBold Condensed" panose="020B0502040204020203" pitchFamily="34" charset="0"/>
                </a:rPr>
                <a:t>, за организацию встречи </a:t>
              </a:r>
              <a:r>
                <a:rPr lang="ru-RU" sz="1600" dirty="0" err="1">
                  <a:solidFill>
                    <a:srgbClr val="262626"/>
                  </a:solidFill>
                  <a:latin typeface="Bahnschrift SemiBold Condensed" panose="020B0502040204020203" pitchFamily="34" charset="0"/>
                </a:rPr>
                <a:t>зам.директора</a:t>
              </a:r>
              <a:r>
                <a:rPr lang="ru-RU" sz="1600" dirty="0">
                  <a:solidFill>
                    <a:srgbClr val="262626"/>
                  </a:solidFill>
                  <a:latin typeface="Bahnschrift SemiBold Condensed" panose="020B0502040204020203" pitchFamily="34" charset="0"/>
                </a:rPr>
                <a:t> по ВР Саранцеву М.А., за проведение встречи учителя истории </a:t>
              </a:r>
              <a:r>
                <a:rPr lang="ru-RU" sz="1600" dirty="0" err="1">
                  <a:solidFill>
                    <a:srgbClr val="262626"/>
                  </a:solidFill>
                  <a:latin typeface="Bahnschrift SemiBold Condensed" panose="020B0502040204020203" pitchFamily="34" charset="0"/>
                </a:rPr>
                <a:t>Мухамадиеву</a:t>
              </a:r>
              <a:r>
                <a:rPr lang="ru-RU" sz="1600" dirty="0">
                  <a:solidFill>
                    <a:srgbClr val="262626"/>
                  </a:solidFill>
                  <a:latin typeface="Bahnschrift SemiBold Condensed" panose="020B0502040204020203" pitchFamily="34" charset="0"/>
                </a:rPr>
                <a:t> Н.В и учащихся 10-11-х </a:t>
              </a:r>
              <a:r>
                <a:rPr lang="ru-RU" sz="1600" dirty="0" err="1">
                  <a:solidFill>
                    <a:srgbClr val="262626"/>
                  </a:solidFill>
                  <a:latin typeface="Bahnschrift SemiBold Condensed" panose="020B0502040204020203" pitchFamily="34" charset="0"/>
                </a:rPr>
                <a:t>классов,за</a:t>
              </a:r>
              <a:r>
                <a:rPr lang="ru-RU" sz="1600" dirty="0">
                  <a:solidFill>
                    <a:srgbClr val="262626"/>
                  </a:solidFill>
                  <a:latin typeface="Bahnschrift SemiBold Condensed" panose="020B0502040204020203" pitchFamily="34" charset="0"/>
                </a:rPr>
                <a:t> участие учителей Кондратюк И.Н., </a:t>
              </a:r>
              <a:r>
                <a:rPr lang="ru-RU" sz="1600" dirty="0" err="1">
                  <a:solidFill>
                    <a:srgbClr val="262626"/>
                  </a:solidFill>
                  <a:latin typeface="Bahnschrift SemiBold Condensed" panose="020B0502040204020203" pitchFamily="34" charset="0"/>
                </a:rPr>
                <a:t>Туркенову</a:t>
              </a:r>
              <a:r>
                <a:rPr lang="ru-RU" sz="1600" dirty="0">
                  <a:solidFill>
                    <a:srgbClr val="262626"/>
                  </a:solidFill>
                  <a:latin typeface="Bahnschrift SemiBold Condensed" panose="020B0502040204020203" pitchFamily="34" charset="0"/>
                </a:rPr>
                <a:t> Б.М.</a:t>
              </a:r>
              <a:endParaRPr lang="ru-KZ" sz="1600" dirty="0">
                <a:latin typeface="Bahnschrift SemiBold Condensed" panose="020B0502040204020203" pitchFamily="34" charset="0"/>
              </a:endParaRPr>
            </a:p>
          </p:txBody>
        </p:sp>
      </p:grpSp>
    </p:spTree>
    <p:extLst>
      <p:ext uri="{BB962C8B-B14F-4D97-AF65-F5344CB8AC3E}">
        <p14:creationId xmlns:p14="http://schemas.microsoft.com/office/powerpoint/2010/main" val="111082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074" name="Picture 2" descr="ᐈ Красивые зимние картинки на телефон фон, фото зимний фон | скачать на  Depositphotos®">
            <a:extLst>
              <a:ext uri="{FF2B5EF4-FFF2-40B4-BE49-F238E27FC236}">
                <a16:creationId xmlns:a16="http://schemas.microsoft.com/office/drawing/2014/main" id="{D001BB0A-0BCF-47D8-90D3-828EF01C8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2"/>
            <a:ext cx="6859528" cy="91440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A40E7350-29BB-4E50-98DB-CB04CD28AFF7}"/>
              </a:ext>
            </a:extLst>
          </p:cNvPr>
          <p:cNvSpPr/>
          <p:nvPr/>
        </p:nvSpPr>
        <p:spPr>
          <a:xfrm>
            <a:off x="3154379" y="549745"/>
            <a:ext cx="714811" cy="8044510"/>
          </a:xfrm>
          <a:prstGeom prst="rect">
            <a:avLst/>
          </a:prstGeom>
          <a:gradFill flip="none" rotWithShape="1">
            <a:gsLst>
              <a:gs pos="0">
                <a:schemeClr val="accent3">
                  <a:lumMod val="5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vert="wordArtVert" wrap="none" lIns="91440" tIns="45720" rIns="91440" bIns="45720">
            <a:spAutoFit/>
          </a:bodyPr>
          <a:lstStyle/>
          <a:p>
            <a:pPr algn="ctr"/>
            <a:r>
              <a:rPr lang="ru-RU" sz="3200" b="1" i="1" cap="none" spc="0" dirty="0" err="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Құттықтаймыз</a:t>
            </a:r>
            <a:r>
              <a:rPr lang="ru-RU" sz="3200" b="1" i="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p:txBody>
      </p:sp>
      <p:pic>
        <p:nvPicPr>
          <p:cNvPr id="8" name="Рисунок 7">
            <a:extLst>
              <a:ext uri="{FF2B5EF4-FFF2-40B4-BE49-F238E27FC236}">
                <a16:creationId xmlns:a16="http://schemas.microsoft.com/office/drawing/2014/main" id="{AB3BB588-2E17-4E34-B182-23104088A9F6}"/>
              </a:ext>
            </a:extLst>
          </p:cNvPr>
          <p:cNvPicPr>
            <a:picLocks noChangeAspect="1"/>
          </p:cNvPicPr>
          <p:nvPr/>
        </p:nvPicPr>
        <p:blipFill>
          <a:blip r:embed="rId4"/>
          <a:stretch>
            <a:fillRect/>
          </a:stretch>
        </p:blipFill>
        <p:spPr>
          <a:xfrm rot="21019206">
            <a:off x="265484" y="510006"/>
            <a:ext cx="2570598" cy="3198490"/>
          </a:xfrm>
          <a:prstGeom prst="rect">
            <a:avLst/>
          </a:prstGeom>
        </p:spPr>
      </p:pic>
      <p:pic>
        <p:nvPicPr>
          <p:cNvPr id="10" name="Рисунок 9">
            <a:extLst>
              <a:ext uri="{FF2B5EF4-FFF2-40B4-BE49-F238E27FC236}">
                <a16:creationId xmlns:a16="http://schemas.microsoft.com/office/drawing/2014/main" id="{6E2455E5-36B2-4C4D-86EA-7A655DADAAB2}"/>
              </a:ext>
            </a:extLst>
          </p:cNvPr>
          <p:cNvPicPr>
            <a:picLocks noChangeAspect="1"/>
          </p:cNvPicPr>
          <p:nvPr/>
        </p:nvPicPr>
        <p:blipFill>
          <a:blip r:embed="rId5"/>
          <a:stretch>
            <a:fillRect/>
          </a:stretch>
        </p:blipFill>
        <p:spPr>
          <a:xfrm rot="21099446">
            <a:off x="417633" y="3664638"/>
            <a:ext cx="2505164" cy="3155040"/>
          </a:xfrm>
          <a:prstGeom prst="rect">
            <a:avLst/>
          </a:prstGeom>
        </p:spPr>
      </p:pic>
      <p:pic>
        <p:nvPicPr>
          <p:cNvPr id="11" name="Рисунок 10">
            <a:extLst>
              <a:ext uri="{FF2B5EF4-FFF2-40B4-BE49-F238E27FC236}">
                <a16:creationId xmlns:a16="http://schemas.microsoft.com/office/drawing/2014/main" id="{A70C82E1-560B-4B8F-BB7B-322FE8F80207}"/>
              </a:ext>
            </a:extLst>
          </p:cNvPr>
          <p:cNvPicPr>
            <a:picLocks noChangeAspect="1"/>
          </p:cNvPicPr>
          <p:nvPr/>
        </p:nvPicPr>
        <p:blipFill>
          <a:blip r:embed="rId6"/>
          <a:stretch>
            <a:fillRect/>
          </a:stretch>
        </p:blipFill>
        <p:spPr>
          <a:xfrm rot="355845">
            <a:off x="4081681" y="221106"/>
            <a:ext cx="2350383" cy="2924485"/>
          </a:xfrm>
          <a:prstGeom prst="rect">
            <a:avLst/>
          </a:prstGeom>
        </p:spPr>
      </p:pic>
      <p:pic>
        <p:nvPicPr>
          <p:cNvPr id="12" name="Рисунок 11">
            <a:extLst>
              <a:ext uri="{FF2B5EF4-FFF2-40B4-BE49-F238E27FC236}">
                <a16:creationId xmlns:a16="http://schemas.microsoft.com/office/drawing/2014/main" id="{E7C07CA3-DC97-413E-B499-6FFC6900F376}"/>
              </a:ext>
            </a:extLst>
          </p:cNvPr>
          <p:cNvPicPr>
            <a:picLocks noChangeAspect="1"/>
          </p:cNvPicPr>
          <p:nvPr/>
        </p:nvPicPr>
        <p:blipFill>
          <a:blip r:embed="rId7"/>
          <a:stretch>
            <a:fillRect/>
          </a:stretch>
        </p:blipFill>
        <p:spPr>
          <a:xfrm>
            <a:off x="4013217" y="3499592"/>
            <a:ext cx="2642780" cy="1885803"/>
          </a:xfrm>
          <a:prstGeom prst="rect">
            <a:avLst/>
          </a:prstGeom>
        </p:spPr>
      </p:pic>
      <p:pic>
        <p:nvPicPr>
          <p:cNvPr id="13" name="Рисунок 12">
            <a:extLst>
              <a:ext uri="{FF2B5EF4-FFF2-40B4-BE49-F238E27FC236}">
                <a16:creationId xmlns:a16="http://schemas.microsoft.com/office/drawing/2014/main" id="{9DB27B6D-621F-486D-98A0-3A7D5423B3F0}"/>
              </a:ext>
            </a:extLst>
          </p:cNvPr>
          <p:cNvPicPr>
            <a:picLocks noChangeAspect="1"/>
          </p:cNvPicPr>
          <p:nvPr/>
        </p:nvPicPr>
        <p:blipFill>
          <a:blip r:embed="rId8"/>
          <a:stretch>
            <a:fillRect/>
          </a:stretch>
        </p:blipFill>
        <p:spPr>
          <a:xfrm rot="357971">
            <a:off x="4228502" y="6067379"/>
            <a:ext cx="2271713" cy="2857501"/>
          </a:xfrm>
          <a:prstGeom prst="rect">
            <a:avLst/>
          </a:prstGeom>
        </p:spPr>
      </p:pic>
    </p:spTree>
    <p:extLst>
      <p:ext uri="{BB962C8B-B14F-4D97-AF65-F5344CB8AC3E}">
        <p14:creationId xmlns:p14="http://schemas.microsoft.com/office/powerpoint/2010/main" val="206737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Соцсети отреагировали на апрельскую метель на Сахалине — Сахалин и Курилы —  SKR.SU">
            <a:extLst>
              <a:ext uri="{FF2B5EF4-FFF2-40B4-BE49-F238E27FC236}">
                <a16:creationId xmlns:a16="http://schemas.microsoft.com/office/drawing/2014/main" id="{EFF970CA-6584-4590-B8ED-68BA56651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7A6A5F09-341D-49C2-A33B-087DA72EEE25}"/>
              </a:ext>
            </a:extLst>
          </p:cNvPr>
          <p:cNvSpPr/>
          <p:nvPr/>
        </p:nvSpPr>
        <p:spPr>
          <a:xfrm>
            <a:off x="1556792" y="-24384"/>
            <a:ext cx="3943708" cy="707886"/>
          </a:xfrm>
          <a:prstGeom prst="rect">
            <a:avLst/>
          </a:prstGeom>
        </p:spPr>
        <p:txBody>
          <a:bodyPr wrap="none">
            <a:spAutoFit/>
          </a:bodyPr>
          <a:lstStyle/>
          <a:p>
            <a:r>
              <a:rPr lang="ru-KZ" sz="4000" dirty="0" err="1">
                <a:solidFill>
                  <a:srgbClr val="FF0000"/>
                </a:solidFill>
                <a:latin typeface="Bahnschrift SemiBold Condensed" panose="020B0502040204020203" pitchFamily="34" charset="0"/>
              </a:rPr>
              <a:t>Алкогольге</a:t>
            </a:r>
            <a:r>
              <a:rPr lang="ru-KZ" sz="4000" dirty="0">
                <a:solidFill>
                  <a:srgbClr val="FF0000"/>
                </a:solidFill>
                <a:latin typeface="Bahnschrift SemiBold Condensed" panose="020B0502040204020203" pitchFamily="34" charset="0"/>
              </a:rPr>
              <a:t> </a:t>
            </a:r>
            <a:r>
              <a:rPr lang="ru-KZ" sz="4000" dirty="0" err="1">
                <a:solidFill>
                  <a:srgbClr val="FF0000"/>
                </a:solidFill>
                <a:latin typeface="Bahnschrift SemiBold Condensed" panose="020B0502040204020203" pitchFamily="34" charset="0"/>
              </a:rPr>
              <a:t>жол</a:t>
            </a:r>
            <a:r>
              <a:rPr lang="ru-KZ" sz="4000" dirty="0">
                <a:solidFill>
                  <a:srgbClr val="FF0000"/>
                </a:solidFill>
                <a:latin typeface="Bahnschrift SemiBold Condensed" panose="020B0502040204020203" pitchFamily="34" charset="0"/>
              </a:rPr>
              <a:t> </a:t>
            </a:r>
            <a:r>
              <a:rPr lang="ru-KZ" sz="4000" dirty="0" err="1">
                <a:solidFill>
                  <a:srgbClr val="FF0000"/>
                </a:solidFill>
                <a:latin typeface="Bahnschrift SemiBold Condensed" panose="020B0502040204020203" pitchFamily="34" charset="0"/>
              </a:rPr>
              <a:t>жоқ</a:t>
            </a:r>
            <a:r>
              <a:rPr lang="ru-KZ" sz="4000" dirty="0">
                <a:solidFill>
                  <a:srgbClr val="FF0000"/>
                </a:solidFill>
                <a:latin typeface="Bahnschrift SemiBold Condensed" panose="020B0502040204020203" pitchFamily="34" charset="0"/>
              </a:rPr>
              <a:t>!!!</a:t>
            </a:r>
          </a:p>
        </p:txBody>
      </p:sp>
      <p:pic>
        <p:nvPicPr>
          <p:cNvPr id="7" name="Рисунок 6">
            <a:extLst>
              <a:ext uri="{FF2B5EF4-FFF2-40B4-BE49-F238E27FC236}">
                <a16:creationId xmlns:a16="http://schemas.microsoft.com/office/drawing/2014/main" id="{590D1425-6C90-449F-BE95-1D7D92D50238}"/>
              </a:ext>
            </a:extLst>
          </p:cNvPr>
          <p:cNvPicPr>
            <a:picLocks noChangeAspect="1"/>
          </p:cNvPicPr>
          <p:nvPr/>
        </p:nvPicPr>
        <p:blipFill>
          <a:blip r:embed="rId3"/>
          <a:stretch>
            <a:fillRect/>
          </a:stretch>
        </p:blipFill>
        <p:spPr>
          <a:xfrm>
            <a:off x="116632" y="827584"/>
            <a:ext cx="3155057" cy="3024033"/>
          </a:xfrm>
          <a:prstGeom prst="rect">
            <a:avLst/>
          </a:prstGeom>
        </p:spPr>
      </p:pic>
      <p:pic>
        <p:nvPicPr>
          <p:cNvPr id="8" name="Рисунок 7">
            <a:extLst>
              <a:ext uri="{FF2B5EF4-FFF2-40B4-BE49-F238E27FC236}">
                <a16:creationId xmlns:a16="http://schemas.microsoft.com/office/drawing/2014/main" id="{224A774B-9890-4E80-A7F2-CAB589C9987A}"/>
              </a:ext>
            </a:extLst>
          </p:cNvPr>
          <p:cNvPicPr>
            <a:picLocks noChangeAspect="1"/>
          </p:cNvPicPr>
          <p:nvPr/>
        </p:nvPicPr>
        <p:blipFill>
          <a:blip r:embed="rId4"/>
          <a:stretch>
            <a:fillRect/>
          </a:stretch>
        </p:blipFill>
        <p:spPr>
          <a:xfrm>
            <a:off x="3500562" y="1403648"/>
            <a:ext cx="3128564" cy="3012710"/>
          </a:xfrm>
          <a:prstGeom prst="rect">
            <a:avLst/>
          </a:prstGeom>
        </p:spPr>
      </p:pic>
      <p:sp>
        <p:nvSpPr>
          <p:cNvPr id="9" name="Прямоугольник 8">
            <a:extLst>
              <a:ext uri="{FF2B5EF4-FFF2-40B4-BE49-F238E27FC236}">
                <a16:creationId xmlns:a16="http://schemas.microsoft.com/office/drawing/2014/main" id="{AC594991-F31B-493F-B0FA-A087A1AF7494}"/>
              </a:ext>
            </a:extLst>
          </p:cNvPr>
          <p:cNvSpPr/>
          <p:nvPr/>
        </p:nvSpPr>
        <p:spPr>
          <a:xfrm>
            <a:off x="1687126" y="4373700"/>
            <a:ext cx="3942105" cy="707886"/>
          </a:xfrm>
          <a:prstGeom prst="rect">
            <a:avLst/>
          </a:prstGeom>
        </p:spPr>
        <p:txBody>
          <a:bodyPr wrap="none">
            <a:spAutoFit/>
          </a:bodyPr>
          <a:lstStyle/>
          <a:p>
            <a:r>
              <a:rPr lang="kk-KZ" sz="4000" dirty="0">
                <a:solidFill>
                  <a:srgbClr val="FF0000"/>
                </a:solidFill>
                <a:latin typeface="Bahnschrift SemiBold Condensed" panose="020B0502040204020203" pitchFamily="34" charset="0"/>
              </a:rPr>
              <a:t>Скажи алкоголю нет!!!</a:t>
            </a:r>
            <a:endParaRPr lang="ru-KZ" sz="4000" dirty="0">
              <a:solidFill>
                <a:srgbClr val="FF0000"/>
              </a:solidFill>
              <a:latin typeface="Bahnschrift SemiBold Condensed" panose="020B0502040204020203" pitchFamily="34" charset="0"/>
            </a:endParaRPr>
          </a:p>
        </p:txBody>
      </p:sp>
      <p:pic>
        <p:nvPicPr>
          <p:cNvPr id="10" name="Рисунок 9">
            <a:extLst>
              <a:ext uri="{FF2B5EF4-FFF2-40B4-BE49-F238E27FC236}">
                <a16:creationId xmlns:a16="http://schemas.microsoft.com/office/drawing/2014/main" id="{4DAB369D-9A15-4772-82FA-10C1114A3BDD}"/>
              </a:ext>
            </a:extLst>
          </p:cNvPr>
          <p:cNvPicPr>
            <a:picLocks noChangeAspect="1"/>
          </p:cNvPicPr>
          <p:nvPr/>
        </p:nvPicPr>
        <p:blipFill>
          <a:blip r:embed="rId5"/>
          <a:stretch>
            <a:fillRect/>
          </a:stretch>
        </p:blipFill>
        <p:spPr>
          <a:xfrm>
            <a:off x="199660" y="5041733"/>
            <a:ext cx="3458518" cy="3223940"/>
          </a:xfrm>
          <a:prstGeom prst="rect">
            <a:avLst/>
          </a:prstGeom>
        </p:spPr>
      </p:pic>
      <p:pic>
        <p:nvPicPr>
          <p:cNvPr id="11" name="Рисунок 10">
            <a:extLst>
              <a:ext uri="{FF2B5EF4-FFF2-40B4-BE49-F238E27FC236}">
                <a16:creationId xmlns:a16="http://schemas.microsoft.com/office/drawing/2014/main" id="{16388C52-E8D9-4774-B0D8-9919B77C3811}"/>
              </a:ext>
            </a:extLst>
          </p:cNvPr>
          <p:cNvPicPr>
            <a:picLocks noChangeAspect="1"/>
          </p:cNvPicPr>
          <p:nvPr/>
        </p:nvPicPr>
        <p:blipFill>
          <a:blip r:embed="rId6"/>
          <a:stretch>
            <a:fillRect/>
          </a:stretch>
        </p:blipFill>
        <p:spPr>
          <a:xfrm>
            <a:off x="3857838" y="6228184"/>
            <a:ext cx="2862387" cy="2623041"/>
          </a:xfrm>
          <a:prstGeom prst="rect">
            <a:avLst/>
          </a:prstGeom>
        </p:spPr>
      </p:pic>
      <p:pic>
        <p:nvPicPr>
          <p:cNvPr id="21" name="Рисунок 20">
            <a:extLst>
              <a:ext uri="{FF2B5EF4-FFF2-40B4-BE49-F238E27FC236}">
                <a16:creationId xmlns:a16="http://schemas.microsoft.com/office/drawing/2014/main" id="{DE1EF8A0-CEFE-4BE2-8768-A8A7734DF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4976" y="-57093"/>
            <a:ext cx="1448549" cy="1448549"/>
          </a:xfrm>
          <a:prstGeom prst="rect">
            <a:avLst/>
          </a:prstGeom>
        </p:spPr>
      </p:pic>
    </p:spTree>
    <p:extLst>
      <p:ext uri="{BB962C8B-B14F-4D97-AF65-F5344CB8AC3E}">
        <p14:creationId xmlns:p14="http://schemas.microsoft.com/office/powerpoint/2010/main" val="225805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a:extLst>
              <a:ext uri="{FF2B5EF4-FFF2-40B4-BE49-F238E27FC236}">
                <a16:creationId xmlns:a16="http://schemas.microsoft.com/office/drawing/2014/main" id="{B017D2BB-C414-475F-BF11-4AC0D83DDC82}"/>
              </a:ext>
            </a:extLst>
          </p:cNvPr>
          <p:cNvGrpSpPr/>
          <p:nvPr/>
        </p:nvGrpSpPr>
        <p:grpSpPr>
          <a:xfrm>
            <a:off x="0" y="-11424"/>
            <a:ext cx="7218042" cy="9155424"/>
            <a:chOff x="0" y="-11424"/>
            <a:chExt cx="7218042" cy="9155424"/>
          </a:xfrm>
        </p:grpSpPr>
        <p:pic>
          <p:nvPicPr>
            <p:cNvPr id="5122" name="Picture 2" descr="Соцсети отреагировали на апрельскую метель на Сахалине — Сахалин и Курилы —  SKR.SU">
              <a:extLst>
                <a:ext uri="{FF2B5EF4-FFF2-40B4-BE49-F238E27FC236}">
                  <a16:creationId xmlns:a16="http://schemas.microsoft.com/office/drawing/2014/main" id="{A7BFF8D8-CA33-4FC8-AC4E-9FC491521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E62AC8E9-CCD7-498C-B5DA-52225C5B8E5C}"/>
                </a:ext>
              </a:extLst>
            </p:cNvPr>
            <p:cNvSpPr/>
            <p:nvPr/>
          </p:nvSpPr>
          <p:spPr>
            <a:xfrm>
              <a:off x="360042" y="-11424"/>
              <a:ext cx="6858000" cy="1323439"/>
            </a:xfrm>
            <a:prstGeom prst="rect">
              <a:avLst/>
            </a:prstGeom>
          </p:spPr>
          <p:txBody>
            <a:bodyPr wrap="square">
              <a:spAutoFit/>
            </a:bodyPr>
            <a:lstStyle/>
            <a:p>
              <a:r>
                <a:rPr lang="kk-KZ" sz="4000" dirty="0">
                  <a:solidFill>
                    <a:srgbClr val="FF0000"/>
                  </a:solidFill>
                  <a:latin typeface="Bahnschrift SemiBold Condensed" panose="020B0502040204020203" pitchFamily="34" charset="0"/>
                </a:rPr>
                <a:t>Отбасындағы зорлық-зомбылыққа жол жоқ!!!</a:t>
              </a:r>
              <a:endParaRPr lang="ru-KZ" sz="4000" dirty="0">
                <a:solidFill>
                  <a:srgbClr val="FF0000"/>
                </a:solidFill>
                <a:latin typeface="Bahnschrift SemiBold Condensed" panose="020B0502040204020203" pitchFamily="34" charset="0"/>
              </a:endParaRPr>
            </a:p>
          </p:txBody>
        </p:sp>
        <p:pic>
          <p:nvPicPr>
            <p:cNvPr id="9" name="Рисунок 8">
              <a:extLst>
                <a:ext uri="{FF2B5EF4-FFF2-40B4-BE49-F238E27FC236}">
                  <a16:creationId xmlns:a16="http://schemas.microsoft.com/office/drawing/2014/main" id="{C6A3BC88-627F-4914-961D-28301A6FE74B}"/>
                </a:ext>
              </a:extLst>
            </p:cNvPr>
            <p:cNvPicPr>
              <a:picLocks noChangeAspect="1"/>
            </p:cNvPicPr>
            <p:nvPr/>
          </p:nvPicPr>
          <p:blipFill>
            <a:blip r:embed="rId3"/>
            <a:stretch>
              <a:fillRect/>
            </a:stretch>
          </p:blipFill>
          <p:spPr>
            <a:xfrm>
              <a:off x="44624" y="1300591"/>
              <a:ext cx="3024336" cy="3062619"/>
            </a:xfrm>
            <a:prstGeom prst="rect">
              <a:avLst/>
            </a:prstGeom>
          </p:spPr>
        </p:pic>
        <p:pic>
          <p:nvPicPr>
            <p:cNvPr id="10" name="Рисунок 9">
              <a:extLst>
                <a:ext uri="{FF2B5EF4-FFF2-40B4-BE49-F238E27FC236}">
                  <a16:creationId xmlns:a16="http://schemas.microsoft.com/office/drawing/2014/main" id="{69C7E6EB-0B59-440E-9D74-118B3E308099}"/>
                </a:ext>
              </a:extLst>
            </p:cNvPr>
            <p:cNvPicPr>
              <a:picLocks noChangeAspect="1"/>
            </p:cNvPicPr>
            <p:nvPr/>
          </p:nvPicPr>
          <p:blipFill>
            <a:blip r:embed="rId4"/>
            <a:stretch>
              <a:fillRect/>
            </a:stretch>
          </p:blipFill>
          <p:spPr>
            <a:xfrm>
              <a:off x="3444648" y="1757617"/>
              <a:ext cx="3037664" cy="2814383"/>
            </a:xfrm>
            <a:prstGeom prst="rect">
              <a:avLst/>
            </a:prstGeom>
          </p:spPr>
        </p:pic>
        <p:sp>
          <p:nvSpPr>
            <p:cNvPr id="12" name="Прямоугольник 11">
              <a:extLst>
                <a:ext uri="{FF2B5EF4-FFF2-40B4-BE49-F238E27FC236}">
                  <a16:creationId xmlns:a16="http://schemas.microsoft.com/office/drawing/2014/main" id="{CD7444D9-1A4E-407F-98FE-AE15BE96B4B4}"/>
                </a:ext>
              </a:extLst>
            </p:cNvPr>
            <p:cNvSpPr/>
            <p:nvPr/>
          </p:nvSpPr>
          <p:spPr>
            <a:xfrm>
              <a:off x="2132856" y="4794326"/>
              <a:ext cx="3796232" cy="707886"/>
            </a:xfrm>
            <a:prstGeom prst="rect">
              <a:avLst/>
            </a:prstGeom>
          </p:spPr>
          <p:txBody>
            <a:bodyPr wrap="none">
              <a:spAutoFit/>
            </a:bodyPr>
            <a:lstStyle/>
            <a:p>
              <a:r>
                <a:rPr lang="kk-KZ" sz="4000" dirty="0">
                  <a:solidFill>
                    <a:srgbClr val="FF0000"/>
                  </a:solidFill>
                  <a:latin typeface="Bahnschrift SemiBold Condensed" panose="020B0502040204020203" pitchFamily="34" charset="0"/>
                </a:rPr>
                <a:t>Нет насилию в семье.</a:t>
              </a:r>
              <a:endParaRPr lang="ru-KZ" sz="4000" dirty="0">
                <a:solidFill>
                  <a:srgbClr val="FF0000"/>
                </a:solidFill>
                <a:latin typeface="Bahnschrift SemiBold Condensed" panose="020B0502040204020203" pitchFamily="34" charset="0"/>
              </a:endParaRPr>
            </a:p>
          </p:txBody>
        </p:sp>
        <p:pic>
          <p:nvPicPr>
            <p:cNvPr id="13" name="Рисунок 12">
              <a:extLst>
                <a:ext uri="{FF2B5EF4-FFF2-40B4-BE49-F238E27FC236}">
                  <a16:creationId xmlns:a16="http://schemas.microsoft.com/office/drawing/2014/main" id="{510B2D8C-ECB9-41ED-883D-A591CA6F0AB5}"/>
                </a:ext>
              </a:extLst>
            </p:cNvPr>
            <p:cNvPicPr>
              <a:picLocks noChangeAspect="1"/>
            </p:cNvPicPr>
            <p:nvPr/>
          </p:nvPicPr>
          <p:blipFill>
            <a:blip r:embed="rId5"/>
            <a:stretch>
              <a:fillRect/>
            </a:stretch>
          </p:blipFill>
          <p:spPr>
            <a:xfrm>
              <a:off x="119510" y="5630127"/>
              <a:ext cx="3325168" cy="3385957"/>
            </a:xfrm>
            <a:prstGeom prst="rect">
              <a:avLst/>
            </a:prstGeom>
          </p:spPr>
        </p:pic>
        <p:pic>
          <p:nvPicPr>
            <p:cNvPr id="14" name="Рисунок 13">
              <a:extLst>
                <a:ext uri="{FF2B5EF4-FFF2-40B4-BE49-F238E27FC236}">
                  <a16:creationId xmlns:a16="http://schemas.microsoft.com/office/drawing/2014/main" id="{DCF35CBB-3A55-4552-B130-09EC8EF9DD1C}"/>
                </a:ext>
              </a:extLst>
            </p:cNvPr>
            <p:cNvPicPr>
              <a:picLocks noChangeAspect="1"/>
            </p:cNvPicPr>
            <p:nvPr/>
          </p:nvPicPr>
          <p:blipFill>
            <a:blip r:embed="rId6"/>
            <a:stretch>
              <a:fillRect/>
            </a:stretch>
          </p:blipFill>
          <p:spPr>
            <a:xfrm>
              <a:off x="3816866" y="5585328"/>
              <a:ext cx="2825304" cy="2840359"/>
            </a:xfrm>
            <a:prstGeom prst="rect">
              <a:avLst/>
            </a:prstGeom>
          </p:spPr>
        </p:pic>
      </p:grpSp>
    </p:spTree>
    <p:extLst>
      <p:ext uri="{BB962C8B-B14F-4D97-AF65-F5344CB8AC3E}">
        <p14:creationId xmlns:p14="http://schemas.microsoft.com/office/powerpoint/2010/main" val="225506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Естественный зимний фон. снег блестящие сугробы. зимний снег фоновой  текстуры | Премиум Фото">
            <a:extLst>
              <a:ext uri="{FF2B5EF4-FFF2-40B4-BE49-F238E27FC236}">
                <a16:creationId xmlns:a16="http://schemas.microsoft.com/office/drawing/2014/main" id="{88D99FC5-3EDF-4B25-952D-78F1F321A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7944B0D0-CCF0-48C6-AB71-E6AF0A800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2" y="9907"/>
            <a:ext cx="2857392" cy="1607283"/>
          </a:xfrm>
          <a:prstGeom prst="rect">
            <a:avLst/>
          </a:prstGeom>
        </p:spPr>
      </p:pic>
      <p:pic>
        <p:nvPicPr>
          <p:cNvPr id="8" name="Рисунок 7">
            <a:extLst>
              <a:ext uri="{FF2B5EF4-FFF2-40B4-BE49-F238E27FC236}">
                <a16:creationId xmlns:a16="http://schemas.microsoft.com/office/drawing/2014/main" id="{0B50B7CE-6404-4FED-9A6D-DCCB8B2DEB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52" y="1742316"/>
            <a:ext cx="2857392" cy="1607283"/>
          </a:xfrm>
          <a:prstGeom prst="rect">
            <a:avLst/>
          </a:prstGeom>
        </p:spPr>
      </p:pic>
      <p:pic>
        <p:nvPicPr>
          <p:cNvPr id="10" name="Рисунок 9">
            <a:extLst>
              <a:ext uri="{FF2B5EF4-FFF2-40B4-BE49-F238E27FC236}">
                <a16:creationId xmlns:a16="http://schemas.microsoft.com/office/drawing/2014/main" id="{9C74ED39-5963-4338-A950-7167864006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52" y="3425637"/>
            <a:ext cx="2897128" cy="1629635"/>
          </a:xfrm>
          <a:prstGeom prst="rect">
            <a:avLst/>
          </a:prstGeom>
        </p:spPr>
      </p:pic>
      <p:pic>
        <p:nvPicPr>
          <p:cNvPr id="15" name="Рисунок 14">
            <a:extLst>
              <a:ext uri="{FF2B5EF4-FFF2-40B4-BE49-F238E27FC236}">
                <a16:creationId xmlns:a16="http://schemas.microsoft.com/office/drawing/2014/main" id="{66A35A3E-7A85-4B4A-A23B-E1EED4F6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08" y="5163734"/>
            <a:ext cx="2865872" cy="1612053"/>
          </a:xfrm>
          <a:prstGeom prst="rect">
            <a:avLst/>
          </a:prstGeom>
        </p:spPr>
      </p:pic>
      <p:pic>
        <p:nvPicPr>
          <p:cNvPr id="17" name="Рисунок 16">
            <a:extLst>
              <a:ext uri="{FF2B5EF4-FFF2-40B4-BE49-F238E27FC236}">
                <a16:creationId xmlns:a16="http://schemas.microsoft.com/office/drawing/2014/main" id="{4B277BE3-82E9-4D1F-AC88-DB2206DC6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08" y="6940241"/>
            <a:ext cx="2897129" cy="1629635"/>
          </a:xfrm>
          <a:prstGeom prst="rect">
            <a:avLst/>
          </a:prstGeom>
        </p:spPr>
      </p:pic>
      <p:pic>
        <p:nvPicPr>
          <p:cNvPr id="19" name="Рисунок 18">
            <a:extLst>
              <a:ext uri="{FF2B5EF4-FFF2-40B4-BE49-F238E27FC236}">
                <a16:creationId xmlns:a16="http://schemas.microsoft.com/office/drawing/2014/main" id="{ED2E9B21-2AB2-478B-A451-9E8E7540F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2976" y="6942998"/>
            <a:ext cx="3384376" cy="1903712"/>
          </a:xfrm>
          <a:prstGeom prst="rect">
            <a:avLst/>
          </a:prstGeom>
        </p:spPr>
      </p:pic>
      <p:sp>
        <p:nvSpPr>
          <p:cNvPr id="21" name="Прямоугольник: скругленные противолежащие углы 20">
            <a:extLst>
              <a:ext uri="{FF2B5EF4-FFF2-40B4-BE49-F238E27FC236}">
                <a16:creationId xmlns:a16="http://schemas.microsoft.com/office/drawing/2014/main" id="{565FA192-1138-4362-86D6-9D9E60D4B625}"/>
              </a:ext>
            </a:extLst>
          </p:cNvPr>
          <p:cNvSpPr/>
          <p:nvPr/>
        </p:nvSpPr>
        <p:spPr>
          <a:xfrm>
            <a:off x="3212976" y="9907"/>
            <a:ext cx="3546216" cy="6765880"/>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i="1" dirty="0">
                <a:latin typeface="Bahnschrift SemiBold Condensed" panose="020B0502040204020203" pitchFamily="34" charset="0"/>
              </a:rPr>
              <a:t>11 Ә, Д СЫНЫПТАРЫНДА өткен ата- аналар жиналысы. Тақырып: ҰБТ-ҒА дайындық деңгейі сізді қанағаттандырады ма? Өткізген оқу ісінің меңгерушісі: Мамыраева Айнагул Тайгозиновна.</a:t>
            </a:r>
            <a:r>
              <a:rPr lang="kk-KZ" sz="2800" b="1" i="1" dirty="0">
                <a:latin typeface="Bahnschrift SemiBold Condensed" panose="020B0502040204020203" pitchFamily="34" charset="0"/>
                <a:hlinkClick r:id="rId9"/>
              </a:rPr>
              <a:t>@</a:t>
            </a:r>
            <a:r>
              <a:rPr lang="en-US" sz="2800" b="1" i="1" dirty="0" err="1">
                <a:latin typeface="Bahnschrift SemiBold Condensed" panose="020B0502040204020203" pitchFamily="34" charset="0"/>
                <a:hlinkClick r:id="rId9"/>
              </a:rPr>
              <a:t>goroo_krg</a:t>
            </a:r>
            <a:endParaRPr lang="ru-KZ" sz="2800" b="1" i="1" dirty="0">
              <a:latin typeface="Bahnschrift SemiBold Condensed" panose="020B0502040204020203" pitchFamily="34" charset="0"/>
            </a:endParaRPr>
          </a:p>
        </p:txBody>
      </p:sp>
    </p:spTree>
    <p:extLst>
      <p:ext uri="{BB962C8B-B14F-4D97-AF65-F5344CB8AC3E}">
        <p14:creationId xmlns:p14="http://schemas.microsoft.com/office/powerpoint/2010/main" val="418221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Естественный зимний фон. снег блестящие сугробы. зимний снег фоновой  текстуры | Премиум Фото">
            <a:extLst>
              <a:ext uri="{FF2B5EF4-FFF2-40B4-BE49-F238E27FC236}">
                <a16:creationId xmlns:a16="http://schemas.microsoft.com/office/drawing/2014/main" id="{F26F7A1D-7640-4A24-A487-16C0D8510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92"/>
            <a:ext cx="6858000" cy="916799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C5234320-E12C-4A76-BB58-66232FEEFBBF}"/>
              </a:ext>
            </a:extLst>
          </p:cNvPr>
          <p:cNvPicPr>
            <a:picLocks noChangeAspect="1"/>
          </p:cNvPicPr>
          <p:nvPr/>
        </p:nvPicPr>
        <p:blipFill>
          <a:blip r:embed="rId3"/>
          <a:stretch>
            <a:fillRect/>
          </a:stretch>
        </p:blipFill>
        <p:spPr>
          <a:xfrm>
            <a:off x="3823576" y="9184"/>
            <a:ext cx="2880320" cy="3592915"/>
          </a:xfrm>
          <a:prstGeom prst="rect">
            <a:avLst/>
          </a:prstGeom>
        </p:spPr>
      </p:pic>
      <p:sp>
        <p:nvSpPr>
          <p:cNvPr id="3" name="Прямоугольник 2">
            <a:extLst>
              <a:ext uri="{FF2B5EF4-FFF2-40B4-BE49-F238E27FC236}">
                <a16:creationId xmlns:a16="http://schemas.microsoft.com/office/drawing/2014/main" id="{F87081D7-B5BB-4987-936C-319A7BD23B78}"/>
              </a:ext>
            </a:extLst>
          </p:cNvPr>
          <p:cNvSpPr/>
          <p:nvPr/>
        </p:nvSpPr>
        <p:spPr>
          <a:xfrm>
            <a:off x="3776036" y="3647859"/>
            <a:ext cx="3032488" cy="2246769"/>
          </a:xfrm>
          <a:prstGeom prst="rect">
            <a:avLst/>
          </a:prstGeom>
        </p:spPr>
        <p:txBody>
          <a:bodyPr wrap="square">
            <a:spAutoFit/>
          </a:bodyPr>
          <a:lstStyle/>
          <a:p>
            <a:pPr algn="just"/>
            <a:r>
              <a:rPr lang="kk-KZ" sz="1400" dirty="0">
                <a:solidFill>
                  <a:srgbClr val="FF0066"/>
                </a:solidFill>
                <a:latin typeface="Bahnschrift SemiBold Condensed" panose="020B0502040204020203" pitchFamily="34" charset="0"/>
              </a:rPr>
              <a:t>Мектеп кітапханасында қыс мезгілі келуімен сәйкес, оқушылардың кітап оқуға қызығушылығын арттыру мақсатында, "ҚЫС ЕРТЕГІЛЕРІ" атты кітап көрмесі ұйымдастырылды.</a:t>
            </a:r>
            <a:br>
              <a:rPr lang="kk-KZ" sz="1400" dirty="0">
                <a:solidFill>
                  <a:srgbClr val="FF0066"/>
                </a:solidFill>
                <a:latin typeface="Bahnschrift SemiBold Condensed" panose="020B0502040204020203" pitchFamily="34" charset="0"/>
              </a:rPr>
            </a:br>
            <a:br>
              <a:rPr lang="kk-KZ" sz="1400" dirty="0">
                <a:solidFill>
                  <a:srgbClr val="FF0066"/>
                </a:solidFill>
                <a:latin typeface="Bahnschrift SemiBold Condensed" panose="020B0502040204020203" pitchFamily="34" charset="0"/>
              </a:rPr>
            </a:br>
            <a:r>
              <a:rPr lang="kk-KZ" sz="1400" dirty="0">
                <a:solidFill>
                  <a:srgbClr val="FF0066"/>
                </a:solidFill>
                <a:latin typeface="Bahnschrift SemiBold Condensed" panose="020B0502040204020203" pitchFamily="34" charset="0"/>
              </a:rPr>
              <a:t>В школьной библиотеке была организована сезонная книжная выставка "Зимние сказки"с целью повышения интереса учащихся к чтению.</a:t>
            </a:r>
            <a:r>
              <a:rPr lang="kk-KZ" sz="1400" dirty="0">
                <a:solidFill>
                  <a:srgbClr val="0000FF"/>
                </a:solidFill>
                <a:latin typeface="Bahnschrift SemiBold Condensed" panose="020B0502040204020203" pitchFamily="34" charset="0"/>
                <a:hlinkClick r:id="rId4">
                  <a:extLst>
                    <a:ext uri="{A12FA001-AC4F-418D-AE19-62706E023703}">
                      <ahyp:hlinkClr xmlns:ahyp="http://schemas.microsoft.com/office/drawing/2018/hyperlinkcolor" val="tx"/>
                    </a:ext>
                  </a:extLst>
                </a:hlinkClick>
              </a:rPr>
              <a:t>@</a:t>
            </a:r>
            <a:r>
              <a:rPr lang="en-US" sz="1400" dirty="0" err="1">
                <a:solidFill>
                  <a:srgbClr val="FF0066"/>
                </a:solidFill>
                <a:latin typeface="Bahnschrift SemiBold Condensed" panose="020B0502040204020203" pitchFamily="34" charset="0"/>
                <a:hlinkClick r:id="rId4">
                  <a:extLst>
                    <a:ext uri="{A12FA001-AC4F-418D-AE19-62706E023703}">
                      <ahyp:hlinkClr xmlns:ahyp="http://schemas.microsoft.com/office/drawing/2018/hyperlinkcolor" val="tx"/>
                    </a:ext>
                  </a:extLst>
                </a:hlinkClick>
              </a:rPr>
              <a:t>goroo_krg</a:t>
            </a:r>
            <a:endParaRPr lang="ru-KZ" sz="1400" dirty="0">
              <a:solidFill>
                <a:srgbClr val="FF0066"/>
              </a:solidFill>
              <a:latin typeface="Bahnschrift SemiBold Condensed" panose="020B0502040204020203" pitchFamily="34" charset="0"/>
            </a:endParaRPr>
          </a:p>
        </p:txBody>
      </p:sp>
      <p:pic>
        <p:nvPicPr>
          <p:cNvPr id="4" name="Рисунок 3">
            <a:extLst>
              <a:ext uri="{FF2B5EF4-FFF2-40B4-BE49-F238E27FC236}">
                <a16:creationId xmlns:a16="http://schemas.microsoft.com/office/drawing/2014/main" id="{79B57847-0F52-411B-ABD7-6B8471A56D30}"/>
              </a:ext>
            </a:extLst>
          </p:cNvPr>
          <p:cNvPicPr>
            <a:picLocks noChangeAspect="1"/>
          </p:cNvPicPr>
          <p:nvPr/>
        </p:nvPicPr>
        <p:blipFill>
          <a:blip r:embed="rId5"/>
          <a:stretch>
            <a:fillRect/>
          </a:stretch>
        </p:blipFill>
        <p:spPr>
          <a:xfrm>
            <a:off x="3865911" y="6129017"/>
            <a:ext cx="2852738" cy="2838450"/>
          </a:xfrm>
          <a:prstGeom prst="rect">
            <a:avLst/>
          </a:prstGeom>
        </p:spPr>
      </p:pic>
      <p:pic>
        <p:nvPicPr>
          <p:cNvPr id="5" name="Рисунок 4">
            <a:extLst>
              <a:ext uri="{FF2B5EF4-FFF2-40B4-BE49-F238E27FC236}">
                <a16:creationId xmlns:a16="http://schemas.microsoft.com/office/drawing/2014/main" id="{A8E1457B-F0A4-4199-9E04-8F7F29CF4573}"/>
              </a:ext>
            </a:extLst>
          </p:cNvPr>
          <p:cNvPicPr>
            <a:picLocks noChangeAspect="1"/>
          </p:cNvPicPr>
          <p:nvPr/>
        </p:nvPicPr>
        <p:blipFill>
          <a:blip r:embed="rId6"/>
          <a:stretch>
            <a:fillRect/>
          </a:stretch>
        </p:blipFill>
        <p:spPr>
          <a:xfrm>
            <a:off x="548680" y="9184"/>
            <a:ext cx="3120792" cy="2419783"/>
          </a:xfrm>
          <a:prstGeom prst="rect">
            <a:avLst/>
          </a:prstGeom>
        </p:spPr>
      </p:pic>
      <p:sp>
        <p:nvSpPr>
          <p:cNvPr id="6" name="Прямоугольник 5">
            <a:extLst>
              <a:ext uri="{FF2B5EF4-FFF2-40B4-BE49-F238E27FC236}">
                <a16:creationId xmlns:a16="http://schemas.microsoft.com/office/drawing/2014/main" id="{A058E986-75F7-4CC3-A43B-1EC7D26BA368}"/>
              </a:ext>
            </a:extLst>
          </p:cNvPr>
          <p:cNvSpPr/>
          <p:nvPr/>
        </p:nvSpPr>
        <p:spPr>
          <a:xfrm>
            <a:off x="1936" y="2555776"/>
            <a:ext cx="3667536" cy="6017032"/>
          </a:xfrm>
          <a:prstGeom prst="rect">
            <a:avLst/>
          </a:prstGeom>
        </p:spPr>
        <p:txBody>
          <a:bodyPr wrap="square">
            <a:spAutoFit/>
          </a:bodyPr>
          <a:lstStyle/>
          <a:p>
            <a:pPr algn="just"/>
            <a:r>
              <a:rPr lang="kk-KZ" sz="1100" dirty="0">
                <a:solidFill>
                  <a:srgbClr val="0070C0"/>
                </a:solidFill>
                <a:latin typeface="Bahnschrift SemiBold Condensed" panose="020B0502040204020203" pitchFamily="34" charset="0"/>
              </a:rPr>
              <a:t>Сабақты тоқтату туралы ақпаратты қайдан алуға болады</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Қарағанды қаласының ауа райы жағдайы бойынша?</a:t>
            </a:r>
            <a:br>
              <a:rPr lang="kk-KZ" sz="1100" dirty="0">
                <a:solidFill>
                  <a:srgbClr val="0070C0"/>
                </a:solidFill>
                <a:latin typeface="Bahnschrift SemiBold Condensed" panose="020B0502040204020203" pitchFamily="34" charset="0"/>
              </a:rPr>
            </a:br>
            <a:r>
              <a:rPr lang="ru-KZ" sz="1100" dirty="0">
                <a:solidFill>
                  <a:srgbClr val="0070C0"/>
                </a:solidFill>
                <a:latin typeface="Bahnschrift SemiBold Condensed" panose="020B0502040204020203" pitchFamily="34" charset="0"/>
              </a:rPr>
              <a:t>А</a:t>
            </a:r>
            <a:r>
              <a:rPr lang="kk-KZ" sz="1100" dirty="0">
                <a:solidFill>
                  <a:srgbClr val="0070C0"/>
                </a:solidFill>
                <a:latin typeface="Bahnschrift SemiBold Condensed" panose="020B0502040204020203" pitchFamily="34" charset="0"/>
              </a:rPr>
              <a:t>уа райы жағдайлары бойынша сабақтарды тоқтату туралы ақпарат Қарағанды мектептерінде бірінші ауысым үшін – сағат 07.00 – ге дейін және екінші ауысым үшін-сағат 12.00-ге дейін орналастырылады:</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1. Қарағанды қаласының білім бөлімінің сайтында </a:t>
            </a:r>
            <a:r>
              <a:rPr lang="en-US" sz="1100" dirty="0">
                <a:solidFill>
                  <a:srgbClr val="0070C0"/>
                </a:solidFill>
                <a:latin typeface="Bahnschrift SemiBold Condensed" panose="020B0502040204020203" pitchFamily="34" charset="0"/>
              </a:rPr>
              <a:t>www.kargoo.gov.kz ;</a:t>
            </a:r>
            <a:br>
              <a:rPr lang="en-US" sz="1100" dirty="0">
                <a:solidFill>
                  <a:srgbClr val="0070C0"/>
                </a:solidFill>
                <a:latin typeface="Bahnschrift SemiBold Condensed" panose="020B0502040204020203" pitchFamily="34" charset="0"/>
              </a:rPr>
            </a:br>
            <a:r>
              <a:rPr lang="en-US" sz="1100" dirty="0">
                <a:solidFill>
                  <a:srgbClr val="0070C0"/>
                </a:solidFill>
                <a:latin typeface="Bahnschrift SemiBold Condensed" panose="020B0502040204020203" pitchFamily="34" charset="0"/>
              </a:rPr>
              <a:t>2. Telegram </a:t>
            </a:r>
            <a:r>
              <a:rPr lang="kk-KZ" sz="1100" dirty="0">
                <a:solidFill>
                  <a:srgbClr val="0070C0"/>
                </a:solidFill>
                <a:latin typeface="Bahnschrift SemiBold Condensed" panose="020B0502040204020203" pitchFamily="34" charset="0"/>
              </a:rPr>
              <a:t>арнасы </a:t>
            </a:r>
            <a:r>
              <a:rPr lang="en-US" sz="1100" dirty="0">
                <a:solidFill>
                  <a:srgbClr val="0070C0"/>
                </a:solidFill>
                <a:latin typeface="Bahnschrift SemiBold Condensed" panose="020B0502040204020203" pitchFamily="34" charset="0"/>
              </a:rPr>
              <a:t>t.me/</a:t>
            </a:r>
            <a:r>
              <a:rPr lang="en-US" sz="1100" dirty="0" err="1">
                <a:solidFill>
                  <a:srgbClr val="0070C0"/>
                </a:solidFill>
                <a:latin typeface="Bahnschrift SemiBold Condensed" panose="020B0502040204020203" pitchFamily="34" charset="0"/>
              </a:rPr>
              <a:t>karagandagoo</a:t>
            </a:r>
            <a:r>
              <a:rPr lang="en-US" sz="1100" dirty="0">
                <a:solidFill>
                  <a:srgbClr val="0070C0"/>
                </a:solidFill>
                <a:latin typeface="Bahnschrift SemiBold Condensed" panose="020B0502040204020203" pitchFamily="34" charset="0"/>
              </a:rPr>
              <a:t> (</a:t>
            </a:r>
            <a:r>
              <a:rPr lang="en-US" sz="1100" dirty="0" err="1">
                <a:solidFill>
                  <a:srgbClr val="0070C0"/>
                </a:solidFill>
                <a:latin typeface="Bahnschrift SemiBold Condensed" panose="020B0502040204020203" pitchFamily="34" charset="0"/>
              </a:rPr>
              <a:t>KarGOO</a:t>
            </a:r>
            <a:r>
              <a:rPr lang="en-US" sz="1100" dirty="0">
                <a:solidFill>
                  <a:srgbClr val="0070C0"/>
                </a:solidFill>
                <a:latin typeface="Bahnschrift SemiBold Condensed" panose="020B0502040204020203" pitchFamily="34" charset="0"/>
              </a:rPr>
              <a:t>)</a:t>
            </a:r>
            <a:br>
              <a:rPr lang="en-US"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Қарағанды қаласының мектептеріндегі сабақтар:</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-25 градус* және одан төмен 2 м/с және одан жоғары жылдамдықпен жел кезінде-1-4 сыныптарда;</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-30 градус* және одан төмен 2 м/с және одан жоғары жылдамдықпен жел кезінде-1-9 сыныптарда;</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-35 градус* және одан төмен 2 м/с және одан жоғары жылдамдықпен жел кезінде - 1-11 сыныптарда.</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Сабақ тоқтатылған жағдайда сабақтар қашықтықтан өткізіледі.</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Құрметті ата-аналар мен оқушылар! </a:t>
            </a:r>
            <a:r>
              <a:rPr lang="en-US" sz="1100" dirty="0">
                <a:solidFill>
                  <a:srgbClr val="0070C0"/>
                </a:solidFill>
                <a:latin typeface="Bahnschrift SemiBold Condensed" panose="020B0502040204020203" pitchFamily="34" charset="0"/>
              </a:rPr>
              <a:t>Telegram </a:t>
            </a:r>
            <a:r>
              <a:rPr lang="kk-KZ" sz="1100" dirty="0">
                <a:solidFill>
                  <a:srgbClr val="0070C0"/>
                </a:solidFill>
                <a:latin typeface="Bahnschrift SemiBold Condensed" panose="020B0502040204020203" pitchFamily="34" charset="0"/>
              </a:rPr>
              <a:t>арнасына жазылыңыз </a:t>
            </a:r>
            <a:r>
              <a:rPr lang="en-US" sz="1100" dirty="0">
                <a:solidFill>
                  <a:srgbClr val="0070C0"/>
                </a:solidFill>
                <a:latin typeface="Bahnschrift SemiBold Condensed" panose="020B0502040204020203" pitchFamily="34" charset="0"/>
              </a:rPr>
              <a:t>t.me/</a:t>
            </a:r>
            <a:r>
              <a:rPr lang="en-US" sz="1100" dirty="0" err="1">
                <a:solidFill>
                  <a:srgbClr val="0070C0"/>
                </a:solidFill>
                <a:latin typeface="Bahnschrift SemiBold Condensed" panose="020B0502040204020203" pitchFamily="34" charset="0"/>
              </a:rPr>
              <a:t>karagandagoo</a:t>
            </a:r>
            <a:r>
              <a:rPr lang="en-US" sz="1100" dirty="0">
                <a:solidFill>
                  <a:srgbClr val="0070C0"/>
                </a:solidFill>
                <a:latin typeface="Bahnschrift SemiBold Condensed" panose="020B0502040204020203" pitchFamily="34" charset="0"/>
              </a:rPr>
              <a:t> (</a:t>
            </a:r>
            <a:r>
              <a:rPr lang="en-US" sz="1100" dirty="0" err="1">
                <a:solidFill>
                  <a:srgbClr val="0070C0"/>
                </a:solidFill>
                <a:latin typeface="Bahnschrift SemiBold Condensed" panose="020B0502040204020203" pitchFamily="34" charset="0"/>
              </a:rPr>
              <a:t>KarGOO</a:t>
            </a:r>
            <a:r>
              <a:rPr lang="en-US" sz="1100" dirty="0">
                <a:solidFill>
                  <a:srgbClr val="0070C0"/>
                </a:solidFill>
                <a:latin typeface="Bahnschrift SemiBold Condensed" panose="020B0502040204020203" pitchFamily="34" charset="0"/>
              </a:rPr>
              <a:t>) </a:t>
            </a:r>
            <a:r>
              <a:rPr lang="kk-KZ" sz="1100" dirty="0">
                <a:solidFill>
                  <a:srgbClr val="0070C0"/>
                </a:solidFill>
                <a:latin typeface="Bahnschrift SemiBold Condensed" panose="020B0502040204020203" pitchFamily="34" charset="0"/>
              </a:rPr>
              <a:t>және сізге ақпарат іздеудің қажеті жоқ – сіз сабақты тоқтату туралы уақтылы хабарлама аласыз!</a:t>
            </a:r>
            <a:br>
              <a:rPr lang="kk-KZ" sz="1100" dirty="0">
                <a:solidFill>
                  <a:srgbClr val="0070C0"/>
                </a:solidFill>
                <a:latin typeface="Bahnschrift SemiBold Condensed" panose="020B0502040204020203" pitchFamily="34" charset="0"/>
              </a:rPr>
            </a:br>
            <a:r>
              <a:rPr lang="ru-KZ" sz="1100" dirty="0">
                <a:solidFill>
                  <a:srgbClr val="0070C0"/>
                </a:solidFill>
                <a:latin typeface="Bahnschrift SemiBold Condensed" panose="020B0502040204020203" pitchFamily="34" charset="0"/>
              </a:rPr>
              <a:t>*******************</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Где получить информацию по отмене занятий</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по погодным условиям в г. Караганде?</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Информация об отмене занятий по погодным условиям в школах Караганды размещается до 07.00 час – для первой смены и до 12.00 час – для второй смены:</a:t>
            </a:r>
            <a:endParaRPr lang="ru-KZ" sz="1100" dirty="0">
              <a:solidFill>
                <a:srgbClr val="0070C0"/>
              </a:solidFill>
              <a:latin typeface="Bahnschrift SemiBold Condensed" panose="020B0502040204020203" pitchFamily="34" charset="0"/>
            </a:endParaRPr>
          </a:p>
          <a:p>
            <a:pPr marL="228600" indent="-228600" algn="just">
              <a:buAutoNum type="arabicPeriod"/>
            </a:pPr>
            <a:r>
              <a:rPr lang="kk-KZ" sz="1100" dirty="0">
                <a:solidFill>
                  <a:srgbClr val="0070C0"/>
                </a:solidFill>
                <a:latin typeface="Bahnschrift SemiBold Condensed" panose="020B0502040204020203" pitchFamily="34" charset="0"/>
              </a:rPr>
              <a:t>На сайте отдела образования г. Караганды </a:t>
            </a:r>
            <a:r>
              <a:rPr lang="en-US" sz="1100" dirty="0">
                <a:solidFill>
                  <a:srgbClr val="0070C0"/>
                </a:solidFill>
                <a:latin typeface="Bahnschrift SemiBold Condensed" panose="020B0502040204020203" pitchFamily="34" charset="0"/>
                <a:hlinkClick r:id="rId7">
                  <a:extLst>
                    <a:ext uri="{A12FA001-AC4F-418D-AE19-62706E023703}">
                      <ahyp:hlinkClr xmlns:ahyp="http://schemas.microsoft.com/office/drawing/2018/hyperlinkcolor" val="tx"/>
                    </a:ext>
                  </a:extLst>
                </a:hlinkClick>
              </a:rPr>
              <a:t>www.kargoo.gov.kz</a:t>
            </a:r>
            <a:r>
              <a:rPr lang="en-US" sz="1100" dirty="0">
                <a:solidFill>
                  <a:srgbClr val="0070C0"/>
                </a:solidFill>
                <a:latin typeface="Bahnschrift SemiBold Condensed" panose="020B0502040204020203" pitchFamily="34" charset="0"/>
              </a:rPr>
              <a:t>;</a:t>
            </a:r>
            <a:endParaRPr lang="ru-KZ" sz="1100" dirty="0">
              <a:solidFill>
                <a:srgbClr val="0070C0"/>
              </a:solidFill>
              <a:latin typeface="Bahnschrift SemiBold Condensed" panose="020B0502040204020203" pitchFamily="34" charset="0"/>
            </a:endParaRPr>
          </a:p>
          <a:p>
            <a:pPr algn="just"/>
            <a:r>
              <a:rPr lang="en-US" sz="1100" dirty="0">
                <a:solidFill>
                  <a:srgbClr val="0070C0"/>
                </a:solidFill>
                <a:latin typeface="Bahnschrift SemiBold Condensed" panose="020B0502040204020203" pitchFamily="34" charset="0"/>
              </a:rPr>
              <a:t>2. Telegram-</a:t>
            </a:r>
            <a:r>
              <a:rPr lang="kk-KZ" sz="1100" dirty="0">
                <a:solidFill>
                  <a:srgbClr val="0070C0"/>
                </a:solidFill>
                <a:latin typeface="Bahnschrift SemiBold Condensed" panose="020B0502040204020203" pitchFamily="34" charset="0"/>
              </a:rPr>
              <a:t>канал </a:t>
            </a:r>
            <a:r>
              <a:rPr lang="en-US" sz="1100" dirty="0">
                <a:solidFill>
                  <a:srgbClr val="0070C0"/>
                </a:solidFill>
                <a:latin typeface="Bahnschrift SemiBold Condensed" panose="020B0502040204020203" pitchFamily="34" charset="0"/>
              </a:rPr>
              <a:t>t.me/</a:t>
            </a:r>
            <a:r>
              <a:rPr lang="en-US" sz="1100" dirty="0" err="1">
                <a:solidFill>
                  <a:srgbClr val="0070C0"/>
                </a:solidFill>
                <a:latin typeface="Bahnschrift SemiBold Condensed" panose="020B0502040204020203" pitchFamily="34" charset="0"/>
              </a:rPr>
              <a:t>karagandagoo</a:t>
            </a:r>
            <a:r>
              <a:rPr lang="en-US" sz="1100" dirty="0">
                <a:solidFill>
                  <a:srgbClr val="0070C0"/>
                </a:solidFill>
                <a:latin typeface="Bahnschrift SemiBold Condensed" panose="020B0502040204020203" pitchFamily="34" charset="0"/>
              </a:rPr>
              <a:t> (</a:t>
            </a:r>
            <a:r>
              <a:rPr lang="en-US" sz="1100" dirty="0" err="1">
                <a:solidFill>
                  <a:srgbClr val="0070C0"/>
                </a:solidFill>
                <a:latin typeface="Bahnschrift SemiBold Condensed" panose="020B0502040204020203" pitchFamily="34" charset="0"/>
              </a:rPr>
              <a:t>KarGOO</a:t>
            </a:r>
            <a:r>
              <a:rPr lang="en-US" sz="1100" dirty="0">
                <a:solidFill>
                  <a:srgbClr val="0070C0"/>
                </a:solidFill>
                <a:latin typeface="Bahnschrift SemiBold Condensed" panose="020B0502040204020203" pitchFamily="34" charset="0"/>
              </a:rPr>
              <a:t>)</a:t>
            </a:r>
            <a:br>
              <a:rPr lang="en-US"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Занятия в школах г.Караганды отменяются при:</a:t>
            </a:r>
            <a:br>
              <a:rPr lang="kk-KZ" sz="1100" dirty="0">
                <a:solidFill>
                  <a:srgbClr val="0070C0"/>
                </a:solidFill>
                <a:latin typeface="Bahnschrift SemiBold Condensed" panose="020B0502040204020203" pitchFamily="34" charset="0"/>
              </a:rPr>
            </a:br>
            <a:r>
              <a:rPr lang="kk-KZ" sz="1100" dirty="0">
                <a:solidFill>
                  <a:srgbClr val="0070C0"/>
                </a:solidFill>
                <a:latin typeface="Bahnschrift SemiBold Condensed" panose="020B0502040204020203" pitchFamily="34" charset="0"/>
              </a:rPr>
              <a:t>-25 градусов* и ниже при ветре со скоростью 2 м/с и более - в 1-4 классах;</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-30 градусов* и ниже при ветре со скоростью 2 м/с и более - в 1-9 классах;</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-35 градусов* и ниже при ветре со скоростью 2 м/с и более - в 1-11классах.При отмене занятий уроки будут проводиться в дистанционном режиме.</a:t>
            </a:r>
            <a:endParaRPr lang="ru-KZ" sz="1100" dirty="0">
              <a:solidFill>
                <a:srgbClr val="0070C0"/>
              </a:solidFill>
              <a:latin typeface="Bahnschrift SemiBold Condensed" panose="020B0502040204020203" pitchFamily="34" charset="0"/>
            </a:endParaRPr>
          </a:p>
          <a:p>
            <a:pPr algn="just"/>
            <a:r>
              <a:rPr lang="kk-KZ" sz="1100" dirty="0">
                <a:solidFill>
                  <a:srgbClr val="0070C0"/>
                </a:solidFill>
                <a:latin typeface="Bahnschrift SemiBold Condensed" panose="020B0502040204020203" pitchFamily="34" charset="0"/>
              </a:rPr>
              <a:t>Уважаемые родители и учащиеся! Подпишитесь на </a:t>
            </a:r>
            <a:r>
              <a:rPr lang="en-US" sz="1100" dirty="0">
                <a:solidFill>
                  <a:srgbClr val="0070C0"/>
                </a:solidFill>
                <a:latin typeface="Bahnschrift SemiBold Condensed" panose="020B0502040204020203" pitchFamily="34" charset="0"/>
              </a:rPr>
              <a:t>Telegram-</a:t>
            </a:r>
            <a:r>
              <a:rPr lang="kk-KZ" sz="1100" dirty="0">
                <a:solidFill>
                  <a:srgbClr val="0070C0"/>
                </a:solidFill>
                <a:latin typeface="Bahnschrift SemiBold Condensed" panose="020B0502040204020203" pitchFamily="34" charset="0"/>
              </a:rPr>
              <a:t>канал </a:t>
            </a:r>
            <a:r>
              <a:rPr lang="en-US" sz="1100" dirty="0">
                <a:solidFill>
                  <a:srgbClr val="0070C0"/>
                </a:solidFill>
                <a:latin typeface="Bahnschrift SemiBold Condensed" panose="020B0502040204020203" pitchFamily="34" charset="0"/>
              </a:rPr>
              <a:t>t.me/</a:t>
            </a:r>
            <a:r>
              <a:rPr lang="en-US" sz="1100" dirty="0" err="1">
                <a:solidFill>
                  <a:srgbClr val="0070C0"/>
                </a:solidFill>
                <a:latin typeface="Bahnschrift SemiBold Condensed" panose="020B0502040204020203" pitchFamily="34" charset="0"/>
              </a:rPr>
              <a:t>karagandagoo</a:t>
            </a:r>
            <a:r>
              <a:rPr lang="en-US" sz="1100" dirty="0">
                <a:solidFill>
                  <a:srgbClr val="0070C0"/>
                </a:solidFill>
                <a:latin typeface="Bahnschrift SemiBold Condensed" panose="020B0502040204020203" pitchFamily="34" charset="0"/>
              </a:rPr>
              <a:t> (</a:t>
            </a:r>
            <a:r>
              <a:rPr lang="en-US" sz="1100" dirty="0" err="1">
                <a:solidFill>
                  <a:srgbClr val="0070C0"/>
                </a:solidFill>
                <a:latin typeface="Bahnschrift SemiBold Condensed" panose="020B0502040204020203" pitchFamily="34" charset="0"/>
              </a:rPr>
              <a:t>KarGOO</a:t>
            </a:r>
            <a:r>
              <a:rPr lang="en-US" sz="1100" dirty="0">
                <a:solidFill>
                  <a:srgbClr val="0070C0"/>
                </a:solidFill>
                <a:latin typeface="Bahnschrift SemiBold Condensed" panose="020B0502040204020203" pitchFamily="34" charset="0"/>
              </a:rPr>
              <a:t>) </a:t>
            </a:r>
            <a:r>
              <a:rPr lang="kk-KZ" sz="1100" dirty="0">
                <a:solidFill>
                  <a:srgbClr val="0070C0"/>
                </a:solidFill>
                <a:latin typeface="Bahnschrift SemiBold Condensed" panose="020B0502040204020203" pitchFamily="34" charset="0"/>
              </a:rPr>
              <a:t>и Вам не нужно будет искать информацию – Вы своевременно получите сообщения об отмене занятий!@</a:t>
            </a:r>
            <a:r>
              <a:rPr lang="en-US" sz="1100" dirty="0" err="1">
                <a:solidFill>
                  <a:srgbClr val="0070C0"/>
                </a:solidFill>
                <a:latin typeface="Bahnschrift SemiBold Condensed" panose="020B0502040204020203" pitchFamily="34" charset="0"/>
              </a:rPr>
              <a:t>goroo_krg</a:t>
            </a:r>
            <a:endParaRPr lang="ru-KZ" sz="1100" dirty="0">
              <a:solidFill>
                <a:srgbClr val="0070C0"/>
              </a:solidFill>
              <a:latin typeface="Bahnschrift SemiBold Condensed" panose="020B0502040204020203" pitchFamily="34" charset="0"/>
            </a:endParaRPr>
          </a:p>
        </p:txBody>
      </p:sp>
    </p:spTree>
    <p:extLst>
      <p:ext uri="{BB962C8B-B14F-4D97-AF65-F5344CB8AC3E}">
        <p14:creationId xmlns:p14="http://schemas.microsoft.com/office/powerpoint/2010/main" val="280154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a:extLst>
              <a:ext uri="{FF2B5EF4-FFF2-40B4-BE49-F238E27FC236}">
                <a16:creationId xmlns:a16="http://schemas.microsoft.com/office/drawing/2014/main" id="{4946080F-E0B5-4FBA-BA49-88D1C0302A71}"/>
              </a:ext>
            </a:extLst>
          </p:cNvPr>
          <p:cNvGrpSpPr/>
          <p:nvPr/>
        </p:nvGrpSpPr>
        <p:grpSpPr>
          <a:xfrm>
            <a:off x="0" y="-23992"/>
            <a:ext cx="6858000" cy="9167992"/>
            <a:chOff x="0" y="-23992"/>
            <a:chExt cx="6858000" cy="9167992"/>
          </a:xfrm>
        </p:grpSpPr>
        <p:pic>
          <p:nvPicPr>
            <p:cNvPr id="14" name="Picture 2" descr="Естественный зимний фон. снег блестящие сугробы. зимний снег фоновой  текстуры | Премиум Фото">
              <a:extLst>
                <a:ext uri="{FF2B5EF4-FFF2-40B4-BE49-F238E27FC236}">
                  <a16:creationId xmlns:a16="http://schemas.microsoft.com/office/drawing/2014/main" id="{AED5FFDB-304E-4166-843D-14C838E8C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92"/>
              <a:ext cx="6858000" cy="916799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0D84A5FA-CCCC-4513-B4C7-76477F15F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32"/>
              <a:ext cx="3172972" cy="1784797"/>
            </a:xfrm>
            <a:prstGeom prst="rect">
              <a:avLst/>
            </a:prstGeom>
          </p:spPr>
        </p:pic>
        <p:pic>
          <p:nvPicPr>
            <p:cNvPr id="11" name="Рисунок 10">
              <a:extLst>
                <a:ext uri="{FF2B5EF4-FFF2-40B4-BE49-F238E27FC236}">
                  <a16:creationId xmlns:a16="http://schemas.microsoft.com/office/drawing/2014/main" id="{B03D5747-E3B5-4964-96E9-706EBD773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93138"/>
              <a:ext cx="3172972" cy="1784797"/>
            </a:xfrm>
            <a:prstGeom prst="rect">
              <a:avLst/>
            </a:prstGeom>
          </p:spPr>
        </p:pic>
        <p:sp>
          <p:nvSpPr>
            <p:cNvPr id="15" name="Прямоугольник 14">
              <a:extLst>
                <a:ext uri="{FF2B5EF4-FFF2-40B4-BE49-F238E27FC236}">
                  <a16:creationId xmlns:a16="http://schemas.microsoft.com/office/drawing/2014/main" id="{5525F9E9-A352-4EED-838D-C72ACF1936D9}"/>
                </a:ext>
              </a:extLst>
            </p:cNvPr>
            <p:cNvSpPr/>
            <p:nvPr/>
          </p:nvSpPr>
          <p:spPr>
            <a:xfrm>
              <a:off x="3264095" y="251520"/>
              <a:ext cx="3429000" cy="2031325"/>
            </a:xfrm>
            <a:prstGeom prst="rect">
              <a:avLst/>
            </a:prstGeom>
          </p:spPr>
          <p:txBody>
            <a:bodyPr>
              <a:spAutoFit/>
            </a:bodyPr>
            <a:lstStyle/>
            <a:p>
              <a:pPr algn="just"/>
              <a:br>
                <a:rPr lang="ru-RU" dirty="0">
                  <a:solidFill>
                    <a:srgbClr val="0000FF"/>
                  </a:solidFill>
                  <a:latin typeface="-apple-system"/>
                  <a:hlinkClick r:id="rId5">
                    <a:extLst>
                      <a:ext uri="{A12FA001-AC4F-418D-AE19-62706E023703}">
                        <ahyp:hlinkClr xmlns:ahyp="http://schemas.microsoft.com/office/drawing/2018/hyperlinkcolor" val="tx"/>
                      </a:ext>
                    </a:extLst>
                  </a:hlinkClick>
                </a:rPr>
              </a:br>
              <a:r>
                <a:rPr lang="ru-RU" dirty="0">
                  <a:solidFill>
                    <a:srgbClr val="0000FF"/>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a:t>
              </a:r>
              <a:r>
                <a:rPr lang="ru-RU" dirty="0" err="1">
                  <a:solidFill>
                    <a:srgbClr val="0070C0"/>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goroo_krg</a:t>
              </a:r>
              <a:r>
                <a:rPr lang="ru-RU" dirty="0">
                  <a:solidFill>
                    <a:srgbClr val="0070C0"/>
                  </a:solidFill>
                  <a:latin typeface="Bahnschrift SemiBold Condensed" panose="020B0502040204020203" pitchFamily="34" charset="0"/>
                </a:rPr>
                <a:t> Сегодня ученик школы: Куат </a:t>
              </a:r>
              <a:r>
                <a:rPr lang="ru-RU" dirty="0" err="1">
                  <a:solidFill>
                    <a:srgbClr val="0070C0"/>
                  </a:solidFill>
                  <a:latin typeface="Bahnschrift SemiBold Condensed" panose="020B0502040204020203" pitchFamily="34" charset="0"/>
                </a:rPr>
                <a:t>Жансая</a:t>
              </a:r>
              <a:r>
                <a:rPr lang="ru-RU" dirty="0">
                  <a:solidFill>
                    <a:srgbClr val="0070C0"/>
                  </a:solidFill>
                  <a:latin typeface="Bahnschrift SemiBold Condensed" panose="020B0502040204020203" pitchFamily="34" charset="0"/>
                </a:rPr>
                <a:t>, </a:t>
              </a:r>
              <a:r>
                <a:rPr lang="ru-RU" dirty="0" err="1">
                  <a:solidFill>
                    <a:srgbClr val="0070C0"/>
                  </a:solidFill>
                  <a:latin typeface="Bahnschrift SemiBold Condensed" panose="020B0502040204020203" pitchFamily="34" charset="0"/>
                </a:rPr>
                <a:t>Татамбай</a:t>
              </a:r>
              <a:r>
                <a:rPr lang="ru-RU" dirty="0">
                  <a:solidFill>
                    <a:srgbClr val="0070C0"/>
                  </a:solidFill>
                  <a:latin typeface="Bahnschrift SemiBold Condensed" panose="020B0502040204020203" pitchFamily="34" charset="0"/>
                </a:rPr>
                <a:t> </a:t>
              </a:r>
              <a:r>
                <a:rPr lang="ru-RU" dirty="0" err="1">
                  <a:solidFill>
                    <a:srgbClr val="0070C0"/>
                  </a:solidFill>
                  <a:latin typeface="Bahnschrift SemiBold Condensed" panose="020B0502040204020203" pitchFamily="34" charset="0"/>
                </a:rPr>
                <a:t>Жансая</a:t>
              </a:r>
              <a:r>
                <a:rPr lang="ru-RU" dirty="0">
                  <a:solidFill>
                    <a:srgbClr val="0070C0"/>
                  </a:solidFill>
                  <a:latin typeface="Bahnschrift SemiBold Condensed" panose="020B0502040204020203" pitchFamily="34" charset="0"/>
                </a:rPr>
                <a:t>, </a:t>
              </a:r>
              <a:r>
                <a:rPr lang="ru-RU" dirty="0" err="1">
                  <a:solidFill>
                    <a:srgbClr val="0070C0"/>
                  </a:solidFill>
                  <a:latin typeface="Bahnschrift SemiBold Condensed" panose="020B0502040204020203" pitchFamily="34" charset="0"/>
                </a:rPr>
                <a:t>Сагинаев</a:t>
              </a:r>
              <a:r>
                <a:rPr lang="ru-RU" dirty="0">
                  <a:solidFill>
                    <a:srgbClr val="0070C0"/>
                  </a:solidFill>
                  <a:latin typeface="Bahnschrift SemiBold Condensed" panose="020B0502040204020203" pitchFamily="34" charset="0"/>
                </a:rPr>
                <a:t> </a:t>
              </a:r>
              <a:r>
                <a:rPr lang="ru-RU" dirty="0" err="1">
                  <a:solidFill>
                    <a:srgbClr val="0070C0"/>
                  </a:solidFill>
                  <a:latin typeface="Bahnschrift SemiBold Condensed" panose="020B0502040204020203" pitchFamily="34" charset="0"/>
                </a:rPr>
                <a:t>Ернар</a:t>
              </a:r>
              <a:r>
                <a:rPr lang="ru-RU" dirty="0">
                  <a:solidFill>
                    <a:srgbClr val="0070C0"/>
                  </a:solidFill>
                  <a:latin typeface="Bahnschrift SemiBold Condensed" panose="020B0502040204020203" pitchFamily="34" charset="0"/>
                </a:rPr>
                <a:t>, Рыскулов </a:t>
              </a:r>
              <a:r>
                <a:rPr lang="ru-RU" dirty="0" err="1">
                  <a:solidFill>
                    <a:srgbClr val="0070C0"/>
                  </a:solidFill>
                  <a:latin typeface="Bahnschrift SemiBold Condensed" panose="020B0502040204020203" pitchFamily="34" charset="0"/>
                </a:rPr>
                <a:t>Тайхан</a:t>
              </a:r>
              <a:r>
                <a:rPr lang="ru-RU" dirty="0">
                  <a:solidFill>
                    <a:srgbClr val="0070C0"/>
                  </a:solidFill>
                  <a:latin typeface="Bahnschrift SemiBold Condensed" panose="020B0502040204020203" pitchFamily="34" charset="0"/>
                </a:rPr>
                <a:t> </a:t>
              </a:r>
              <a:r>
                <a:rPr lang="ru-RU" dirty="0" err="1">
                  <a:solidFill>
                    <a:srgbClr val="0070C0"/>
                  </a:solidFill>
                  <a:latin typeface="Bahnschrift SemiBold Condensed" panose="020B0502040204020203" pitchFamily="34" charset="0"/>
                </a:rPr>
                <a:t>принили</a:t>
              </a:r>
              <a:r>
                <a:rPr lang="ru-RU" dirty="0">
                  <a:solidFill>
                    <a:srgbClr val="0070C0"/>
                  </a:solidFill>
                  <a:latin typeface="Bahnschrift SemiBold Condensed" panose="020B0502040204020203" pitchFamily="34" charset="0"/>
                </a:rPr>
                <a:t> участие в </a:t>
              </a:r>
              <a:r>
                <a:rPr lang="ru-RU" dirty="0" err="1">
                  <a:solidFill>
                    <a:srgbClr val="0070C0"/>
                  </a:solidFill>
                  <a:latin typeface="Bahnschrift SemiBold Condensed" panose="020B0502040204020203" pitchFamily="34" charset="0"/>
                </a:rPr>
                <a:t>областком</a:t>
              </a:r>
              <a:r>
                <a:rPr lang="ru-RU" dirty="0">
                  <a:solidFill>
                    <a:srgbClr val="0070C0"/>
                  </a:solidFill>
                  <a:latin typeface="Bahnschrift SemiBold Condensed" panose="020B0502040204020203" pitchFamily="34" charset="0"/>
                </a:rPr>
                <a:t> этапе 5 Областной олимпиады для учащиеся 4-6 классов «Клевер".</a:t>
              </a:r>
              <a:endParaRPr lang="ru-KZ" dirty="0">
                <a:solidFill>
                  <a:srgbClr val="0070C0"/>
                </a:solidFill>
                <a:latin typeface="Bahnschrift SemiBold Condensed" panose="020B0502040204020203" pitchFamily="34" charset="0"/>
              </a:endParaRPr>
            </a:p>
          </p:txBody>
        </p:sp>
        <p:pic>
          <p:nvPicPr>
            <p:cNvPr id="17" name="Рисунок 16">
              <a:extLst>
                <a:ext uri="{FF2B5EF4-FFF2-40B4-BE49-F238E27FC236}">
                  <a16:creationId xmlns:a16="http://schemas.microsoft.com/office/drawing/2014/main" id="{C27E630B-0BA5-4085-98A8-A0000BDAAE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1906" y="2309283"/>
              <a:ext cx="3429000" cy="1928813"/>
            </a:xfrm>
            <a:prstGeom prst="rect">
              <a:avLst/>
            </a:prstGeom>
          </p:spPr>
        </p:pic>
        <p:pic>
          <p:nvPicPr>
            <p:cNvPr id="21" name="Рисунок 20">
              <a:extLst>
                <a:ext uri="{FF2B5EF4-FFF2-40B4-BE49-F238E27FC236}">
                  <a16:creationId xmlns:a16="http://schemas.microsoft.com/office/drawing/2014/main" id="{1C92117E-61CD-4279-9252-E2F176769C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7842" y="4291566"/>
              <a:ext cx="3596094" cy="2022803"/>
            </a:xfrm>
            <a:prstGeom prst="rect">
              <a:avLst/>
            </a:prstGeom>
          </p:spPr>
        </p:pic>
        <p:sp>
          <p:nvSpPr>
            <p:cNvPr id="22" name="Прямоугольник 21">
              <a:extLst>
                <a:ext uri="{FF2B5EF4-FFF2-40B4-BE49-F238E27FC236}">
                  <a16:creationId xmlns:a16="http://schemas.microsoft.com/office/drawing/2014/main" id="{7AF3FAE5-7E7F-4FD6-AA73-7311A749C142}"/>
                </a:ext>
              </a:extLst>
            </p:cNvPr>
            <p:cNvSpPr/>
            <p:nvPr/>
          </p:nvSpPr>
          <p:spPr>
            <a:xfrm>
              <a:off x="3231442" y="6451912"/>
              <a:ext cx="3596094" cy="2554545"/>
            </a:xfrm>
            <a:prstGeom prst="rect">
              <a:avLst/>
            </a:prstGeom>
          </p:spPr>
          <p:txBody>
            <a:bodyPr wrap="square">
              <a:spAutoFit/>
            </a:bodyPr>
            <a:lstStyle/>
            <a:p>
              <a:pPr algn="just"/>
              <a:r>
                <a:rPr lang="kk-KZ" sz="1600" dirty="0">
                  <a:solidFill>
                    <a:srgbClr val="002060"/>
                  </a:solidFill>
                  <a:latin typeface="Bahnschrift SemiBold Condensed" panose="020B0502040204020203" pitchFamily="34" charset="0"/>
                </a:rPr>
                <a:t>ЖББОМ №81 мектепте 10-11 қазақ сынып арасында кәсіпкерлік және бизнес негіздері пәні бойынша онлайн форматта қонақ дәрісі өтті. Кездесуге кәсіпкер Упабеков Адиль Есенович шықты. Балалар көптеген сұрақтар қойып өздеріне қажетті мәліметтер алды, армандарымен бөлісті. Соңында оқушылар Адиль Есеновичке рақмет айтып, тілектерін білдірді, болашақта тағы осындай кездесулер жиі болса екен деген ойларын айтты. </a:t>
              </a:r>
              <a:r>
                <a:rPr lang="kk-KZ" sz="1600" dirty="0">
                  <a:solidFill>
                    <a:srgbClr val="0000FF"/>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a:t>
              </a:r>
              <a:r>
                <a:rPr lang="en-US" sz="1600" dirty="0" err="1">
                  <a:solidFill>
                    <a:srgbClr val="002060"/>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goroo_krg</a:t>
              </a:r>
              <a:endParaRPr lang="ru-KZ" sz="1600" dirty="0">
                <a:solidFill>
                  <a:srgbClr val="002060"/>
                </a:solidFill>
                <a:latin typeface="Bahnschrift SemiBold Condensed" panose="020B0502040204020203" pitchFamily="34" charset="0"/>
              </a:endParaRPr>
            </a:p>
          </p:txBody>
        </p:sp>
        <p:sp>
          <p:nvSpPr>
            <p:cNvPr id="23" name="Прямоугольник 22">
              <a:extLst>
                <a:ext uri="{FF2B5EF4-FFF2-40B4-BE49-F238E27FC236}">
                  <a16:creationId xmlns:a16="http://schemas.microsoft.com/office/drawing/2014/main" id="{E1167CC0-3445-4D73-92C6-C3FCB8161BD2}"/>
                </a:ext>
              </a:extLst>
            </p:cNvPr>
            <p:cNvSpPr/>
            <p:nvPr/>
          </p:nvSpPr>
          <p:spPr>
            <a:xfrm>
              <a:off x="30464" y="3815478"/>
              <a:ext cx="3064348" cy="2585323"/>
            </a:xfrm>
            <a:prstGeom prst="rect">
              <a:avLst/>
            </a:prstGeom>
          </p:spPr>
          <p:txBody>
            <a:bodyPr wrap="square">
              <a:spAutoFit/>
            </a:bodyPr>
            <a:lstStyle/>
            <a:p>
              <a:pPr algn="just"/>
              <a:r>
                <a:rPr lang="kk-KZ" dirty="0">
                  <a:solidFill>
                    <a:schemeClr val="accent2"/>
                  </a:solidFill>
                  <a:latin typeface="Bahnschrift SemiBold Condensed" panose="020B0502040204020203" pitchFamily="34" charset="0"/>
                </a:rPr>
                <a:t>Қарағанды қаласының білім бөлімінің ұйымдастыруымен өткен "Мектеп белсенділері" "Отбасы сағаты" өтті. ЖББОМ №81орта мектебінің сынып белсенділері ат салысып,ойларымен бөлісті. Мектепішілік баспасөз орталығы. Сексеналина Аяжан Кенжеқызы. </a:t>
              </a:r>
              <a:r>
                <a:rPr lang="kk-KZ" dirty="0">
                  <a:solidFill>
                    <a:schemeClr val="accent2"/>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a:t>
              </a:r>
              <a:r>
                <a:rPr lang="en-US" dirty="0" err="1">
                  <a:solidFill>
                    <a:schemeClr val="accent2"/>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goroo_krg</a:t>
              </a:r>
              <a:endParaRPr lang="ru-KZ" dirty="0">
                <a:solidFill>
                  <a:schemeClr val="accent2"/>
                </a:solidFill>
                <a:latin typeface="Bahnschrift SemiBold Condensed" panose="020B0502040204020203" pitchFamily="34" charset="0"/>
              </a:endParaRPr>
            </a:p>
          </p:txBody>
        </p:sp>
        <p:pic>
          <p:nvPicPr>
            <p:cNvPr id="24" name="Рисунок 23">
              <a:extLst>
                <a:ext uri="{FF2B5EF4-FFF2-40B4-BE49-F238E27FC236}">
                  <a16:creationId xmlns:a16="http://schemas.microsoft.com/office/drawing/2014/main" id="{7DA311E2-4B66-4870-8D23-8D9083874AFD}"/>
                </a:ext>
              </a:extLst>
            </p:cNvPr>
            <p:cNvPicPr>
              <a:picLocks noChangeAspect="1"/>
            </p:cNvPicPr>
            <p:nvPr/>
          </p:nvPicPr>
          <p:blipFill rotWithShape="1">
            <a:blip r:embed="rId8"/>
            <a:srcRect r="52094"/>
            <a:stretch/>
          </p:blipFill>
          <p:spPr>
            <a:xfrm>
              <a:off x="313236" y="6410717"/>
              <a:ext cx="2604971" cy="2677270"/>
            </a:xfrm>
            <a:prstGeom prst="rect">
              <a:avLst/>
            </a:prstGeom>
          </p:spPr>
        </p:pic>
      </p:grpSp>
    </p:spTree>
    <p:extLst>
      <p:ext uri="{BB962C8B-B14F-4D97-AF65-F5344CB8AC3E}">
        <p14:creationId xmlns:p14="http://schemas.microsoft.com/office/powerpoint/2010/main" val="236189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Естественный зимний фон. снег блестящие сугробы. зимний снег фоновой  текстуры | Премиум Фото">
            <a:extLst>
              <a:ext uri="{FF2B5EF4-FFF2-40B4-BE49-F238E27FC236}">
                <a16:creationId xmlns:a16="http://schemas.microsoft.com/office/drawing/2014/main" id="{472175A0-A94E-4AEF-BBDC-EF77109DE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00"/>
            <a:ext cx="6856848" cy="9141712"/>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77ED8F52-1BB5-42CC-B97D-EFE47DB9C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120" y="4972518"/>
            <a:ext cx="2816312" cy="1584176"/>
          </a:xfrm>
          <a:prstGeom prst="rect">
            <a:avLst/>
          </a:prstGeom>
        </p:spPr>
      </p:pic>
      <p:pic>
        <p:nvPicPr>
          <p:cNvPr id="10" name="Рисунок 9">
            <a:extLst>
              <a:ext uri="{FF2B5EF4-FFF2-40B4-BE49-F238E27FC236}">
                <a16:creationId xmlns:a16="http://schemas.microsoft.com/office/drawing/2014/main" id="{B47653AB-B86C-4A27-979B-433066B0B101}"/>
              </a:ext>
            </a:extLst>
          </p:cNvPr>
          <p:cNvPicPr>
            <a:picLocks noChangeAspect="1"/>
          </p:cNvPicPr>
          <p:nvPr/>
        </p:nvPicPr>
        <p:blipFill>
          <a:blip r:embed="rId4"/>
          <a:stretch>
            <a:fillRect/>
          </a:stretch>
        </p:blipFill>
        <p:spPr>
          <a:xfrm>
            <a:off x="4485698" y="179512"/>
            <a:ext cx="2255670" cy="2258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Прямоугольник 10">
            <a:extLst>
              <a:ext uri="{FF2B5EF4-FFF2-40B4-BE49-F238E27FC236}">
                <a16:creationId xmlns:a16="http://schemas.microsoft.com/office/drawing/2014/main" id="{C830A1B7-2D55-4C99-BC51-8808F623D88F}"/>
              </a:ext>
            </a:extLst>
          </p:cNvPr>
          <p:cNvSpPr/>
          <p:nvPr/>
        </p:nvSpPr>
        <p:spPr>
          <a:xfrm>
            <a:off x="120072" y="179512"/>
            <a:ext cx="3596960" cy="5262979"/>
          </a:xfrm>
          <a:prstGeom prst="rect">
            <a:avLst/>
          </a:prstGeom>
        </p:spPr>
        <p:txBody>
          <a:bodyPr wrap="square">
            <a:spAutoFit/>
          </a:bodyPr>
          <a:lstStyle/>
          <a:p>
            <a:pPr algn="just"/>
            <a:r>
              <a:rPr lang="ru-RU" sz="2400" dirty="0">
                <a:solidFill>
                  <a:srgbClr val="0404BC"/>
                </a:solidFill>
                <a:latin typeface="Bahnschrift SemiBold Condensed" panose="020B0502040204020203" pitchFamily="34" charset="0"/>
              </a:rPr>
              <a:t>В Международный день волонтеров с " Юными волонтерами" 6" А" класса было проведено очередное занятие по зум. Тема: "Всемирный день волонтеров. Будем делать добрые дела", учащиеся познакомились с историей развития </a:t>
            </a:r>
            <a:r>
              <a:rPr lang="ru-RU" sz="2400" dirty="0" err="1">
                <a:solidFill>
                  <a:srgbClr val="0404BC"/>
                </a:solidFill>
                <a:latin typeface="Bahnschrift SemiBold Condensed" panose="020B0502040204020203" pitchFamily="34" charset="0"/>
              </a:rPr>
              <a:t>волонтерства</a:t>
            </a:r>
            <a:r>
              <a:rPr lang="ru-RU" sz="2400" dirty="0">
                <a:solidFill>
                  <a:srgbClr val="0404BC"/>
                </a:solidFill>
                <a:latin typeface="Bahnschrift SemiBold Condensed" panose="020B0502040204020203" pitchFamily="34" charset="0"/>
              </a:rPr>
              <a:t> в мире и в нашей стране, обсудили дальнейшие планы, задавали вопросы по данной теме. Руководитель: </a:t>
            </a:r>
            <a:r>
              <a:rPr lang="ru-RU" sz="2400" dirty="0" err="1">
                <a:solidFill>
                  <a:srgbClr val="0404BC"/>
                </a:solidFill>
                <a:latin typeface="Bahnschrift SemiBold Condensed" panose="020B0502040204020203" pitchFamily="34" charset="0"/>
              </a:rPr>
              <a:t>Шакаримова</a:t>
            </a:r>
            <a:r>
              <a:rPr lang="ru-RU" sz="2400" dirty="0">
                <a:solidFill>
                  <a:srgbClr val="0404BC"/>
                </a:solidFill>
                <a:latin typeface="Bahnschrift SemiBold Condensed" panose="020B0502040204020203" pitchFamily="34" charset="0"/>
              </a:rPr>
              <a:t> Г.К.</a:t>
            </a:r>
            <a:r>
              <a:rPr lang="ru-KZ" sz="2400" dirty="0">
                <a:solidFill>
                  <a:srgbClr val="0404BC"/>
                </a:solidFill>
                <a:latin typeface="Bahnschrift SemiBold Condensed" panose="020B0502040204020203" pitchFamily="34" charset="0"/>
              </a:rPr>
              <a:t> </a:t>
            </a:r>
            <a:r>
              <a:rPr lang="ru-RU" sz="2400" dirty="0">
                <a:solidFill>
                  <a:srgbClr val="0000FF"/>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a:t>
            </a:r>
            <a:r>
              <a:rPr lang="ru-RU" sz="2400" dirty="0" err="1">
                <a:solidFill>
                  <a:srgbClr val="0404BC"/>
                </a:solidFill>
                <a:latin typeface="Bahnschrift SemiBold Condensed" panose="020B0502040204020203" pitchFamily="34" charset="0"/>
                <a:hlinkClick r:id="rId5">
                  <a:extLst>
                    <a:ext uri="{A12FA001-AC4F-418D-AE19-62706E023703}">
                      <ahyp:hlinkClr xmlns:ahyp="http://schemas.microsoft.com/office/drawing/2018/hyperlinkcolor" val="tx"/>
                    </a:ext>
                  </a:extLst>
                </a:hlinkClick>
              </a:rPr>
              <a:t>жасволонтер</a:t>
            </a:r>
            <a:r>
              <a:rPr lang="ru-RU" sz="2400" dirty="0" err="1">
                <a:solidFill>
                  <a:srgbClr val="0404BC"/>
                </a:solidFill>
                <a:latin typeface="Bahnschrift SemiBold Condensed" panose="020B0502040204020203" pitchFamily="34" charset="0"/>
                <a:hlinkClick r:id="rId6">
                  <a:extLst>
                    <a:ext uri="{A12FA001-AC4F-418D-AE19-62706E023703}">
                      <ahyp:hlinkClr xmlns:ahyp="http://schemas.microsoft.com/office/drawing/2018/hyperlinkcolor" val="tx"/>
                    </a:ext>
                  </a:extLst>
                </a:hlinkClick>
              </a:rPr>
              <a:t>#юныйволонтер</a:t>
            </a:r>
            <a:endParaRPr lang="ru-KZ" sz="2400" dirty="0">
              <a:solidFill>
                <a:srgbClr val="0404BC"/>
              </a:solidFill>
              <a:latin typeface="Bahnschrift SemiBold Condensed" panose="020B0502040204020203" pitchFamily="34" charset="0"/>
            </a:endParaRPr>
          </a:p>
        </p:txBody>
      </p:sp>
      <p:pic>
        <p:nvPicPr>
          <p:cNvPr id="13" name="Рисунок 12">
            <a:extLst>
              <a:ext uri="{FF2B5EF4-FFF2-40B4-BE49-F238E27FC236}">
                <a16:creationId xmlns:a16="http://schemas.microsoft.com/office/drawing/2014/main" id="{2CECD48F-A794-4FEB-81B1-35DD3039B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48" y="6518895"/>
            <a:ext cx="4552156" cy="2560588"/>
          </a:xfrm>
          <a:prstGeom prst="rect">
            <a:avLst/>
          </a:prstGeom>
        </p:spPr>
      </p:pic>
      <p:pic>
        <p:nvPicPr>
          <p:cNvPr id="2056" name="Picture 8" descr="5 декабря во всем мире справляют день волонтеров. | ВКонтакте">
            <a:extLst>
              <a:ext uri="{FF2B5EF4-FFF2-40B4-BE49-F238E27FC236}">
                <a16:creationId xmlns:a16="http://schemas.microsoft.com/office/drawing/2014/main" id="{689CB9A0-9C0B-4B1B-A437-55C6DD4CF6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1764" y="2846619"/>
            <a:ext cx="2985328" cy="165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671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6305</TotalTime>
  <Words>1094</Words>
  <Application>Microsoft Office PowerPoint</Application>
  <PresentationFormat>Экран (4:3)</PresentationFormat>
  <Paragraphs>35</Paragraphs>
  <Slides>10</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10</vt:i4>
      </vt:variant>
    </vt:vector>
  </HeadingPairs>
  <TitlesOfParts>
    <vt:vector size="18" baseType="lpstr">
      <vt:lpstr>Aharoni</vt:lpstr>
      <vt:lpstr>-apple-system</vt:lpstr>
      <vt:lpstr>Arial</vt:lpstr>
      <vt:lpstr>Bahnschrift SemiBold Condensed</vt:lpstr>
      <vt:lpstr>Calibri</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11</dc:creator>
  <cp:lastModifiedBy>admin</cp:lastModifiedBy>
  <cp:revision>338</cp:revision>
  <cp:lastPrinted>2020-12-07T08:49:05Z</cp:lastPrinted>
  <dcterms:created xsi:type="dcterms:W3CDTF">2019-12-09T04:18:10Z</dcterms:created>
  <dcterms:modified xsi:type="dcterms:W3CDTF">2020-12-07T09:21:13Z</dcterms:modified>
</cp:coreProperties>
</file>