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9" r:id="rId3"/>
    <p:sldId id="270" r:id="rId4"/>
    <p:sldId id="271" r:id="rId5"/>
    <p:sldId id="267" r:id="rId6"/>
    <p:sldId id="272" r:id="rId7"/>
    <p:sldId id="268" r:id="rId8"/>
    <p:sldId id="273" r:id="rId9"/>
    <p:sldId id="274" r:id="rId10"/>
  </p:sldIdLst>
  <p:sldSz cx="6858000" cy="9144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4BC"/>
    <a:srgbClr val="FF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3024" y="9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68"/>
            <a:ext cx="5829300" cy="1960033"/>
          </a:xfrm>
        </p:spPr>
        <p:txBody>
          <a:bodyPr/>
          <a:lstStyle/>
          <a:p>
            <a:r>
              <a:rPr lang="ru-RU"/>
              <a:t>Образец заголовка</a:t>
            </a:r>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3729037" y="488951"/>
            <a:ext cx="1157288" cy="104013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57175" y="488951"/>
            <a:ext cx="3357563" cy="104013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4067"/>
            <a:ext cx="2256235" cy="154940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0"/>
            <a:ext cx="4114800" cy="755651"/>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958DDEE-BA38-451B-987C-DB4A5432A517}" type="datetimeFigureOut">
              <a:rPr lang="ru-RU" smtClean="0"/>
              <a:pPr/>
              <a:t>03.12.2020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DBCC295-847F-419F-BD78-BCD91BB4334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958DDEE-BA38-451B-987C-DB4A5432A517}" type="datetimeFigureOut">
              <a:rPr lang="ru-RU" smtClean="0"/>
              <a:pPr/>
              <a:t>03.12.2020</a:t>
            </a:fld>
            <a:endParaRPr lang="ru-RU"/>
          </a:p>
        </p:txBody>
      </p:sp>
      <p:sp>
        <p:nvSpPr>
          <p:cNvPr id="5" name="Нижний колонтитул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DBCC295-847F-419F-BD78-BCD91BB4334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instagram.com/explore/tags/%D0%BC%D1%83%D0%B7%D1%8B%D0%BA%D0%B0/" TargetMode="External"/><Relationship Id="rId13" Type="http://schemas.openxmlformats.org/officeDocument/2006/relationships/hyperlink" Target="https://www.instagram.com/ozinozitanu2020/" TargetMode="External"/><Relationship Id="rId3" Type="http://schemas.openxmlformats.org/officeDocument/2006/relationships/image" Target="../media/image2.png"/><Relationship Id="rId7" Type="http://schemas.openxmlformats.org/officeDocument/2006/relationships/hyperlink" Target="https://www.instagram.com/explore/tags/%D1%88%D0%BA%D0%BE%D0%BB%D0%B0%D0%B8%D1%81%D1%81%D0%BA%D1%83%D1%81%D1%82%D0%B2%D0%B01/" TargetMode="External"/><Relationship Id="rId12" Type="http://schemas.openxmlformats.org/officeDocument/2006/relationships/hyperlink" Target="https://www.instagram.com/explore/tags/ozinozitanu2020/"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hyperlink" Target="https://www.instagram.com/explore/tags/%D1%84%D0%BE%D1%80%D1%82%D0%B5%D0%BF%D0%B8%D0%B0%D0%BD%D0%BE/" TargetMode="External"/><Relationship Id="rId4" Type="http://schemas.openxmlformats.org/officeDocument/2006/relationships/image" Target="../media/image3.png"/><Relationship Id="rId9" Type="http://schemas.openxmlformats.org/officeDocument/2006/relationships/hyperlink" Target="https://www.instagram.com/explore/tags/%D1%82%D0%B0%D0%BB%D0%B0%D0%BD%D1%82/" TargetMode="External"/><Relationship Id="rId14" Type="http://schemas.openxmlformats.org/officeDocument/2006/relationships/hyperlink" Target="https://www.instagram.com/goroo_k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instagram.com/goroo_k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instagram.com/goroo_k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instagram.com/goroo_k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instagram.com/goroo_k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hyperlink" Target="https://www.instagram.com/goroo_krg/" TargetMode="Externa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48" name="AutoShape 4" descr="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3" name="AutoShape 3" descr="https://img-fotki.yandex.ru/get/6736/200418627.1a/0_10c87b_d2d75807_orig.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5" name="AutoShape 5" descr="День рождень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7" name="AutoShape 7" descr="День рождень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9" name="AutoShape 9" descr="День рождень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31" name="AutoShape 11" descr="День рожденья"/>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34" name="AutoShape 14" descr="https://img-fotki.yandex.ru/get/15545/200418627.cb/0_149bd3_9ed722dc_orig.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39" name="AutoShape 19" descr="http://img-fotki.yandex.ru/get/6517/16969765.c0/0_6bbf1_f6967fd9_M.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41" name="AutoShape 21" descr="http://img-fotki.yandex.ru/get/6517/16969765.c0/0_6bbf1_f6967fd9_M.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43" name="AutoShape 23" descr="http://img-fotki.yandex.ru/get/6517/16969765.c0/0_6bbf1_f6967fd9_M.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45" name="AutoShape 25" descr="http://img-fotki.yandex.ru/get/6517/16969765.c0/0_6bbf1_f6967fd9_M.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70" name="AutoShape 14" descr="https://wallbox.ru/wallpapers/main/201505/ed8401baf6d6864.jpg"/>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72" name="AutoShape 16" descr="https://wallbox.ru/wallpapers/main/201505/ed8401baf6d6864.jpg"/>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6" name="Picture 2" descr="Желтый фон — Yellow background">
            <a:extLst>
              <a:ext uri="{FF2B5EF4-FFF2-40B4-BE49-F238E27FC236}">
                <a16:creationId xmlns:a16="http://schemas.microsoft.com/office/drawing/2014/main" id="{1CD6573A-605E-403F-8353-9B443128D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2" y="-7205"/>
            <a:ext cx="6878803" cy="913606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Группа 34">
            <a:extLst>
              <a:ext uri="{FF2B5EF4-FFF2-40B4-BE49-F238E27FC236}">
                <a16:creationId xmlns:a16="http://schemas.microsoft.com/office/drawing/2014/main" id="{AF6CF0F0-3BED-4E29-A901-1D977ED0D52C}"/>
              </a:ext>
            </a:extLst>
          </p:cNvPr>
          <p:cNvGrpSpPr/>
          <p:nvPr/>
        </p:nvGrpSpPr>
        <p:grpSpPr>
          <a:xfrm>
            <a:off x="76498" y="86828"/>
            <a:ext cx="6808886" cy="1964892"/>
            <a:chOff x="0" y="-32"/>
            <a:chExt cx="8286784" cy="1964892"/>
          </a:xfrm>
        </p:grpSpPr>
        <p:pic>
          <p:nvPicPr>
            <p:cNvPr id="37" name="Picture 8" descr="C:\Users\w\Downloads\xdvx.png">
              <a:extLst>
                <a:ext uri="{FF2B5EF4-FFF2-40B4-BE49-F238E27FC236}">
                  <a16:creationId xmlns:a16="http://schemas.microsoft.com/office/drawing/2014/main" id="{879F8E82-44C9-44D5-A98C-E8735CEDFB05}"/>
                </a:ext>
              </a:extLst>
            </p:cNvPr>
            <p:cNvPicPr>
              <a:picLocks noChangeAspect="1" noChangeArrowheads="1"/>
            </p:cNvPicPr>
            <p:nvPr/>
          </p:nvPicPr>
          <p:blipFill>
            <a:blip r:embed="rId3" cstate="print"/>
            <a:srcRect/>
            <a:stretch>
              <a:fillRect/>
            </a:stretch>
          </p:blipFill>
          <p:spPr bwMode="auto">
            <a:xfrm>
              <a:off x="214289" y="1393356"/>
              <a:ext cx="7546669" cy="571504"/>
            </a:xfrm>
            <a:prstGeom prst="rect">
              <a:avLst/>
            </a:prstGeom>
            <a:noFill/>
          </p:spPr>
        </p:pic>
        <p:sp>
          <p:nvSpPr>
            <p:cNvPr id="38" name="Прямоугольник 37">
              <a:extLst>
                <a:ext uri="{FF2B5EF4-FFF2-40B4-BE49-F238E27FC236}">
                  <a16:creationId xmlns:a16="http://schemas.microsoft.com/office/drawing/2014/main" id="{FA11897E-8A86-4D69-92B3-510DF2C58C81}"/>
                </a:ext>
              </a:extLst>
            </p:cNvPr>
            <p:cNvSpPr/>
            <p:nvPr/>
          </p:nvSpPr>
          <p:spPr>
            <a:xfrm>
              <a:off x="1729673" y="536100"/>
              <a:ext cx="5128327" cy="892552"/>
            </a:xfrm>
            <a:prstGeom prst="rect">
              <a:avLst/>
            </a:prstGeom>
          </p:spPr>
          <p:txBody>
            <a:bodyPr wrap="none">
              <a:spAutoFit/>
            </a:bodyPr>
            <a:lstStyle/>
            <a:p>
              <a:r>
                <a:rPr lang="ru-RU" sz="5200" b="1" i="1" cap="all" dirty="0">
                  <a:ln w="9000" cmpd="sng">
                    <a:solidFill>
                      <a:schemeClr val="accent4">
                        <a:shade val="50000"/>
                        <a:satMod val="120000"/>
                      </a:schemeClr>
                    </a:solidFill>
                    <a:prstDash val="solid"/>
                  </a:ln>
                  <a:effectLst>
                    <a:outerShdw blurRad="38100" dist="38100" dir="2700000" algn="tl">
                      <a:srgbClr val="000000">
                        <a:alpha val="43137"/>
                      </a:srgbClr>
                    </a:outerShdw>
                    <a:reflection blurRad="12700" stA="28000" endPos="45000" dist="1000" dir="5400000" sy="-100000" algn="bl" rotWithShape="0"/>
                  </a:effectLst>
                  <a:latin typeface="Monotype Corsiva" pitchFamily="66" charset="0"/>
                  <a:cs typeface="Aharoni" pitchFamily="2" charset="-79"/>
                </a:rPr>
                <a:t>«</a:t>
              </a:r>
              <a:r>
                <a:rPr lang="en-US" sz="5200" b="1" i="1" cap="all" dirty="0">
                  <a:ln w="9000" cmpd="sng">
                    <a:solidFill>
                      <a:schemeClr val="accent4">
                        <a:shade val="50000"/>
                        <a:satMod val="120000"/>
                      </a:schemeClr>
                    </a:solidFill>
                    <a:prstDash val="solid"/>
                  </a:ln>
                  <a:effectLst>
                    <a:outerShdw blurRad="38100" dist="38100" dir="2700000" algn="tl">
                      <a:srgbClr val="000000">
                        <a:alpha val="43137"/>
                      </a:srgbClr>
                    </a:outerShdw>
                    <a:reflection blurRad="12700" stA="28000" endPos="45000" dist="1000" dir="5400000" sy="-100000" algn="bl" rotWithShape="0"/>
                  </a:effectLst>
                  <a:latin typeface="Aharoni" pitchFamily="2" charset="-79"/>
                  <a:cs typeface="Aharoni" pitchFamily="2" charset="-79"/>
                </a:rPr>
                <a:t>School time</a:t>
              </a:r>
              <a:r>
                <a:rPr lang="ru-RU" sz="5200" b="1" i="1" cap="all" dirty="0">
                  <a:ln w="9000" cmpd="sng">
                    <a:solidFill>
                      <a:schemeClr val="accent4">
                        <a:shade val="50000"/>
                        <a:satMod val="120000"/>
                      </a:schemeClr>
                    </a:solidFill>
                    <a:prstDash val="solid"/>
                  </a:ln>
                  <a:effectLst>
                    <a:outerShdw blurRad="38100" dist="38100" dir="2700000" algn="tl">
                      <a:srgbClr val="000000">
                        <a:alpha val="43137"/>
                      </a:srgbClr>
                    </a:outerShdw>
                    <a:reflection blurRad="12700" stA="28000" endPos="45000" dist="1000" dir="5400000" sy="-100000" algn="bl" rotWithShape="0"/>
                  </a:effectLst>
                  <a:latin typeface="Monotype Corsiva" pitchFamily="66" charset="0"/>
                  <a:cs typeface="Aharoni" pitchFamily="2" charset="-79"/>
                </a:rPr>
                <a:t>» </a:t>
              </a:r>
              <a:endParaRPr lang="ru-RU" sz="5200" b="1" cap="all" dirty="0">
                <a:ln w="9000" cmpd="sng">
                  <a:solidFill>
                    <a:schemeClr val="accent4">
                      <a:shade val="50000"/>
                      <a:satMod val="120000"/>
                    </a:schemeClr>
                  </a:solidFill>
                  <a:prstDash val="solid"/>
                </a:ln>
                <a:effectLst>
                  <a:outerShdw blurRad="38100" dist="38100" dir="2700000" algn="tl">
                    <a:srgbClr val="000000">
                      <a:alpha val="43137"/>
                    </a:srgbClr>
                  </a:outerShdw>
                  <a:reflection blurRad="12700" stA="28000" endPos="45000" dist="1000" dir="5400000" sy="-100000" algn="bl" rotWithShape="0"/>
                </a:effectLst>
                <a:latin typeface="Monotype Corsiva" pitchFamily="66" charset="0"/>
                <a:cs typeface="Aharoni" pitchFamily="2" charset="-79"/>
              </a:endParaRPr>
            </a:p>
          </p:txBody>
        </p:sp>
        <p:sp>
          <p:nvSpPr>
            <p:cNvPr id="39" name="Прямоугольник 38">
              <a:extLst>
                <a:ext uri="{FF2B5EF4-FFF2-40B4-BE49-F238E27FC236}">
                  <a16:creationId xmlns:a16="http://schemas.microsoft.com/office/drawing/2014/main" id="{C57EDE8E-9F66-4388-9162-15EAA214DE66}"/>
                </a:ext>
              </a:extLst>
            </p:cNvPr>
            <p:cNvSpPr/>
            <p:nvPr/>
          </p:nvSpPr>
          <p:spPr>
            <a:xfrm>
              <a:off x="3033103" y="1426174"/>
              <a:ext cx="2094145" cy="461665"/>
            </a:xfrm>
            <a:prstGeom prst="rect">
              <a:avLst/>
            </a:prstGeom>
          </p:spPr>
          <p:txBody>
            <a:bodyPr wrap="square">
              <a:spAutoFit/>
            </a:bodyPr>
            <a:lstStyle/>
            <a:p>
              <a:r>
                <a:rPr lang="ru-RU" sz="1200" b="1" i="1" dirty="0">
                  <a:latin typeface="Times New Roman" pitchFamily="18" charset="0"/>
                  <a:cs typeface="Times New Roman" pitchFamily="18" charset="0"/>
                </a:rPr>
                <a:t>       Выпуск №34</a:t>
              </a:r>
            </a:p>
            <a:p>
              <a:r>
                <a:rPr lang="ru-RU" sz="1200" b="1" i="1" dirty="0">
                  <a:latin typeface="Times New Roman" pitchFamily="18" charset="0"/>
                  <a:cs typeface="Times New Roman" pitchFamily="18" charset="0"/>
                </a:rPr>
                <a:t>  от 23.11.2020 года</a:t>
              </a:r>
              <a:endParaRPr lang="ru-RU" sz="1200" dirty="0">
                <a:latin typeface="Times New Roman" pitchFamily="18" charset="0"/>
                <a:cs typeface="Times New Roman" pitchFamily="18" charset="0"/>
              </a:endParaRPr>
            </a:p>
          </p:txBody>
        </p:sp>
        <p:pic>
          <p:nvPicPr>
            <p:cNvPr id="40" name="Picture 27" descr="C:\Users\w\Desktop\0_ab458_4bc1d758_orig.png">
              <a:extLst>
                <a:ext uri="{FF2B5EF4-FFF2-40B4-BE49-F238E27FC236}">
                  <a16:creationId xmlns:a16="http://schemas.microsoft.com/office/drawing/2014/main" id="{E484A9B0-FC7E-40E9-9309-72D13C838544}"/>
                </a:ext>
              </a:extLst>
            </p:cNvPr>
            <p:cNvPicPr>
              <a:picLocks noChangeAspect="1" noChangeArrowheads="1"/>
            </p:cNvPicPr>
            <p:nvPr/>
          </p:nvPicPr>
          <p:blipFill>
            <a:blip r:embed="rId4" cstate="print"/>
            <a:srcRect/>
            <a:stretch>
              <a:fillRect/>
            </a:stretch>
          </p:blipFill>
          <p:spPr bwMode="auto">
            <a:xfrm>
              <a:off x="1214422" y="1321918"/>
              <a:ext cx="598457" cy="483839"/>
            </a:xfrm>
            <a:prstGeom prst="rect">
              <a:avLst/>
            </a:prstGeom>
            <a:noFill/>
          </p:spPr>
        </p:pic>
        <p:sp>
          <p:nvSpPr>
            <p:cNvPr id="41" name="Прямоугольник 40">
              <a:extLst>
                <a:ext uri="{FF2B5EF4-FFF2-40B4-BE49-F238E27FC236}">
                  <a16:creationId xmlns:a16="http://schemas.microsoft.com/office/drawing/2014/main" id="{76666752-0B03-4352-8D69-706C4DA17F04}"/>
                </a:ext>
              </a:extLst>
            </p:cNvPr>
            <p:cNvSpPr/>
            <p:nvPr/>
          </p:nvSpPr>
          <p:spPr>
            <a:xfrm>
              <a:off x="1812879" y="187717"/>
              <a:ext cx="2635658" cy="523220"/>
            </a:xfrm>
            <a:prstGeom prst="rect">
              <a:avLst/>
            </a:prstGeom>
          </p:spPr>
          <p:txBody>
            <a:bodyPr wrap="none">
              <a:spAutoFit/>
            </a:bodyPr>
            <a:lstStyle/>
            <a:p>
              <a:r>
                <a:rPr lang="ru-RU" sz="2800" b="1" i="1" dirty="0">
                  <a:latin typeface="Monotype Corsiva" pitchFamily="66" charset="0"/>
                  <a:ea typeface="Calibri" pitchFamily="34" charset="0"/>
                  <a:cs typeface="Times New Roman" pitchFamily="18" charset="0"/>
                </a:rPr>
                <a:t>школьная  газета </a:t>
              </a:r>
              <a:endParaRPr lang="ru-RU" sz="2800" b="1" i="1" dirty="0"/>
            </a:p>
          </p:txBody>
        </p:sp>
        <p:pic>
          <p:nvPicPr>
            <p:cNvPr id="42" name="Picture 2" descr="C:\Users\w\Desktop\пресс-центр\эмблема.png">
              <a:extLst>
                <a:ext uri="{FF2B5EF4-FFF2-40B4-BE49-F238E27FC236}">
                  <a16:creationId xmlns:a16="http://schemas.microsoft.com/office/drawing/2014/main" id="{B79AB110-BC26-48E7-B317-B20F245B9401}"/>
                </a:ext>
              </a:extLst>
            </p:cNvPr>
            <p:cNvPicPr>
              <a:picLocks noChangeAspect="1" noChangeArrowheads="1"/>
            </p:cNvPicPr>
            <p:nvPr/>
          </p:nvPicPr>
          <p:blipFill>
            <a:blip r:embed="rId5" cstate="print"/>
            <a:srcRect/>
            <a:stretch>
              <a:fillRect/>
            </a:stretch>
          </p:blipFill>
          <p:spPr bwMode="auto">
            <a:xfrm>
              <a:off x="0" y="107504"/>
              <a:ext cx="1707869" cy="1206867"/>
            </a:xfrm>
            <a:prstGeom prst="rect">
              <a:avLst/>
            </a:prstGeom>
            <a:noFill/>
          </p:spPr>
        </p:pic>
        <p:sp>
          <p:nvSpPr>
            <p:cNvPr id="43" name="Rectangle 6">
              <a:extLst>
                <a:ext uri="{FF2B5EF4-FFF2-40B4-BE49-F238E27FC236}">
                  <a16:creationId xmlns:a16="http://schemas.microsoft.com/office/drawing/2014/main" id="{4A002DEA-5DCF-4EAE-84DC-868EA00BF76B}"/>
                </a:ext>
              </a:extLst>
            </p:cNvPr>
            <p:cNvSpPr>
              <a:spLocks noChangeArrowheads="1"/>
            </p:cNvSpPr>
            <p:nvPr/>
          </p:nvSpPr>
          <p:spPr bwMode="auto">
            <a:xfrm>
              <a:off x="2500306" y="-32"/>
              <a:ext cx="5786478"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dirty="0">
                  <a:ln>
                    <a:noFill/>
                  </a:ln>
                  <a:effectLst/>
                  <a:latin typeface="Monotype Corsiva" pitchFamily="66" charset="0"/>
                  <a:ea typeface="Calibri" pitchFamily="34" charset="0"/>
                  <a:cs typeface="Times New Roman" pitchFamily="18" charset="0"/>
                </a:rPr>
                <a:t>КГУ</a:t>
              </a:r>
              <a:r>
                <a:rPr lang="ru-RU" sz="1400" dirty="0">
                  <a:latin typeface="Monotype Corsiva" pitchFamily="66" charset="0"/>
                  <a:ea typeface="Calibri" pitchFamily="34" charset="0"/>
                  <a:cs typeface="Times New Roman" pitchFamily="18" charset="0"/>
                </a:rPr>
                <a:t>  </a:t>
              </a:r>
              <a:r>
                <a:rPr kumimoji="0" lang="ru-RU" sz="1400" u="none" strike="noStrike" cap="none" normalizeH="0" baseline="0" dirty="0">
                  <a:ln>
                    <a:noFill/>
                  </a:ln>
                  <a:effectLst/>
                  <a:latin typeface="Monotype Corsiva" pitchFamily="66" charset="0"/>
                  <a:ea typeface="Calibri" pitchFamily="34" charset="0"/>
                  <a:cs typeface="Times New Roman" pitchFamily="18" charset="0"/>
                </a:rPr>
                <a:t>«СОШ №81»  ул. Гапеева 1 Б  </a:t>
              </a:r>
              <a:endParaRPr kumimoji="0" lang="ru-RU" u="none" strike="noStrike" cap="none" normalizeH="0" baseline="0" dirty="0">
                <a:ln>
                  <a:noFill/>
                </a:ln>
                <a:effectLst/>
                <a:latin typeface="Monotype Corsiva" pitchFamily="66" charset="0"/>
                <a:cs typeface="Arial" pitchFamily="34" charset="0"/>
              </a:endParaRPr>
            </a:p>
          </p:txBody>
        </p:sp>
      </p:grpSp>
      <p:pic>
        <p:nvPicPr>
          <p:cNvPr id="7" name="Рисунок 6">
            <a:extLst>
              <a:ext uri="{FF2B5EF4-FFF2-40B4-BE49-F238E27FC236}">
                <a16:creationId xmlns:a16="http://schemas.microsoft.com/office/drawing/2014/main" id="{65302DEE-5E6A-4126-B83F-66323DACEE86}"/>
              </a:ext>
            </a:extLst>
          </p:cNvPr>
          <p:cNvPicPr>
            <a:picLocks noChangeAspect="1"/>
          </p:cNvPicPr>
          <p:nvPr/>
        </p:nvPicPr>
        <p:blipFill>
          <a:blip r:embed="rId6"/>
          <a:stretch>
            <a:fillRect/>
          </a:stretch>
        </p:blipFill>
        <p:spPr>
          <a:xfrm>
            <a:off x="203500" y="2181040"/>
            <a:ext cx="3149453" cy="2235433"/>
          </a:xfrm>
          <a:prstGeom prst="rect">
            <a:avLst/>
          </a:prstGeom>
        </p:spPr>
      </p:pic>
      <p:sp>
        <p:nvSpPr>
          <p:cNvPr id="8" name="Прямоугольник 7">
            <a:extLst>
              <a:ext uri="{FF2B5EF4-FFF2-40B4-BE49-F238E27FC236}">
                <a16:creationId xmlns:a16="http://schemas.microsoft.com/office/drawing/2014/main" id="{EAF588DA-42C1-42D5-87A6-0DD06948A1E8}"/>
              </a:ext>
            </a:extLst>
          </p:cNvPr>
          <p:cNvSpPr/>
          <p:nvPr/>
        </p:nvSpPr>
        <p:spPr>
          <a:xfrm>
            <a:off x="3420214" y="2133126"/>
            <a:ext cx="3429000" cy="2862322"/>
          </a:xfrm>
          <a:prstGeom prst="rect">
            <a:avLst/>
          </a:prstGeom>
        </p:spPr>
        <p:txBody>
          <a:bodyPr>
            <a:spAutoFit/>
          </a:bodyPr>
          <a:lstStyle/>
          <a:p>
            <a:pPr algn="just"/>
            <a:r>
              <a:rPr lang="ru-RU" dirty="0">
                <a:solidFill>
                  <a:srgbClr val="262626"/>
                </a:solidFill>
                <a:latin typeface="-apple-system"/>
              </a:rPr>
              <a:t>Ученица 7 "А" класса Большакова Мария награждена дипломом ІІІ степени за победу в школьном конкурсе за лучшее исполнение этюда среди учащихся младших классов фортепианного отделения " ЮНЫЙ ВИРТУОЗ". </a:t>
            </a:r>
          </a:p>
          <a:p>
            <a:pPr algn="just"/>
            <a:r>
              <a:rPr lang="ru-RU" dirty="0">
                <a:solidFill>
                  <a:srgbClr val="262626"/>
                </a:solidFill>
                <a:latin typeface="-apple-system"/>
              </a:rPr>
              <a:t>Поздравляем! </a:t>
            </a:r>
            <a:r>
              <a:rPr lang="ru-RU" dirty="0">
                <a:latin typeface="-apple-system"/>
                <a:hlinkClick r:id="rId7"/>
              </a:rPr>
              <a:t>#школаисскуства1</a:t>
            </a:r>
            <a:r>
              <a:rPr lang="ru-RU" dirty="0">
                <a:latin typeface="-apple-system"/>
                <a:hlinkClick r:id="rId8"/>
              </a:rPr>
              <a:t>#музыка</a:t>
            </a:r>
            <a:r>
              <a:rPr lang="ru-RU" dirty="0">
                <a:latin typeface="-apple-system"/>
                <a:hlinkClick r:id="rId9"/>
              </a:rPr>
              <a:t>#талант</a:t>
            </a:r>
            <a:r>
              <a:rPr lang="ru-RU" dirty="0">
                <a:latin typeface="-apple-system"/>
                <a:hlinkClick r:id="rId10"/>
              </a:rPr>
              <a:t>#фортепиано</a:t>
            </a:r>
            <a:endParaRPr lang="ru-KZ" dirty="0"/>
          </a:p>
        </p:txBody>
      </p:sp>
      <p:pic>
        <p:nvPicPr>
          <p:cNvPr id="9" name="Рисунок 8">
            <a:extLst>
              <a:ext uri="{FF2B5EF4-FFF2-40B4-BE49-F238E27FC236}">
                <a16:creationId xmlns:a16="http://schemas.microsoft.com/office/drawing/2014/main" id="{E77B9DAB-E033-4B89-AE4A-0B374E95A9B3}"/>
              </a:ext>
            </a:extLst>
          </p:cNvPr>
          <p:cNvPicPr>
            <a:picLocks noChangeAspect="1"/>
          </p:cNvPicPr>
          <p:nvPr/>
        </p:nvPicPr>
        <p:blipFill>
          <a:blip r:embed="rId11"/>
          <a:stretch>
            <a:fillRect/>
          </a:stretch>
        </p:blipFill>
        <p:spPr>
          <a:xfrm>
            <a:off x="46402" y="4983508"/>
            <a:ext cx="3577580" cy="2470180"/>
          </a:xfrm>
          <a:prstGeom prst="rect">
            <a:avLst/>
          </a:prstGeom>
        </p:spPr>
      </p:pic>
      <p:sp>
        <p:nvSpPr>
          <p:cNvPr id="10" name="Прямоугольник 9">
            <a:extLst>
              <a:ext uri="{FF2B5EF4-FFF2-40B4-BE49-F238E27FC236}">
                <a16:creationId xmlns:a16="http://schemas.microsoft.com/office/drawing/2014/main" id="{02872861-841B-457B-BA48-D0662409B894}"/>
              </a:ext>
            </a:extLst>
          </p:cNvPr>
          <p:cNvSpPr/>
          <p:nvPr/>
        </p:nvSpPr>
        <p:spPr>
          <a:xfrm>
            <a:off x="63726" y="7453688"/>
            <a:ext cx="3429000" cy="646331"/>
          </a:xfrm>
          <a:prstGeom prst="rect">
            <a:avLst/>
          </a:prstGeom>
        </p:spPr>
        <p:txBody>
          <a:bodyPr>
            <a:spAutoFit/>
          </a:bodyPr>
          <a:lstStyle/>
          <a:p>
            <a:r>
              <a:rPr lang="en-US" dirty="0">
                <a:latin typeface="-apple-system"/>
                <a:hlinkClick r:id="rId12"/>
              </a:rPr>
              <a:t>#ozinozitanu2020</a:t>
            </a:r>
            <a:r>
              <a:rPr lang="en-US" dirty="0">
                <a:solidFill>
                  <a:srgbClr val="262626"/>
                </a:solidFill>
                <a:latin typeface="-apple-system"/>
              </a:rPr>
              <a:t> </a:t>
            </a:r>
            <a:r>
              <a:rPr lang="en-US" dirty="0">
                <a:latin typeface="-apple-system"/>
                <a:hlinkClick r:id="rId13"/>
              </a:rPr>
              <a:t>@ozinozitanu2020</a:t>
            </a:r>
            <a:r>
              <a:rPr lang="en-US" dirty="0">
                <a:solidFill>
                  <a:srgbClr val="262626"/>
                </a:solidFill>
                <a:latin typeface="-apple-system"/>
              </a:rPr>
              <a:t> </a:t>
            </a:r>
            <a:r>
              <a:rPr lang="en-US" dirty="0">
                <a:latin typeface="-apple-system"/>
                <a:hlinkClick r:id="rId14"/>
              </a:rPr>
              <a:t>@</a:t>
            </a:r>
            <a:r>
              <a:rPr lang="en-US" dirty="0" err="1">
                <a:latin typeface="-apple-system"/>
                <a:hlinkClick r:id="rId14"/>
              </a:rPr>
              <a:t>goroo_krg</a:t>
            </a:r>
            <a:endParaRPr lang="ru-KZ" dirty="0"/>
          </a:p>
        </p:txBody>
      </p:sp>
      <p:pic>
        <p:nvPicPr>
          <p:cNvPr id="11" name="Рисунок 10">
            <a:extLst>
              <a:ext uri="{FF2B5EF4-FFF2-40B4-BE49-F238E27FC236}">
                <a16:creationId xmlns:a16="http://schemas.microsoft.com/office/drawing/2014/main" id="{BEF51839-B6C9-426C-938C-25E43D7F752A}"/>
              </a:ext>
            </a:extLst>
          </p:cNvPr>
          <p:cNvPicPr>
            <a:picLocks noChangeAspect="1"/>
          </p:cNvPicPr>
          <p:nvPr/>
        </p:nvPicPr>
        <p:blipFill>
          <a:blip r:embed="rId15"/>
          <a:stretch>
            <a:fillRect/>
          </a:stretch>
        </p:blipFill>
        <p:spPr>
          <a:xfrm>
            <a:off x="4098761" y="5058071"/>
            <a:ext cx="1867190" cy="2470180"/>
          </a:xfrm>
          <a:prstGeom prst="rect">
            <a:avLst/>
          </a:prstGeom>
        </p:spPr>
      </p:pic>
      <p:sp>
        <p:nvSpPr>
          <p:cNvPr id="12" name="Прямоугольник 11">
            <a:extLst>
              <a:ext uri="{FF2B5EF4-FFF2-40B4-BE49-F238E27FC236}">
                <a16:creationId xmlns:a16="http://schemas.microsoft.com/office/drawing/2014/main" id="{D503B67D-F70D-4802-AAFB-1EF58D8FD04D}"/>
              </a:ext>
            </a:extLst>
          </p:cNvPr>
          <p:cNvSpPr/>
          <p:nvPr/>
        </p:nvSpPr>
        <p:spPr>
          <a:xfrm>
            <a:off x="3650373" y="7528251"/>
            <a:ext cx="3143901" cy="1600438"/>
          </a:xfrm>
          <a:prstGeom prst="rect">
            <a:avLst/>
          </a:prstGeom>
        </p:spPr>
        <p:txBody>
          <a:bodyPr wrap="square">
            <a:spAutoFit/>
          </a:bodyPr>
          <a:lstStyle/>
          <a:p>
            <a:pPr algn="just"/>
            <a:r>
              <a:rPr lang="ru-RU" sz="1400" dirty="0">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Ученицы 3"Г" класса </a:t>
            </a:r>
            <a:r>
              <a:rPr lang="ru-RU" sz="1400" dirty="0" err="1">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Алимгазыева</a:t>
            </a:r>
            <a:r>
              <a:rPr lang="ru-RU" sz="1400" dirty="0">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Алтынай и </a:t>
            </a:r>
            <a:r>
              <a:rPr lang="ru-RU" sz="1400" dirty="0" err="1">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Десятникова</a:t>
            </a:r>
            <a:r>
              <a:rPr lang="ru-RU" sz="1400" dirty="0">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Мария приняли активное участие в Международной дистанционной олимпиаде "Ученик 21 века" осенний сезон - 2020 по предмету Математика. </a:t>
            </a:r>
            <a:r>
              <a:rPr lang="ru-RU" sz="1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a:t>
            </a:r>
            <a:r>
              <a:rPr lang="ru-RU" sz="1400" dirty="0" err="1">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goroo_krg</a:t>
            </a:r>
            <a:endParaRPr lang="ru-KZ" sz="1400" dirty="0">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Обои зима, осень, листья, снег, клен, winter, background, autumn, snow,  leaves, maple картинки на рабочий стол, раздел текстуры - скачать">
            <a:extLst>
              <a:ext uri="{FF2B5EF4-FFF2-40B4-BE49-F238E27FC236}">
                <a16:creationId xmlns:a16="http://schemas.microsoft.com/office/drawing/2014/main" id="{450E6ABB-27C3-4E25-B867-9E823C9C0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9"/>
            <a:ext cx="6858000" cy="9175968"/>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35CC1685-8881-42AE-8517-16DC18844D5B}"/>
              </a:ext>
            </a:extLst>
          </p:cNvPr>
          <p:cNvPicPr>
            <a:picLocks noChangeAspect="1"/>
          </p:cNvPicPr>
          <p:nvPr/>
        </p:nvPicPr>
        <p:blipFill>
          <a:blip r:embed="rId3"/>
          <a:stretch>
            <a:fillRect/>
          </a:stretch>
        </p:blipFill>
        <p:spPr>
          <a:xfrm>
            <a:off x="1463800" y="113410"/>
            <a:ext cx="3930399" cy="2241248"/>
          </a:xfrm>
          <a:prstGeom prst="rect">
            <a:avLst/>
          </a:prstGeom>
        </p:spPr>
      </p:pic>
      <p:sp>
        <p:nvSpPr>
          <p:cNvPr id="3" name="Выноска: стрелка вверх 2">
            <a:extLst>
              <a:ext uri="{FF2B5EF4-FFF2-40B4-BE49-F238E27FC236}">
                <a16:creationId xmlns:a16="http://schemas.microsoft.com/office/drawing/2014/main" id="{A966083E-860C-4BE6-BB44-9728243D29E8}"/>
              </a:ext>
            </a:extLst>
          </p:cNvPr>
          <p:cNvSpPr/>
          <p:nvPr/>
        </p:nvSpPr>
        <p:spPr>
          <a:xfrm>
            <a:off x="309163" y="2185992"/>
            <a:ext cx="6239669" cy="2241248"/>
          </a:xfrm>
          <a:prstGeom prst="upArrowCallout">
            <a:avLst>
              <a:gd name="adj1" fmla="val 16791"/>
              <a:gd name="adj2" fmla="val 14739"/>
              <a:gd name="adj3" fmla="val 25000"/>
              <a:gd name="adj4" fmla="val 64977"/>
            </a:avLst>
          </a:prstGeom>
        </p:spPr>
        <p:style>
          <a:lnRef idx="3">
            <a:schemeClr val="lt1"/>
          </a:lnRef>
          <a:fillRef idx="1">
            <a:schemeClr val="accent3"/>
          </a:fillRef>
          <a:effectRef idx="1">
            <a:schemeClr val="accent3"/>
          </a:effectRef>
          <a:fontRef idx="minor">
            <a:schemeClr val="lt1"/>
          </a:fontRef>
        </p:style>
        <p:txBody>
          <a:bodyPr rtlCol="0" anchor="ctr"/>
          <a:lstStyle/>
          <a:p>
            <a:pPr algn="just"/>
            <a:r>
              <a:rPr lang="kk-KZ" sz="1200" dirty="0">
                <a:latin typeface="Times New Roman" panose="02020603050405020304" pitchFamily="18" charset="0"/>
                <a:cs typeface="Times New Roman" panose="02020603050405020304" pitchFamily="18" charset="0"/>
              </a:rPr>
              <a:t>«Кіріктірілген экологиялық білім беруді дамытуға инновациялық білім беру технологияларын енгізу» дөңгелек үстелінің қорытындысы бойынша, 2020 жылдың 24 қарашасында Қарағанды қаласының білім беру ұйымдарында «ЭкоАсар» республикалық акциясы өткізілді.Осыған орай сынып жетекшілері мен тәлімгерлерді оқытуға әр мектептен тізім жіберілді.№81ЖББОМ Омарова Гульмира Бауыржановна – ағылшын пән мұғалімі,</a:t>
            </a:r>
          </a:p>
          <a:p>
            <a:pPr algn="just"/>
            <a:r>
              <a:rPr lang="kk-KZ" sz="1200" dirty="0">
                <a:latin typeface="Times New Roman" panose="02020603050405020304" pitchFamily="18" charset="0"/>
                <a:cs typeface="Times New Roman" panose="02020603050405020304" pitchFamily="18" charset="0"/>
              </a:rPr>
              <a:t>Сексеналина Аяжан Кенжеқызы – тарих және өзін-өзі тану,</a:t>
            </a:r>
          </a:p>
          <a:p>
            <a:pPr algn="just"/>
            <a:r>
              <a:rPr lang="kk-KZ" sz="1200" dirty="0">
                <a:latin typeface="Times New Roman" panose="02020603050405020304" pitchFamily="18" charset="0"/>
                <a:cs typeface="Times New Roman" panose="02020603050405020304" pitchFamily="18" charset="0"/>
              </a:rPr>
              <a:t>Кайырбекова Назерке Кайырбековна – ағыл пәні,Тәлімгер: Саятқызы Ақерке.</a:t>
            </a:r>
            <a:br>
              <a:rPr lang="kk-KZ" sz="1200" dirty="0">
                <a:latin typeface="Times New Roman" panose="02020603050405020304" pitchFamily="18" charset="0"/>
                <a:cs typeface="Times New Roman" panose="02020603050405020304" pitchFamily="18" charset="0"/>
              </a:rPr>
            </a:br>
            <a:r>
              <a:rPr lang="kk-KZ" sz="1200" dirty="0">
                <a:latin typeface="Times New Roman" panose="02020603050405020304" pitchFamily="18" charset="0"/>
                <a:cs typeface="Times New Roman" panose="02020603050405020304" pitchFamily="18" charset="0"/>
              </a:rPr>
              <a:t>Сондай-ақ тәрбие ісі жөніндегі меңгерушісі: Саранцева Марина Александровна. </a:t>
            </a:r>
            <a:r>
              <a:rPr lang="kk-KZ" sz="1200" dirty="0">
                <a:latin typeface="Times New Roman" panose="02020603050405020304" pitchFamily="18" charset="0"/>
                <a:cs typeface="Times New Roman" panose="02020603050405020304" pitchFamily="18" charset="0"/>
                <a:hlinkClick r:id="rId4"/>
              </a:rPr>
              <a:t>@</a:t>
            </a:r>
            <a:r>
              <a:rPr lang="en-US" sz="1200" dirty="0" err="1">
                <a:latin typeface="Times New Roman" panose="02020603050405020304" pitchFamily="18" charset="0"/>
                <a:cs typeface="Times New Roman" panose="02020603050405020304" pitchFamily="18" charset="0"/>
                <a:hlinkClick r:id="rId4"/>
              </a:rPr>
              <a:t>goroo_krg</a:t>
            </a:r>
            <a:endParaRPr lang="ru-KZ"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DE1D42AF-1B1B-4680-8A82-8ECEEB3727FA}"/>
              </a:ext>
            </a:extLst>
          </p:cNvPr>
          <p:cNvPicPr>
            <a:picLocks noChangeAspect="1"/>
          </p:cNvPicPr>
          <p:nvPr/>
        </p:nvPicPr>
        <p:blipFill>
          <a:blip r:embed="rId5"/>
          <a:stretch>
            <a:fillRect/>
          </a:stretch>
        </p:blipFill>
        <p:spPr>
          <a:xfrm>
            <a:off x="272666" y="4539961"/>
            <a:ext cx="2665090" cy="3276299"/>
          </a:xfrm>
          <a:prstGeom prst="rect">
            <a:avLst/>
          </a:prstGeom>
        </p:spPr>
      </p:pic>
      <p:pic>
        <p:nvPicPr>
          <p:cNvPr id="5" name="Рисунок 4">
            <a:extLst>
              <a:ext uri="{FF2B5EF4-FFF2-40B4-BE49-F238E27FC236}">
                <a16:creationId xmlns:a16="http://schemas.microsoft.com/office/drawing/2014/main" id="{CB1C4998-05EC-41A3-9CEB-72A7F26B8BE1}"/>
              </a:ext>
            </a:extLst>
          </p:cNvPr>
          <p:cNvPicPr>
            <a:picLocks noChangeAspect="1"/>
          </p:cNvPicPr>
          <p:nvPr/>
        </p:nvPicPr>
        <p:blipFill>
          <a:blip r:embed="rId6"/>
          <a:stretch>
            <a:fillRect/>
          </a:stretch>
        </p:blipFill>
        <p:spPr>
          <a:xfrm>
            <a:off x="128374" y="7903781"/>
            <a:ext cx="3314359" cy="893436"/>
          </a:xfrm>
          <a:prstGeom prst="rect">
            <a:avLst/>
          </a:prstGeom>
        </p:spPr>
      </p:pic>
      <p:sp>
        <p:nvSpPr>
          <p:cNvPr id="6" name="Прямоугольник 5">
            <a:extLst>
              <a:ext uri="{FF2B5EF4-FFF2-40B4-BE49-F238E27FC236}">
                <a16:creationId xmlns:a16="http://schemas.microsoft.com/office/drawing/2014/main" id="{E9FA00A2-F56E-4E2F-945C-B34BA908E332}"/>
              </a:ext>
            </a:extLst>
          </p:cNvPr>
          <p:cNvSpPr/>
          <p:nvPr/>
        </p:nvSpPr>
        <p:spPr>
          <a:xfrm>
            <a:off x="3163905" y="4485437"/>
            <a:ext cx="3429000" cy="954107"/>
          </a:xfrm>
          <a:prstGeom prst="rect">
            <a:avLst/>
          </a:prstGeom>
        </p:spPr>
        <p:txBody>
          <a:bodyPr>
            <a:spAutoFit/>
          </a:bodyPr>
          <a:lstStyle/>
          <a:p>
            <a:pPr algn="just"/>
            <a:r>
              <a:rPr lang="ru-RU" sz="1400" dirty="0">
                <a:solidFill>
                  <a:srgbClr val="0404BC"/>
                </a:solidFill>
                <a:latin typeface="Times New Roman" panose="02020603050405020304" pitchFamily="18" charset="0"/>
                <a:cs typeface="Times New Roman" panose="02020603050405020304" pitchFamily="18" charset="0"/>
              </a:rPr>
              <a:t>План</a:t>
            </a:r>
            <a:br>
              <a:rPr lang="ru-RU" sz="1400" dirty="0">
                <a:solidFill>
                  <a:srgbClr val="0404BC"/>
                </a:solidFill>
                <a:latin typeface="Times New Roman" panose="02020603050405020304" pitchFamily="18" charset="0"/>
                <a:cs typeface="Times New Roman" panose="02020603050405020304" pitchFamily="18" charset="0"/>
              </a:rPr>
            </a:br>
            <a:r>
              <a:rPr lang="ru-RU" sz="1400" dirty="0">
                <a:solidFill>
                  <a:srgbClr val="0404BC"/>
                </a:solidFill>
                <a:latin typeface="Times New Roman" panose="02020603050405020304" pitchFamily="18" charset="0"/>
                <a:cs typeface="Times New Roman" panose="02020603050405020304" pitchFamily="18" charset="0"/>
              </a:rPr>
              <a:t>проведения мероприятий «ЖИЗНЬ для радости!» в КГУ СОШ № 81</a:t>
            </a:r>
          </a:p>
          <a:p>
            <a:pPr algn="just"/>
            <a:r>
              <a:rPr lang="ru-RU" sz="1400" dirty="0">
                <a:solidFill>
                  <a:srgbClr val="0404BC"/>
                </a:solidFill>
                <a:latin typeface="Times New Roman" panose="02020603050405020304" pitchFamily="18" charset="0"/>
                <a:cs typeface="Times New Roman" panose="02020603050405020304" pitchFamily="18" charset="0"/>
              </a:rPr>
              <a:t>II четверть 2020 – 2021 учебный год</a:t>
            </a:r>
            <a:endParaRPr lang="ru-KZ" sz="1400" dirty="0">
              <a:solidFill>
                <a:srgbClr val="0404BC"/>
              </a:solidFill>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ADCB58F5-B24F-4043-84DA-5CA43DD0845A}"/>
              </a:ext>
            </a:extLst>
          </p:cNvPr>
          <p:cNvPicPr>
            <a:picLocks noChangeAspect="1"/>
          </p:cNvPicPr>
          <p:nvPr/>
        </p:nvPicPr>
        <p:blipFill>
          <a:blip r:embed="rId7"/>
          <a:stretch>
            <a:fillRect/>
          </a:stretch>
        </p:blipFill>
        <p:spPr>
          <a:xfrm>
            <a:off x="4302866" y="5418168"/>
            <a:ext cx="2182666" cy="2704510"/>
          </a:xfrm>
          <a:prstGeom prst="rect">
            <a:avLst/>
          </a:prstGeom>
        </p:spPr>
      </p:pic>
      <p:sp>
        <p:nvSpPr>
          <p:cNvPr id="17" name="Прямоугольник 16">
            <a:extLst>
              <a:ext uri="{FF2B5EF4-FFF2-40B4-BE49-F238E27FC236}">
                <a16:creationId xmlns:a16="http://schemas.microsoft.com/office/drawing/2014/main" id="{8738C04D-E604-4603-B442-D8FBA2BEBF30}"/>
              </a:ext>
            </a:extLst>
          </p:cNvPr>
          <p:cNvSpPr/>
          <p:nvPr/>
        </p:nvSpPr>
        <p:spPr>
          <a:xfrm>
            <a:off x="3442733" y="7957170"/>
            <a:ext cx="3429000" cy="1384995"/>
          </a:xfrm>
          <a:prstGeom prst="rect">
            <a:avLst/>
          </a:prstGeom>
        </p:spPr>
        <p:txBody>
          <a:bodyPr>
            <a:spAutoFit/>
          </a:bodyPr>
          <a:lstStyle/>
          <a:p>
            <a:r>
              <a:rPr lang="ru-RU" sz="1200" dirty="0">
                <a:solidFill>
                  <a:srgbClr val="0404BC"/>
                </a:solidFill>
                <a:latin typeface="Times New Roman" panose="02020603050405020304" pitchFamily="18" charset="0"/>
                <a:cs typeface="Times New Roman" panose="02020603050405020304" pitchFamily="18" charset="0"/>
              </a:rPr>
              <a:t>План</a:t>
            </a:r>
            <a:br>
              <a:rPr lang="ru-RU" sz="1200" dirty="0">
                <a:solidFill>
                  <a:srgbClr val="0404BC"/>
                </a:solidFill>
                <a:latin typeface="Times New Roman" panose="02020603050405020304" pitchFamily="18" charset="0"/>
                <a:cs typeface="Times New Roman" panose="02020603050405020304" pitchFamily="18" charset="0"/>
              </a:rPr>
            </a:br>
            <a:r>
              <a:rPr lang="ru-RU" sz="1200" dirty="0">
                <a:solidFill>
                  <a:srgbClr val="0404BC"/>
                </a:solidFill>
                <a:latin typeface="Times New Roman" panose="02020603050405020304" pitchFamily="18" charset="0"/>
                <a:cs typeface="Times New Roman" panose="02020603050405020304" pitchFamily="18" charset="0"/>
              </a:rPr>
              <a:t>проведения мероприятий в рамках Республиканской информационной кампании «Детство без жестокости и насилия», Республиканской акции «16 дней без насилия»</a:t>
            </a:r>
            <a:br>
              <a:rPr lang="ru-RU" sz="1200" dirty="0">
                <a:solidFill>
                  <a:srgbClr val="0404BC"/>
                </a:solidFill>
                <a:latin typeface="Times New Roman" panose="02020603050405020304" pitchFamily="18" charset="0"/>
                <a:cs typeface="Times New Roman" panose="02020603050405020304" pitchFamily="18" charset="0"/>
              </a:rPr>
            </a:br>
            <a:r>
              <a:rPr lang="ru-RU" sz="1200" dirty="0">
                <a:solidFill>
                  <a:srgbClr val="0404BC"/>
                </a:solidFill>
                <a:latin typeface="Times New Roman" panose="02020603050405020304" pitchFamily="18" charset="0"/>
                <a:cs typeface="Times New Roman" panose="02020603050405020304" pitchFamily="18" charset="0"/>
              </a:rPr>
              <a:t>в КГУ СОШ № 81</a:t>
            </a:r>
            <a:br>
              <a:rPr lang="ru-RU" sz="1200" dirty="0">
                <a:solidFill>
                  <a:srgbClr val="0404BC"/>
                </a:solidFill>
                <a:latin typeface="Times New Roman" panose="02020603050405020304" pitchFamily="18" charset="0"/>
                <a:cs typeface="Times New Roman" panose="02020603050405020304" pitchFamily="18" charset="0"/>
              </a:rPr>
            </a:br>
            <a:r>
              <a:rPr lang="ru-RU" sz="1200" dirty="0">
                <a:solidFill>
                  <a:srgbClr val="0404BC"/>
                </a:solidFill>
                <a:latin typeface="Times New Roman" panose="02020603050405020304" pitchFamily="18" charset="0"/>
                <a:cs typeface="Times New Roman" panose="02020603050405020304" pitchFamily="18" charset="0"/>
              </a:rPr>
              <a:t>2020 – 2021 учебный год</a:t>
            </a:r>
            <a:endParaRPr lang="ru-KZ" sz="1200" dirty="0">
              <a:solidFill>
                <a:srgbClr val="0404BC"/>
              </a:solidFill>
              <a:latin typeface="Times New Roman" panose="02020603050405020304" pitchFamily="18" charset="0"/>
              <a:cs typeface="Times New Roman" panose="02020603050405020304" pitchFamily="18" charset="0"/>
            </a:endParaRPr>
          </a:p>
        </p:txBody>
      </p:sp>
      <p:sp>
        <p:nvSpPr>
          <p:cNvPr id="20" name="Стрелка: вправо 19">
            <a:extLst>
              <a:ext uri="{FF2B5EF4-FFF2-40B4-BE49-F238E27FC236}">
                <a16:creationId xmlns:a16="http://schemas.microsoft.com/office/drawing/2014/main" id="{6CBAE9D8-27E1-4817-8E83-83C0DB8D485F}"/>
              </a:ext>
            </a:extLst>
          </p:cNvPr>
          <p:cNvSpPr/>
          <p:nvPr/>
        </p:nvSpPr>
        <p:spPr>
          <a:xfrm rot="10633147">
            <a:off x="2922390" y="5305228"/>
            <a:ext cx="57606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2" name="Стрелка: вправо 21">
            <a:extLst>
              <a:ext uri="{FF2B5EF4-FFF2-40B4-BE49-F238E27FC236}">
                <a16:creationId xmlns:a16="http://schemas.microsoft.com/office/drawing/2014/main" id="{1BE6FFB4-D62C-49BD-9326-C0FB7E68297D}"/>
              </a:ext>
            </a:extLst>
          </p:cNvPr>
          <p:cNvSpPr/>
          <p:nvPr/>
        </p:nvSpPr>
        <p:spPr>
          <a:xfrm rot="5400000">
            <a:off x="3762790" y="7510610"/>
            <a:ext cx="57606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a:p>
        </p:txBody>
      </p:sp>
    </p:spTree>
    <p:extLst>
      <p:ext uri="{BB962C8B-B14F-4D97-AF65-F5344CB8AC3E}">
        <p14:creationId xmlns:p14="http://schemas.microsoft.com/office/powerpoint/2010/main" val="2067378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Обои зима, осень, листья, снег, клен, winter, background, autumn, snow,  leaves, maple картинки на рабочий стол, раздел текстуры - скачать">
            <a:extLst>
              <a:ext uri="{FF2B5EF4-FFF2-40B4-BE49-F238E27FC236}">
                <a16:creationId xmlns:a16="http://schemas.microsoft.com/office/drawing/2014/main" id="{A80EC998-4B06-481D-895D-AC837490F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2"/>
            <a:ext cx="6858000" cy="9164952"/>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6EB92BEF-B34E-4A5B-BD5E-6A9E43040355}"/>
              </a:ext>
            </a:extLst>
          </p:cNvPr>
          <p:cNvPicPr>
            <a:picLocks noChangeAspect="1"/>
          </p:cNvPicPr>
          <p:nvPr/>
        </p:nvPicPr>
        <p:blipFill>
          <a:blip r:embed="rId3"/>
          <a:stretch>
            <a:fillRect/>
          </a:stretch>
        </p:blipFill>
        <p:spPr>
          <a:xfrm>
            <a:off x="76200" y="107505"/>
            <a:ext cx="3640832" cy="2093478"/>
          </a:xfrm>
          <a:prstGeom prst="rect">
            <a:avLst/>
          </a:prstGeom>
        </p:spPr>
      </p:pic>
      <p:sp>
        <p:nvSpPr>
          <p:cNvPr id="3" name="Прямоугольник 2">
            <a:extLst>
              <a:ext uri="{FF2B5EF4-FFF2-40B4-BE49-F238E27FC236}">
                <a16:creationId xmlns:a16="http://schemas.microsoft.com/office/drawing/2014/main" id="{6C7E8CDC-CC10-4A53-9D6F-F37CCCB26756}"/>
              </a:ext>
            </a:extLst>
          </p:cNvPr>
          <p:cNvSpPr/>
          <p:nvPr/>
        </p:nvSpPr>
        <p:spPr>
          <a:xfrm>
            <a:off x="91800" y="2299688"/>
            <a:ext cx="2959600" cy="523220"/>
          </a:xfrm>
          <a:prstGeom prst="rect">
            <a:avLst/>
          </a:prstGeom>
        </p:spPr>
        <p:txBody>
          <a:bodyPr wrap="square">
            <a:spAutoFit/>
          </a:bodyPr>
          <a:lstStyle/>
          <a:p>
            <a:pPr algn="just"/>
            <a:r>
              <a:rPr lang="ru-RU" sz="1400" b="1" i="1" dirty="0">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Один день из жизни </a:t>
            </a:r>
            <a:r>
              <a:rPr lang="ru-RU" sz="1400" b="1" i="1" dirty="0" err="1">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класса.Кл</a:t>
            </a:r>
            <a:r>
              <a:rPr lang="ru-RU" sz="1400" b="1" i="1" dirty="0">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рук: </a:t>
            </a:r>
            <a:r>
              <a:rPr lang="ru-RU" sz="1400" b="1" i="1" dirty="0" err="1">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Айманбетова</a:t>
            </a:r>
            <a:r>
              <a:rPr lang="ru-RU" sz="1400" b="1" i="1" dirty="0">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М.Р. </a:t>
            </a:r>
            <a:r>
              <a:rPr lang="ru-RU" sz="14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ru-RU" sz="1400" b="1" i="1" dirty="0" err="1">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goroo_krg</a:t>
            </a:r>
            <a:endParaRPr lang="ru-KZ" sz="1400" b="1" i="1" dirty="0">
              <a:solidFill>
                <a:srgbClr val="0404B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5124259D-0570-461F-8907-EFFEABC87A84}"/>
              </a:ext>
            </a:extLst>
          </p:cNvPr>
          <p:cNvPicPr>
            <a:picLocks noChangeAspect="1"/>
          </p:cNvPicPr>
          <p:nvPr/>
        </p:nvPicPr>
        <p:blipFill>
          <a:blip r:embed="rId5"/>
          <a:stretch>
            <a:fillRect/>
          </a:stretch>
        </p:blipFill>
        <p:spPr>
          <a:xfrm>
            <a:off x="3827112" y="107505"/>
            <a:ext cx="2959600" cy="3678009"/>
          </a:xfrm>
          <a:prstGeom prst="rect">
            <a:avLst/>
          </a:prstGeom>
        </p:spPr>
      </p:pic>
      <p:sp>
        <p:nvSpPr>
          <p:cNvPr id="6" name="Прямоугольник: скругленные углы 5">
            <a:extLst>
              <a:ext uri="{FF2B5EF4-FFF2-40B4-BE49-F238E27FC236}">
                <a16:creationId xmlns:a16="http://schemas.microsoft.com/office/drawing/2014/main" id="{A747D96D-2994-4F9E-8701-C9D51014C08F}"/>
              </a:ext>
            </a:extLst>
          </p:cNvPr>
          <p:cNvSpPr/>
          <p:nvPr/>
        </p:nvSpPr>
        <p:spPr>
          <a:xfrm>
            <a:off x="3772072" y="3785514"/>
            <a:ext cx="3069680" cy="209347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kk-KZ" sz="1400" dirty="0">
                <a:solidFill>
                  <a:srgbClr val="0404BC"/>
                </a:solidFill>
                <a:latin typeface="Times New Roman" panose="02020603050405020304" pitchFamily="18" charset="0"/>
                <a:cs typeface="Times New Roman" panose="02020603050405020304" pitchFamily="18" charset="0"/>
              </a:rPr>
              <a:t>Мектеп кітапханасында Сапарғали Бегалиннің туғанына 125 жылдығына орай, "Балалар әлемінің жыршысы" атты кітап көрмесі ұйымдастырылды. </a:t>
            </a:r>
            <a:r>
              <a:rPr lang="kk-KZ" sz="1400" dirty="0">
                <a:solidFill>
                  <a:srgbClr val="0000FF"/>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1400" dirty="0" err="1">
                <a:solidFill>
                  <a:srgbClr val="0404BC"/>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goroo_krg</a:t>
            </a:r>
            <a:endParaRPr lang="ru-KZ" sz="1400" dirty="0">
              <a:solidFill>
                <a:srgbClr val="0404BC"/>
              </a:solidFill>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B4FAF11A-659D-45EE-80DC-F5B6E273E797}"/>
              </a:ext>
            </a:extLst>
          </p:cNvPr>
          <p:cNvPicPr>
            <a:picLocks noChangeAspect="1"/>
          </p:cNvPicPr>
          <p:nvPr/>
        </p:nvPicPr>
        <p:blipFill>
          <a:blip r:embed="rId6"/>
          <a:stretch>
            <a:fillRect/>
          </a:stretch>
        </p:blipFill>
        <p:spPr>
          <a:xfrm>
            <a:off x="287349" y="2822908"/>
            <a:ext cx="2743540" cy="3399480"/>
          </a:xfrm>
          <a:prstGeom prst="rect">
            <a:avLst/>
          </a:prstGeom>
        </p:spPr>
      </p:pic>
      <p:sp>
        <p:nvSpPr>
          <p:cNvPr id="18" name="Прямоугольник: скругленные углы 17">
            <a:extLst>
              <a:ext uri="{FF2B5EF4-FFF2-40B4-BE49-F238E27FC236}">
                <a16:creationId xmlns:a16="http://schemas.microsoft.com/office/drawing/2014/main" id="{8E48101B-8250-4127-8D0A-FCEA3769527D}"/>
              </a:ext>
            </a:extLst>
          </p:cNvPr>
          <p:cNvSpPr/>
          <p:nvPr/>
        </p:nvSpPr>
        <p:spPr>
          <a:xfrm>
            <a:off x="23216" y="6156176"/>
            <a:ext cx="3243872" cy="2987824"/>
          </a:xfrm>
          <a:prstGeom prst="roundRect">
            <a:avLst>
              <a:gd name="adj" fmla="val 10546"/>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kk-KZ" sz="1200" dirty="0">
                <a:latin typeface="Times New Roman" panose="02020603050405020304" pitchFamily="18" charset="0"/>
                <a:cs typeface="Times New Roman" panose="02020603050405020304" pitchFamily="18" charset="0"/>
              </a:rPr>
              <a:t>28 қараша 2020 жылы қазақ поэзиясының жарық жұлдызы, еліміздің әнұранының сөзің жазған талантты ақын Жұмекен Нәжімеденовтың туғанына 85 жыл. Мектеп кітапханасында ақынның шығармашылығын насихаттайтын кітап көрмесі ұйымдастырылды.</a:t>
            </a:r>
            <a:br>
              <a:rPr lang="kk-KZ" sz="1200" dirty="0">
                <a:latin typeface="Times New Roman" panose="02020603050405020304" pitchFamily="18" charset="0"/>
                <a:cs typeface="Times New Roman" panose="02020603050405020304" pitchFamily="18" charset="0"/>
              </a:rPr>
            </a:br>
            <a:r>
              <a:rPr lang="kk-KZ" sz="1200" dirty="0">
                <a:latin typeface="Times New Roman" panose="02020603050405020304" pitchFamily="18" charset="0"/>
                <a:cs typeface="Times New Roman" panose="02020603050405020304" pitchFamily="18" charset="0"/>
              </a:rPr>
              <a:t>28 ноября 2020 года исполняется 85 лет со дня рождения талантливого поэта Жумекена Нажимеденова, яркой звезды казахской поэзии, который написал слова гимна нашей страны. В школьной библиотеке была организована книжная выставка, пропагандирующая творчество поэта. </a:t>
            </a:r>
            <a:r>
              <a:rPr lang="kk-KZ" sz="1200" dirty="0">
                <a:latin typeface="Times New Roman" panose="02020603050405020304" pitchFamily="18" charset="0"/>
                <a:cs typeface="Times New Roman" panose="02020603050405020304" pitchFamily="18" charset="0"/>
                <a:hlinkClick r:id="rId4"/>
              </a:rPr>
              <a:t>@</a:t>
            </a:r>
            <a:r>
              <a:rPr lang="en-US" sz="1200" dirty="0" err="1">
                <a:latin typeface="Times New Roman" panose="02020603050405020304" pitchFamily="18" charset="0"/>
                <a:cs typeface="Times New Roman" panose="02020603050405020304" pitchFamily="18" charset="0"/>
                <a:hlinkClick r:id="rId4"/>
              </a:rPr>
              <a:t>goroo_krg</a:t>
            </a:r>
            <a:endParaRPr lang="ru-KZ" sz="1200" dirty="0">
              <a:solidFill>
                <a:srgbClr val="0404BC"/>
              </a:solidFill>
              <a:latin typeface="Times New Roman" panose="02020603050405020304" pitchFamily="18" charset="0"/>
              <a:cs typeface="Times New Roman" panose="02020603050405020304" pitchFamily="18" charset="0"/>
            </a:endParaRPr>
          </a:p>
        </p:txBody>
      </p:sp>
      <p:pic>
        <p:nvPicPr>
          <p:cNvPr id="19" name="Рисунок 18">
            <a:extLst>
              <a:ext uri="{FF2B5EF4-FFF2-40B4-BE49-F238E27FC236}">
                <a16:creationId xmlns:a16="http://schemas.microsoft.com/office/drawing/2014/main" id="{A4C103FF-9E4B-4076-BF56-B7551170EA9A}"/>
              </a:ext>
            </a:extLst>
          </p:cNvPr>
          <p:cNvPicPr>
            <a:picLocks noChangeAspect="1"/>
          </p:cNvPicPr>
          <p:nvPr/>
        </p:nvPicPr>
        <p:blipFill>
          <a:blip r:embed="rId7"/>
          <a:stretch>
            <a:fillRect/>
          </a:stretch>
        </p:blipFill>
        <p:spPr>
          <a:xfrm>
            <a:off x="3462636" y="5950957"/>
            <a:ext cx="2025217" cy="1548696"/>
          </a:xfrm>
          <a:prstGeom prst="rect">
            <a:avLst/>
          </a:prstGeom>
        </p:spPr>
      </p:pic>
      <p:pic>
        <p:nvPicPr>
          <p:cNvPr id="20" name="Рисунок 19">
            <a:extLst>
              <a:ext uri="{FF2B5EF4-FFF2-40B4-BE49-F238E27FC236}">
                <a16:creationId xmlns:a16="http://schemas.microsoft.com/office/drawing/2014/main" id="{C2ACDA95-C5C6-4683-BFE9-E1A6980140F7}"/>
              </a:ext>
            </a:extLst>
          </p:cNvPr>
          <p:cNvPicPr>
            <a:picLocks noChangeAspect="1"/>
          </p:cNvPicPr>
          <p:nvPr/>
        </p:nvPicPr>
        <p:blipFill>
          <a:blip r:embed="rId8"/>
          <a:stretch>
            <a:fillRect/>
          </a:stretch>
        </p:blipFill>
        <p:spPr>
          <a:xfrm>
            <a:off x="4732505" y="7528166"/>
            <a:ext cx="2039912" cy="1548696"/>
          </a:xfrm>
          <a:prstGeom prst="rect">
            <a:avLst/>
          </a:prstGeom>
        </p:spPr>
      </p:pic>
    </p:spTree>
    <p:extLst>
      <p:ext uri="{BB962C8B-B14F-4D97-AF65-F5344CB8AC3E}">
        <p14:creationId xmlns:p14="http://schemas.microsoft.com/office/powerpoint/2010/main" val="225805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Кленовый лист осени сухой на белой предпосылке Стоковое Фото - изображение  насчитывающей лист, белой: 99988932">
            <a:extLst>
              <a:ext uri="{FF2B5EF4-FFF2-40B4-BE49-F238E27FC236}">
                <a16:creationId xmlns:a16="http://schemas.microsoft.com/office/drawing/2014/main" id="{D459874B-850F-402E-AC8C-254A44972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8" y="-17777"/>
            <a:ext cx="6873427" cy="9140825"/>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82DEC0D8-479C-492B-B92C-B8B6831B0C44}"/>
              </a:ext>
            </a:extLst>
          </p:cNvPr>
          <p:cNvPicPr>
            <a:picLocks noChangeAspect="1"/>
          </p:cNvPicPr>
          <p:nvPr/>
        </p:nvPicPr>
        <p:blipFill>
          <a:blip r:embed="rId3"/>
          <a:stretch>
            <a:fillRect/>
          </a:stretch>
        </p:blipFill>
        <p:spPr>
          <a:xfrm>
            <a:off x="124639" y="101880"/>
            <a:ext cx="3283224" cy="1872207"/>
          </a:xfrm>
          <a:prstGeom prst="rect">
            <a:avLst/>
          </a:prstGeom>
        </p:spPr>
      </p:pic>
      <p:sp>
        <p:nvSpPr>
          <p:cNvPr id="3" name="Прямоугольник: скругленные противолежащие углы 2">
            <a:extLst>
              <a:ext uri="{FF2B5EF4-FFF2-40B4-BE49-F238E27FC236}">
                <a16:creationId xmlns:a16="http://schemas.microsoft.com/office/drawing/2014/main" id="{9EF42D6F-D175-4652-AA74-B328F44D15C6}"/>
              </a:ext>
            </a:extLst>
          </p:cNvPr>
          <p:cNvSpPr/>
          <p:nvPr/>
        </p:nvSpPr>
        <p:spPr>
          <a:xfrm>
            <a:off x="138061" y="2195223"/>
            <a:ext cx="3283224" cy="1872207"/>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kk-KZ" sz="1600" dirty="0">
                <a:solidFill>
                  <a:srgbClr val="00B050"/>
                </a:solidFill>
                <a:latin typeface="Times New Roman" panose="02020603050405020304" pitchFamily="18" charset="0"/>
                <a:cs typeface="Times New Roman" panose="02020603050405020304" pitchFamily="18" charset="0"/>
              </a:rPr>
              <a:t>5 "Ж" сыныбымен Жұмекен Нәжімеденовке 85 жылдығына арналған мектеп кітапханасына саяхат. Дәрісті оқыған кітапхана меңгерушісі Нысанбаева Галия. Сынып жетекшісі Туркенова Б.М. </a:t>
            </a:r>
            <a:r>
              <a:rPr lang="kk-KZ" sz="1600" dirty="0">
                <a:solidFill>
                  <a:srgbClr val="0000FF"/>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1600" dirty="0" err="1">
                <a:solidFill>
                  <a:srgbClr val="00B05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goroo_krg</a:t>
            </a:r>
            <a:endParaRPr lang="ru-KZ" sz="1600" dirty="0">
              <a:solidFill>
                <a:srgbClr val="00B05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F54545B7-FEF1-44EE-8944-44E97F666258}"/>
              </a:ext>
            </a:extLst>
          </p:cNvPr>
          <p:cNvPicPr>
            <a:picLocks noChangeAspect="1"/>
          </p:cNvPicPr>
          <p:nvPr/>
        </p:nvPicPr>
        <p:blipFill>
          <a:blip r:embed="rId5"/>
          <a:stretch>
            <a:fillRect/>
          </a:stretch>
        </p:blipFill>
        <p:spPr>
          <a:xfrm>
            <a:off x="3537995" y="79063"/>
            <a:ext cx="3195366" cy="1756633"/>
          </a:xfrm>
          <a:prstGeom prst="rect">
            <a:avLst/>
          </a:prstGeom>
        </p:spPr>
      </p:pic>
      <p:sp>
        <p:nvSpPr>
          <p:cNvPr id="19" name="Прямоугольник: скругленные противолежащие углы 18">
            <a:extLst>
              <a:ext uri="{FF2B5EF4-FFF2-40B4-BE49-F238E27FC236}">
                <a16:creationId xmlns:a16="http://schemas.microsoft.com/office/drawing/2014/main" id="{A4CB7C4C-1A11-4289-8818-26F27B55E5A8}"/>
              </a:ext>
            </a:extLst>
          </p:cNvPr>
          <p:cNvSpPr/>
          <p:nvPr/>
        </p:nvSpPr>
        <p:spPr>
          <a:xfrm>
            <a:off x="3494066" y="1835697"/>
            <a:ext cx="3283224" cy="2880320"/>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kk-KZ" sz="1200" dirty="0">
                <a:solidFill>
                  <a:srgbClr val="FF0066"/>
                </a:solidFill>
                <a:latin typeface="Times New Roman" panose="02020603050405020304" pitchFamily="18" charset="0"/>
                <a:cs typeface="Times New Roman" panose="02020603050405020304" pitchFamily="18" charset="0"/>
              </a:rPr>
              <a:t>Бүгін 5 сыныптарға мектеп кітапханашысы Нысанбаева Ғ.С. "Кітап оқу сәні" акциясы аясында, қазақ тілі пәнінің ұстаздары Жмогулова Р.С. және Туркенова Б.М. бірлесе отырып, Ж.Нәжімеденовтың туғанына 85 жыл толуына орай, "Жұмекеннің асыл мұрасы" атты кітапханалық сабақ өткізді.</a:t>
            </a:r>
            <a:br>
              <a:rPr lang="kk-KZ" sz="1200" dirty="0">
                <a:solidFill>
                  <a:srgbClr val="FF0066"/>
                </a:solidFill>
                <a:latin typeface="Times New Roman" panose="02020603050405020304" pitchFamily="18" charset="0"/>
                <a:cs typeface="Times New Roman" panose="02020603050405020304" pitchFamily="18" charset="0"/>
              </a:rPr>
            </a:br>
            <a:r>
              <a:rPr lang="kk-KZ" sz="1200" dirty="0">
                <a:solidFill>
                  <a:srgbClr val="FF0066"/>
                </a:solidFill>
                <a:latin typeface="Times New Roman" panose="02020603050405020304" pitchFamily="18" charset="0"/>
                <a:cs typeface="Times New Roman" panose="02020603050405020304" pitchFamily="18" charset="0"/>
              </a:rPr>
              <a:t>Сегодня в 5 классах библиотекарь школы Нысанбаева Г. С. совместно с учителями казахского языка Жмогуловой Р. С. и Туркеновой Б. М. провела библиотечный урок "Дорогое наследие Жумекена", посвященный 85-летию со дня рождения Ж. Нажимеденова. </a:t>
            </a:r>
            <a:r>
              <a:rPr lang="kk-KZ" sz="1200" dirty="0">
                <a:solidFill>
                  <a:srgbClr val="0000FF"/>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1200" dirty="0" err="1">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goroo_krg</a:t>
            </a:r>
            <a:endParaRPr lang="ru-KZ" sz="1200" dirty="0">
              <a:solidFill>
                <a:srgbClr val="FF0066"/>
              </a:solidFill>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E66A0793-6C77-4684-B458-9B8ED90F4FCC}"/>
              </a:ext>
            </a:extLst>
          </p:cNvPr>
          <p:cNvPicPr>
            <a:picLocks noChangeAspect="1"/>
          </p:cNvPicPr>
          <p:nvPr/>
        </p:nvPicPr>
        <p:blipFill>
          <a:blip r:embed="rId6"/>
          <a:stretch>
            <a:fillRect/>
          </a:stretch>
        </p:blipFill>
        <p:spPr>
          <a:xfrm>
            <a:off x="166442" y="4408223"/>
            <a:ext cx="3254843" cy="1872207"/>
          </a:xfrm>
          <a:prstGeom prst="rect">
            <a:avLst/>
          </a:prstGeom>
        </p:spPr>
      </p:pic>
      <p:sp>
        <p:nvSpPr>
          <p:cNvPr id="21" name="Прямоугольник: скругленные противолежащие углы 20">
            <a:extLst>
              <a:ext uri="{FF2B5EF4-FFF2-40B4-BE49-F238E27FC236}">
                <a16:creationId xmlns:a16="http://schemas.microsoft.com/office/drawing/2014/main" id="{CFA90CE0-3057-497E-A3BE-70CD8D12BBFA}"/>
              </a:ext>
            </a:extLst>
          </p:cNvPr>
          <p:cNvSpPr/>
          <p:nvPr/>
        </p:nvSpPr>
        <p:spPr>
          <a:xfrm>
            <a:off x="69480" y="6469718"/>
            <a:ext cx="3283224" cy="1872207"/>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dirty="0">
                <a:solidFill>
                  <a:srgbClr val="0404BC"/>
                </a:solidFill>
                <a:latin typeface="Times New Roman" panose="02020603050405020304" pitchFamily="18" charset="0"/>
                <a:cs typeface="Times New Roman" panose="02020603050405020304" pitchFamily="18" charset="0"/>
              </a:rPr>
              <a:t>Школьная команда безопасности - ШКБ КГУ СОШ 81, приняли участие в онлайн - </a:t>
            </a:r>
            <a:r>
              <a:rPr lang="ru-RU" sz="1600" dirty="0" err="1">
                <a:solidFill>
                  <a:srgbClr val="0404BC"/>
                </a:solidFill>
                <a:latin typeface="Times New Roman" panose="02020603050405020304" pitchFamily="18" charset="0"/>
                <a:cs typeface="Times New Roman" panose="02020603050405020304" pitchFamily="18" charset="0"/>
              </a:rPr>
              <a:t>встрече"Час</a:t>
            </a:r>
            <a:r>
              <a:rPr lang="ru-RU" sz="1600" dirty="0">
                <a:solidFill>
                  <a:srgbClr val="0404BC"/>
                </a:solidFill>
                <a:latin typeface="Times New Roman" panose="02020603050405020304" pitchFamily="18" charset="0"/>
                <a:cs typeface="Times New Roman" panose="02020603050405020304" pitchFamily="18" charset="0"/>
              </a:rPr>
              <a:t> Семьи" по теме: " Работа ШКБ".</a:t>
            </a:r>
            <a:r>
              <a:rPr lang="ru-RU" sz="1600" dirty="0">
                <a:solidFill>
                  <a:srgbClr val="0000FF"/>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ru-RU" sz="1600" dirty="0" err="1">
                <a:solidFill>
                  <a:srgbClr val="0404BC"/>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goroo_krg</a:t>
            </a:r>
            <a:endParaRPr lang="ru-KZ" sz="1600" dirty="0">
              <a:solidFill>
                <a:srgbClr val="0404BC"/>
              </a:solidFill>
              <a:latin typeface="Times New Roman" panose="02020603050405020304" pitchFamily="18" charset="0"/>
              <a:cs typeface="Times New Roman" panose="02020603050405020304" pitchFamily="18" charset="0"/>
            </a:endParaRPr>
          </a:p>
          <a:p>
            <a:pPr algn="ctr"/>
            <a:endParaRPr lang="ru-KZ" sz="1600"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0259A1B0-451D-4DB1-93C9-D13CCA30E09C}"/>
              </a:ext>
            </a:extLst>
          </p:cNvPr>
          <p:cNvPicPr>
            <a:picLocks noChangeAspect="1"/>
          </p:cNvPicPr>
          <p:nvPr/>
        </p:nvPicPr>
        <p:blipFill>
          <a:blip r:embed="rId7"/>
          <a:stretch>
            <a:fillRect/>
          </a:stretch>
        </p:blipFill>
        <p:spPr>
          <a:xfrm>
            <a:off x="3565696" y="4939392"/>
            <a:ext cx="3225088" cy="1818457"/>
          </a:xfrm>
          <a:prstGeom prst="rect">
            <a:avLst/>
          </a:prstGeom>
        </p:spPr>
      </p:pic>
      <p:sp>
        <p:nvSpPr>
          <p:cNvPr id="23" name="Прямоугольник: скругленные противолежащие углы 22">
            <a:extLst>
              <a:ext uri="{FF2B5EF4-FFF2-40B4-BE49-F238E27FC236}">
                <a16:creationId xmlns:a16="http://schemas.microsoft.com/office/drawing/2014/main" id="{96FD9FEC-4196-4D73-A9BB-1458F182F51B}"/>
              </a:ext>
            </a:extLst>
          </p:cNvPr>
          <p:cNvSpPr/>
          <p:nvPr/>
        </p:nvSpPr>
        <p:spPr>
          <a:xfrm>
            <a:off x="3582559" y="6909640"/>
            <a:ext cx="3133089" cy="1818457"/>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br>
              <a:rPr lang="kk-KZ" sz="1600" dirty="0"/>
            </a:br>
            <a:r>
              <a:rPr lang="kk-KZ" dirty="0">
                <a:solidFill>
                  <a:srgbClr val="FF0000"/>
                </a:solidFill>
                <a:latin typeface="Times New Roman" panose="02020603050405020304" pitchFamily="18" charset="0"/>
                <a:cs typeface="Times New Roman" panose="02020603050405020304" pitchFamily="18" charset="0"/>
              </a:rPr>
              <a:t>Кешкі мезгілде оқушыларымыз сырғанақ тебуде.</a:t>
            </a:r>
            <a:endParaRPr lang="ru-KZ"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065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Кленовый лист осени сухой на белой предпосылке Стоковое Фото - изображение  насчитывающей лист, белой: 99988932">
            <a:extLst>
              <a:ext uri="{FF2B5EF4-FFF2-40B4-BE49-F238E27FC236}">
                <a16:creationId xmlns:a16="http://schemas.microsoft.com/office/drawing/2014/main" id="{0F1CB8C7-579E-47BA-AC50-E4361427D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 y="-13815"/>
            <a:ext cx="6858000" cy="917162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A6F54727-C337-47EB-934A-5241AFE93056}"/>
              </a:ext>
            </a:extLst>
          </p:cNvPr>
          <p:cNvSpPr/>
          <p:nvPr/>
        </p:nvSpPr>
        <p:spPr>
          <a:xfrm>
            <a:off x="-3411472" y="2915816"/>
            <a:ext cx="3429000" cy="646331"/>
          </a:xfrm>
          <a:prstGeom prst="rect">
            <a:avLst/>
          </a:prstGeom>
        </p:spPr>
        <p:txBody>
          <a:bodyPr>
            <a:spAutoFit/>
          </a:bodyPr>
          <a:lstStyle/>
          <a:p>
            <a:br>
              <a:rPr lang="kk-KZ" dirty="0"/>
            </a:br>
            <a:endParaRPr lang="ru-KZ" dirty="0"/>
          </a:p>
        </p:txBody>
      </p:sp>
      <p:pic>
        <p:nvPicPr>
          <p:cNvPr id="3" name="Рисунок 2">
            <a:extLst>
              <a:ext uri="{FF2B5EF4-FFF2-40B4-BE49-F238E27FC236}">
                <a16:creationId xmlns:a16="http://schemas.microsoft.com/office/drawing/2014/main" id="{EA7301A5-C279-460D-9721-E7225E777F8A}"/>
              </a:ext>
            </a:extLst>
          </p:cNvPr>
          <p:cNvPicPr>
            <a:picLocks noChangeAspect="1"/>
          </p:cNvPicPr>
          <p:nvPr/>
        </p:nvPicPr>
        <p:blipFill>
          <a:blip r:embed="rId3"/>
          <a:stretch>
            <a:fillRect/>
          </a:stretch>
        </p:blipFill>
        <p:spPr>
          <a:xfrm>
            <a:off x="188640" y="107504"/>
            <a:ext cx="3240360" cy="1827757"/>
          </a:xfrm>
          <a:prstGeom prst="rect">
            <a:avLst/>
          </a:prstGeom>
        </p:spPr>
      </p:pic>
      <p:sp>
        <p:nvSpPr>
          <p:cNvPr id="9" name="Блок-схема: документ 8">
            <a:extLst>
              <a:ext uri="{FF2B5EF4-FFF2-40B4-BE49-F238E27FC236}">
                <a16:creationId xmlns:a16="http://schemas.microsoft.com/office/drawing/2014/main" id="{37742259-B9FA-4654-9065-9E0AC3179A49}"/>
              </a:ext>
            </a:extLst>
          </p:cNvPr>
          <p:cNvSpPr/>
          <p:nvPr/>
        </p:nvSpPr>
        <p:spPr>
          <a:xfrm>
            <a:off x="188640" y="2044692"/>
            <a:ext cx="3240360" cy="418349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ru-RU" dirty="0"/>
            </a:br>
            <a:r>
              <a:rPr lang="ru-RU" sz="1200" dirty="0">
                <a:latin typeface="Times New Roman" panose="02020603050405020304" pitchFamily="18" charset="0"/>
                <a:cs typeface="Times New Roman" panose="02020603050405020304" pitchFamily="18" charset="0"/>
              </a:rPr>
              <a:t>27 ноября, с учащимися 6-7-х классов был проведен онлайн - семинар в рамках Республиканской информационной кампании "Детство без жестокости и насилия", Республиканской акции "16 дней без насилия".</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На данном семинаре выступили: </a:t>
            </a:r>
            <a:r>
              <a:rPr lang="ru-RU" sz="1200" dirty="0" err="1">
                <a:latin typeface="Times New Roman" panose="02020603050405020304" pitchFamily="18" charset="0"/>
                <a:cs typeface="Times New Roman" panose="02020603050405020304" pitchFamily="18" charset="0"/>
              </a:rPr>
              <a:t>зам.директора</a:t>
            </a:r>
            <a:r>
              <a:rPr lang="ru-RU" sz="1200" dirty="0">
                <a:latin typeface="Times New Roman" panose="02020603050405020304" pitchFamily="18" charset="0"/>
                <a:cs typeface="Times New Roman" panose="02020603050405020304" pitchFamily="18" charset="0"/>
              </a:rPr>
              <a:t> по ВР Саранцева М.А., педагог - психолог школы Струнина Е.А., </a:t>
            </a:r>
            <a:r>
              <a:rPr lang="ru-RU" sz="1200" dirty="0" err="1">
                <a:latin typeface="Times New Roman" panose="02020603050405020304" pitchFamily="18" charset="0"/>
                <a:cs typeface="Times New Roman" panose="02020603050405020304" pitchFamily="18" charset="0"/>
              </a:rPr>
              <a:t>соц.педагог</a:t>
            </a:r>
            <a:r>
              <a:rPr lang="ru-RU" sz="1200" dirty="0">
                <a:latin typeface="Times New Roman" panose="02020603050405020304" pitchFamily="18" charset="0"/>
                <a:cs typeface="Times New Roman" panose="02020603050405020304" pitchFamily="18" charset="0"/>
              </a:rPr>
              <a:t> школы Лихачева Т.Ю., участковый инспектор по делам несовершеннолетних </a:t>
            </a:r>
            <a:r>
              <a:rPr lang="ru-RU" sz="1200" dirty="0" err="1">
                <a:latin typeface="Times New Roman" panose="02020603050405020304" pitchFamily="18" charset="0"/>
                <a:cs typeface="Times New Roman" panose="02020603050405020304" pitchFamily="18" charset="0"/>
              </a:rPr>
              <a:t>Амангельдиева</a:t>
            </a:r>
            <a:r>
              <a:rPr lang="ru-RU" sz="1200" dirty="0">
                <a:latin typeface="Times New Roman" panose="02020603050405020304" pitchFamily="18" charset="0"/>
                <a:cs typeface="Times New Roman" panose="02020603050405020304" pitchFamily="18" charset="0"/>
              </a:rPr>
              <a:t> Назерке </a:t>
            </a:r>
            <a:r>
              <a:rPr lang="ru-RU" sz="1200" dirty="0" err="1">
                <a:latin typeface="Times New Roman" panose="02020603050405020304" pitchFamily="18" charset="0"/>
                <a:cs typeface="Times New Roman" panose="02020603050405020304" pitchFamily="18" charset="0"/>
              </a:rPr>
              <a:t>Жангельдиевна</a:t>
            </a:r>
            <a:r>
              <a:rPr lang="ru-RU" sz="1200" dirty="0">
                <a:latin typeface="Times New Roman" panose="02020603050405020304" pitchFamily="18" charset="0"/>
                <a:cs typeface="Times New Roman" panose="02020603050405020304" pitchFamily="18" charset="0"/>
              </a:rPr>
              <a:t> с использованием презентаций и </a:t>
            </a:r>
            <a:r>
              <a:rPr lang="ru-RU" sz="1200" dirty="0" err="1">
                <a:latin typeface="Times New Roman" panose="02020603050405020304" pitchFamily="18" charset="0"/>
                <a:cs typeface="Times New Roman" panose="02020603050405020304" pitchFamily="18" charset="0"/>
              </a:rPr>
              <a:t>соц.видеороликов</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Учащимся была представлена возможность задать интересующие их вопросы, на которые были даны полезные ответы.</a:t>
            </a:r>
            <a:r>
              <a:rPr lang="ru-RU" sz="1200" dirty="0">
                <a:latin typeface="Times New Roman" panose="02020603050405020304" pitchFamily="18" charset="0"/>
                <a:cs typeface="Times New Roman" panose="02020603050405020304" pitchFamily="18" charset="0"/>
                <a:hlinkClick r:id="rId4"/>
              </a:rPr>
              <a:t>@</a:t>
            </a:r>
            <a:r>
              <a:rPr lang="ru-RU" sz="1200" dirty="0" err="1">
                <a:latin typeface="Times New Roman" panose="02020603050405020304" pitchFamily="18" charset="0"/>
                <a:cs typeface="Times New Roman" panose="02020603050405020304" pitchFamily="18" charset="0"/>
                <a:hlinkClick r:id="rId4"/>
              </a:rPr>
              <a:t>goroo_krg</a:t>
            </a:r>
            <a:endParaRPr lang="ru-KZ" dirty="0">
              <a:solidFill>
                <a:srgbClr val="FF0066"/>
              </a:solidFill>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4F14EA5E-FF4D-408A-BD3D-2197F2AC8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7103" y="2080629"/>
            <a:ext cx="3249346" cy="1827757"/>
          </a:xfrm>
          <a:prstGeom prst="rect">
            <a:avLst/>
          </a:prstGeom>
        </p:spPr>
      </p:pic>
      <p:pic>
        <p:nvPicPr>
          <p:cNvPr id="21" name="Рисунок 20">
            <a:extLst>
              <a:ext uri="{FF2B5EF4-FFF2-40B4-BE49-F238E27FC236}">
                <a16:creationId xmlns:a16="http://schemas.microsoft.com/office/drawing/2014/main" id="{B4990BF2-CC58-4CCD-8E94-F6650889D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5280" y="4091018"/>
            <a:ext cx="3249344" cy="1827756"/>
          </a:xfrm>
          <a:prstGeom prst="rect">
            <a:avLst/>
          </a:prstGeom>
        </p:spPr>
      </p:pic>
      <p:sp>
        <p:nvSpPr>
          <p:cNvPr id="23" name="Облако 22">
            <a:extLst>
              <a:ext uri="{FF2B5EF4-FFF2-40B4-BE49-F238E27FC236}">
                <a16:creationId xmlns:a16="http://schemas.microsoft.com/office/drawing/2014/main" id="{81F623B2-FAB6-44C1-BBB5-845799D790E8}"/>
              </a:ext>
            </a:extLst>
          </p:cNvPr>
          <p:cNvSpPr/>
          <p:nvPr/>
        </p:nvSpPr>
        <p:spPr>
          <a:xfrm>
            <a:off x="3132426" y="6002830"/>
            <a:ext cx="3521286" cy="2790303"/>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400" dirty="0">
                <a:solidFill>
                  <a:srgbClr val="FF0066"/>
                </a:solidFill>
                <a:latin typeface="Times New Roman" panose="02020603050405020304" pitchFamily="18" charset="0"/>
                <a:cs typeface="Times New Roman" panose="02020603050405020304" pitchFamily="18" charset="0"/>
              </a:rPr>
              <a:t>👆Сегодня в 4 "Б" классе прошел классный час на </a:t>
            </a:r>
            <a:r>
              <a:rPr lang="ru-RU" sz="1400" dirty="0" err="1">
                <a:solidFill>
                  <a:srgbClr val="FF0066"/>
                </a:solidFill>
                <a:latin typeface="Times New Roman" panose="02020603050405020304" pitchFamily="18" charset="0"/>
                <a:cs typeface="Times New Roman" panose="02020603050405020304" pitchFamily="18" charset="0"/>
              </a:rPr>
              <a:t>тему"День</a:t>
            </a:r>
            <a:r>
              <a:rPr lang="ru-RU" sz="1400" dirty="0">
                <a:solidFill>
                  <a:srgbClr val="FF0066"/>
                </a:solidFill>
                <a:latin typeface="Times New Roman" panose="02020603050405020304" pitchFamily="18" charset="0"/>
                <a:cs typeface="Times New Roman" panose="02020603050405020304" pitchFamily="18" charset="0"/>
              </a:rPr>
              <a:t> первого </a:t>
            </a:r>
            <a:r>
              <a:rPr lang="ru-RU" sz="1400" dirty="0" err="1">
                <a:solidFill>
                  <a:srgbClr val="FF0066"/>
                </a:solidFill>
                <a:latin typeface="Times New Roman" panose="02020603050405020304" pitchFamily="18" charset="0"/>
                <a:cs typeface="Times New Roman" panose="02020603050405020304" pitchFamily="18" charset="0"/>
              </a:rPr>
              <a:t>президента".Дети</a:t>
            </a:r>
            <a:r>
              <a:rPr lang="ru-RU" sz="1400" dirty="0">
                <a:solidFill>
                  <a:srgbClr val="FF0066"/>
                </a:solidFill>
                <a:latin typeface="Times New Roman" panose="02020603050405020304" pitchFamily="18" charset="0"/>
                <a:cs typeface="Times New Roman" panose="02020603050405020304" pitchFamily="18" charset="0"/>
              </a:rPr>
              <a:t> активно участвовали в викторине на знание биографии первого президента.</a:t>
            </a:r>
            <a:br>
              <a:rPr lang="ru-RU" sz="1400" dirty="0">
                <a:solidFill>
                  <a:srgbClr val="FF0066"/>
                </a:solidFill>
                <a:latin typeface="Times New Roman" panose="02020603050405020304" pitchFamily="18" charset="0"/>
                <a:cs typeface="Times New Roman" panose="02020603050405020304" pitchFamily="18" charset="0"/>
              </a:rPr>
            </a:br>
            <a:r>
              <a:rPr lang="ru-RU" sz="1400" dirty="0" err="1">
                <a:solidFill>
                  <a:srgbClr val="FF0066"/>
                </a:solidFill>
                <a:latin typeface="Times New Roman" panose="02020603050405020304" pitchFamily="18" charset="0"/>
                <a:cs typeface="Times New Roman" panose="02020603050405020304" pitchFamily="18" charset="0"/>
              </a:rPr>
              <a:t>Кл.руководитель</a:t>
            </a:r>
            <a:r>
              <a:rPr lang="ru-RU" sz="1400" dirty="0">
                <a:solidFill>
                  <a:srgbClr val="FF0066"/>
                </a:solidFill>
                <a:latin typeface="Times New Roman" panose="02020603050405020304" pitchFamily="18" charset="0"/>
                <a:cs typeface="Times New Roman" panose="02020603050405020304" pitchFamily="18" charset="0"/>
              </a:rPr>
              <a:t> </a:t>
            </a:r>
            <a:r>
              <a:rPr lang="ru-RU" sz="1400" dirty="0" err="1">
                <a:solidFill>
                  <a:srgbClr val="FF0066"/>
                </a:solidFill>
                <a:latin typeface="Times New Roman" panose="02020603050405020304" pitchFamily="18" charset="0"/>
                <a:cs typeface="Times New Roman" panose="02020603050405020304" pitchFamily="18" charset="0"/>
              </a:rPr>
              <a:t>Альбазарова</a:t>
            </a:r>
            <a:r>
              <a:rPr lang="ru-RU" sz="1400" dirty="0">
                <a:solidFill>
                  <a:srgbClr val="FF0066"/>
                </a:solidFill>
                <a:latin typeface="Times New Roman" panose="02020603050405020304" pitchFamily="18" charset="0"/>
                <a:cs typeface="Times New Roman" panose="02020603050405020304" pitchFamily="18" charset="0"/>
              </a:rPr>
              <a:t> И.Д. </a:t>
            </a:r>
            <a:r>
              <a:rPr lang="ru-RU" sz="140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ru-RU" sz="1400" dirty="0" err="1">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goroo_krg</a:t>
            </a:r>
            <a:endParaRPr lang="ru-KZ" sz="1400" dirty="0">
              <a:solidFill>
                <a:srgbClr val="FF0066"/>
              </a:solidFill>
              <a:latin typeface="Times New Roman" panose="02020603050405020304" pitchFamily="18" charset="0"/>
              <a:cs typeface="Times New Roman" panose="02020603050405020304" pitchFamily="18" charset="0"/>
            </a:endParaRPr>
          </a:p>
        </p:txBody>
      </p:sp>
      <p:pic>
        <p:nvPicPr>
          <p:cNvPr id="2054" name="Picture 6" descr="флаг Kazakhstan Круглый лоснистый значок Иллюстрация вектора - иллюстрации  насчитывающей значок, круглый: 135441547">
            <a:extLst>
              <a:ext uri="{FF2B5EF4-FFF2-40B4-BE49-F238E27FC236}">
                <a16:creationId xmlns:a16="http://schemas.microsoft.com/office/drawing/2014/main" id="{12905BA9-0B86-432C-BBF4-11F7CFF9D8D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101" t="8222" r="10101" b="13196"/>
          <a:stretch/>
        </p:blipFill>
        <p:spPr bwMode="auto">
          <a:xfrm>
            <a:off x="4581128" y="156628"/>
            <a:ext cx="1500105" cy="1559320"/>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822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Обои зима, осень, листья, снег, клен, winter, background, autumn, snow,  leaves, maple картинки на рабочий стол, раздел текстуры - скачать">
            <a:extLst>
              <a:ext uri="{FF2B5EF4-FFF2-40B4-BE49-F238E27FC236}">
                <a16:creationId xmlns:a16="http://schemas.microsoft.com/office/drawing/2014/main" id="{EBFB8488-DCCF-4040-AA7D-808190348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16"/>
            <a:ext cx="6858000" cy="9198616"/>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562252A9-3893-4BD3-B347-764D33B37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9790" y="24416"/>
            <a:ext cx="3237311" cy="1820988"/>
          </a:xfrm>
          <a:prstGeom prst="rect">
            <a:avLst/>
          </a:prstGeom>
        </p:spPr>
      </p:pic>
      <p:pic>
        <p:nvPicPr>
          <p:cNvPr id="3" name="Рисунок 2">
            <a:extLst>
              <a:ext uri="{FF2B5EF4-FFF2-40B4-BE49-F238E27FC236}">
                <a16:creationId xmlns:a16="http://schemas.microsoft.com/office/drawing/2014/main" id="{C13F3D14-B6D9-40F0-916B-CE0167C4A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9173" y="1902788"/>
            <a:ext cx="2629441" cy="2163517"/>
          </a:xfrm>
          <a:prstGeom prst="rect">
            <a:avLst/>
          </a:prstGeom>
        </p:spPr>
      </p:pic>
      <p:pic>
        <p:nvPicPr>
          <p:cNvPr id="4" name="Рисунок 3">
            <a:extLst>
              <a:ext uri="{FF2B5EF4-FFF2-40B4-BE49-F238E27FC236}">
                <a16:creationId xmlns:a16="http://schemas.microsoft.com/office/drawing/2014/main" id="{BE3A3059-8C0B-43F1-B991-68FB2B965EF4}"/>
              </a:ext>
            </a:extLst>
          </p:cNvPr>
          <p:cNvPicPr>
            <a:picLocks noChangeAspect="1"/>
          </p:cNvPicPr>
          <p:nvPr/>
        </p:nvPicPr>
        <p:blipFill>
          <a:blip r:embed="rId5"/>
          <a:stretch>
            <a:fillRect/>
          </a:stretch>
        </p:blipFill>
        <p:spPr>
          <a:xfrm>
            <a:off x="5070776" y="3932434"/>
            <a:ext cx="1926531" cy="21378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a:extLst>
              <a:ext uri="{FF2B5EF4-FFF2-40B4-BE49-F238E27FC236}">
                <a16:creationId xmlns:a16="http://schemas.microsoft.com/office/drawing/2014/main" id="{B19F5573-AC3F-4C93-9E5E-31878A5709FE}"/>
              </a:ext>
            </a:extLst>
          </p:cNvPr>
          <p:cNvPicPr>
            <a:picLocks noChangeAspect="1"/>
          </p:cNvPicPr>
          <p:nvPr/>
        </p:nvPicPr>
        <p:blipFill>
          <a:blip r:embed="rId6"/>
          <a:stretch>
            <a:fillRect/>
          </a:stretch>
        </p:blipFill>
        <p:spPr>
          <a:xfrm>
            <a:off x="3466353" y="3876537"/>
            <a:ext cx="1619567" cy="21378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Прямоугольник 11">
            <a:extLst>
              <a:ext uri="{FF2B5EF4-FFF2-40B4-BE49-F238E27FC236}">
                <a16:creationId xmlns:a16="http://schemas.microsoft.com/office/drawing/2014/main" id="{901F890B-C4E6-494C-95BB-56A1DBF36D56}"/>
              </a:ext>
            </a:extLst>
          </p:cNvPr>
          <p:cNvSpPr/>
          <p:nvPr/>
        </p:nvSpPr>
        <p:spPr>
          <a:xfrm>
            <a:off x="100790" y="2466504"/>
            <a:ext cx="3429000" cy="4832092"/>
          </a:xfrm>
          <a:prstGeom prst="rect">
            <a:avLst/>
          </a:prstGeom>
        </p:spPr>
        <p:txBody>
          <a:bodyPr>
            <a:spAutoFit/>
          </a:bodyPr>
          <a:lstStyle/>
          <a:p>
            <a:pPr algn="just"/>
            <a:r>
              <a:rPr lang="kk-KZ" sz="1100" dirty="0">
                <a:solidFill>
                  <a:srgbClr val="0404BC"/>
                </a:solidFill>
                <a:latin typeface="Times New Roman" panose="02020603050405020304" pitchFamily="18" charset="0"/>
                <a:cs typeface="Times New Roman" panose="02020603050405020304" pitchFamily="18" charset="0"/>
              </a:rPr>
              <a:t>Бүгін 30 желтоқсан.Дүйсенбі.</a:t>
            </a:r>
          </a:p>
          <a:p>
            <a:pPr algn="just"/>
            <a:r>
              <a:rPr lang="kk-KZ" sz="1100" dirty="0">
                <a:solidFill>
                  <a:srgbClr val="0404BC"/>
                </a:solidFill>
                <a:latin typeface="Times New Roman" panose="02020603050405020304" pitchFamily="18" charset="0"/>
                <a:cs typeface="Times New Roman" panose="02020603050405020304" pitchFamily="18" charset="0"/>
              </a:rPr>
              <a:t>2 «Е»сыныбында, 1-Желтоқсан тұңғыш президент күніне арналған сынып сағаты өте жоғары деңгейде өтті.</a:t>
            </a:r>
          </a:p>
          <a:p>
            <a:pPr algn="just"/>
            <a:r>
              <a:rPr lang="kk-KZ" sz="1100" dirty="0">
                <a:solidFill>
                  <a:srgbClr val="0404BC"/>
                </a:solidFill>
                <a:latin typeface="Times New Roman" panose="02020603050405020304" pitchFamily="18" charset="0"/>
                <a:cs typeface="Times New Roman" panose="02020603050405020304" pitchFamily="18" charset="0"/>
              </a:rPr>
              <a:t>Тәрбие сағатының тақырыбы:Елін сүйген- ЕЛБАСЫ!</a:t>
            </a:r>
            <a:br>
              <a:rPr lang="kk-KZ" sz="1100" dirty="0">
                <a:solidFill>
                  <a:srgbClr val="0404BC"/>
                </a:solidFill>
                <a:latin typeface="Times New Roman" panose="02020603050405020304" pitchFamily="18" charset="0"/>
                <a:cs typeface="Times New Roman" panose="02020603050405020304" pitchFamily="18" charset="0"/>
              </a:rPr>
            </a:br>
            <a:r>
              <a:rPr lang="kk-KZ" sz="1100" dirty="0">
                <a:solidFill>
                  <a:srgbClr val="0404BC"/>
                </a:solidFill>
                <a:latin typeface="Times New Roman" panose="02020603050405020304" pitchFamily="18" charset="0"/>
                <a:cs typeface="Times New Roman" panose="02020603050405020304" pitchFamily="18" charset="0"/>
              </a:rPr>
              <a:t>Мақсаты:Елімізге еңсесін тіктетіп,мемлекетімізді мығымдап берген,халқымызды әлемге танытып,алаш баласының абыройын асқақтатқан Елбасының кісілік келбетін меңгеру. </a:t>
            </a:r>
          </a:p>
          <a:p>
            <a:pPr algn="just"/>
            <a:r>
              <a:rPr lang="kk-KZ" sz="1100" dirty="0">
                <a:solidFill>
                  <a:srgbClr val="0404BC"/>
                </a:solidFill>
                <a:latin typeface="Times New Roman" panose="02020603050405020304" pitchFamily="18" charset="0"/>
                <a:cs typeface="Times New Roman" panose="02020603050405020304" pitchFamily="18" charset="0"/>
              </a:rPr>
              <a:t>Оқушыларға,Жоғары Парламенттің бекітуімен 2012 жылы 1 желтоқсан Қазақстанда алғаш рет – Тұңғыш Президент күні мемлекеттік мереке ретінде аталып өтіп, бұл баршамыз үшін қуанышты оқиға болғаны түсіндірілді.. Елбасына деген ел құрметін айрықша айғақтауға арналған бұл мерекенің дәстүрлік іс – шараға айналуға орны бар екенін шынайы сезіммен айтылды.Биыл міне, тағы да осы мерекені16-17 желтоқсанда тойлағалы отырғаны айтылды..Бұл дүниеде біздің бір ғана Отанымыз бар, ол Тәуелсіз Қазақстан! Тәуелсіздік барлық Қазақстандықтар үшін аса қасиетті құндылық. Жұмыла отырып, біздің еліміз, тәуелсіз, өркендеген, саяси тұрақты Қазақстанды құруда. «Мен өз халқымды сүйемін, оның мәні бала кезімнен сабыр мен парасатқа баулығанын мақтаныш тұтамын» деген Нұрсұлтан Әбішұлы Назарбаевтың сөзін оқушылар жадына сақтады деп ойлаймын.</a:t>
            </a:r>
            <a:endParaRPr lang="ru-KZ" dirty="0">
              <a:solidFill>
                <a:srgbClr val="0404BC"/>
              </a:solidFill>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EA670C2E-F7EE-4378-99A0-5168BCE9C18F}"/>
              </a:ext>
            </a:extLst>
          </p:cNvPr>
          <p:cNvPicPr>
            <a:picLocks noChangeAspect="1"/>
          </p:cNvPicPr>
          <p:nvPr/>
        </p:nvPicPr>
        <p:blipFill>
          <a:blip r:embed="rId7"/>
          <a:stretch>
            <a:fillRect/>
          </a:stretch>
        </p:blipFill>
        <p:spPr>
          <a:xfrm>
            <a:off x="100790" y="54616"/>
            <a:ext cx="3235583" cy="2302656"/>
          </a:xfrm>
          <a:prstGeom prst="rect">
            <a:avLst/>
          </a:prstGeom>
        </p:spPr>
      </p:pic>
      <p:sp>
        <p:nvSpPr>
          <p:cNvPr id="20" name="Прямоугольник 19">
            <a:extLst>
              <a:ext uri="{FF2B5EF4-FFF2-40B4-BE49-F238E27FC236}">
                <a16:creationId xmlns:a16="http://schemas.microsoft.com/office/drawing/2014/main" id="{3C036D1F-7821-4FC3-A92D-FC6A442BA017}"/>
              </a:ext>
            </a:extLst>
          </p:cNvPr>
          <p:cNvSpPr/>
          <p:nvPr/>
        </p:nvSpPr>
        <p:spPr>
          <a:xfrm>
            <a:off x="3434304" y="6014365"/>
            <a:ext cx="3429000" cy="3046988"/>
          </a:xfrm>
          <a:prstGeom prst="rect">
            <a:avLst/>
          </a:prstGeom>
        </p:spPr>
        <p:txBody>
          <a:bodyPr>
            <a:spAutoFit/>
          </a:bodyPr>
          <a:lstStyle/>
          <a:p>
            <a:pPr algn="just"/>
            <a:r>
              <a:rPr lang="ru-RU" sz="1200" i="1" dirty="0">
                <a:solidFill>
                  <a:srgbClr val="0404BC"/>
                </a:solidFill>
                <a:latin typeface="Times New Roman" panose="02020603050405020304" pitchFamily="18" charset="0"/>
                <a:cs typeface="Times New Roman" panose="02020603050405020304" pitchFamily="18" charset="0"/>
              </a:rPr>
              <a:t>Ученица 4 "Б" класса </a:t>
            </a:r>
            <a:r>
              <a:rPr lang="ru-RU" sz="1200" i="1" dirty="0" err="1">
                <a:solidFill>
                  <a:srgbClr val="0404BC"/>
                </a:solidFill>
                <a:latin typeface="Times New Roman" panose="02020603050405020304" pitchFamily="18" charset="0"/>
                <a:cs typeface="Times New Roman" panose="02020603050405020304" pitchFamily="18" charset="0"/>
              </a:rPr>
              <a:t>Танирберген</a:t>
            </a:r>
            <a:r>
              <a:rPr lang="ru-RU" sz="1200" i="1" dirty="0">
                <a:solidFill>
                  <a:srgbClr val="0404BC"/>
                </a:solidFill>
                <a:latin typeface="Times New Roman" panose="02020603050405020304" pitchFamily="18" charset="0"/>
                <a:cs typeface="Times New Roman" panose="02020603050405020304" pitchFamily="18" charset="0"/>
              </a:rPr>
              <a:t> </a:t>
            </a:r>
            <a:r>
              <a:rPr lang="ru-RU" sz="1200" i="1" dirty="0" err="1">
                <a:solidFill>
                  <a:srgbClr val="0404BC"/>
                </a:solidFill>
                <a:latin typeface="Times New Roman" panose="02020603050405020304" pitchFamily="18" charset="0"/>
                <a:cs typeface="Times New Roman" panose="02020603050405020304" pitchFamily="18" charset="0"/>
              </a:rPr>
              <a:t>Данель</a:t>
            </a:r>
            <a:r>
              <a:rPr lang="ru-RU" sz="1200" i="1" dirty="0">
                <a:solidFill>
                  <a:srgbClr val="0404BC"/>
                </a:solidFill>
                <a:latin typeface="Times New Roman" panose="02020603050405020304" pitchFamily="18" charset="0"/>
                <a:cs typeface="Times New Roman" panose="02020603050405020304" pitchFamily="18" charset="0"/>
              </a:rPr>
              <a:t> участвует в конкурсе рисунков на тему "Моя родина </a:t>
            </a:r>
            <a:r>
              <a:rPr lang="ru-RU" sz="1200" i="1" dirty="0" err="1">
                <a:solidFill>
                  <a:srgbClr val="0404BC"/>
                </a:solidFill>
                <a:latin typeface="Times New Roman" panose="02020603050405020304" pitchFamily="18" charset="0"/>
                <a:cs typeface="Times New Roman" panose="02020603050405020304" pitchFamily="18" charset="0"/>
              </a:rPr>
              <a:t>Казахстан",посвященному</a:t>
            </a:r>
            <a:r>
              <a:rPr lang="ru-RU" sz="1200" i="1" dirty="0">
                <a:solidFill>
                  <a:srgbClr val="0404BC"/>
                </a:solidFill>
                <a:latin typeface="Times New Roman" panose="02020603050405020304" pitchFamily="18" charset="0"/>
                <a:cs typeface="Times New Roman" panose="02020603050405020304" pitchFamily="18" charset="0"/>
              </a:rPr>
              <a:t> дню Первого Президента</a:t>
            </a:r>
            <a:r>
              <a:rPr lang="ru-KZ" sz="1200" i="1" dirty="0">
                <a:solidFill>
                  <a:srgbClr val="0404BC"/>
                </a:solidFill>
                <a:latin typeface="Times New Roman" panose="02020603050405020304" pitchFamily="18" charset="0"/>
                <a:cs typeface="Times New Roman" panose="02020603050405020304" pitchFamily="18" charset="0"/>
              </a:rPr>
              <a:t>.</a:t>
            </a:r>
          </a:p>
          <a:p>
            <a:pPr algn="just"/>
            <a:r>
              <a:rPr lang="ru-RU" sz="1200" i="1" dirty="0">
                <a:solidFill>
                  <a:srgbClr val="0404BC"/>
                </a:solidFill>
                <a:latin typeface="Times New Roman" panose="02020603050405020304" pitchFamily="18" charset="0"/>
                <a:cs typeface="Times New Roman" panose="02020603050405020304" pitchFamily="18" charset="0"/>
              </a:rPr>
              <a:t>Ученица 4" </a:t>
            </a:r>
            <a:r>
              <a:rPr lang="ru-RU" sz="1200" i="1" dirty="0" err="1">
                <a:solidFill>
                  <a:srgbClr val="0404BC"/>
                </a:solidFill>
                <a:latin typeface="Times New Roman" panose="02020603050405020304" pitchFamily="18" charset="0"/>
                <a:cs typeface="Times New Roman" panose="02020603050405020304" pitchFamily="18" charset="0"/>
              </a:rPr>
              <a:t>Б"класса</a:t>
            </a:r>
            <a:r>
              <a:rPr lang="ru-RU" sz="1200" i="1" dirty="0">
                <a:solidFill>
                  <a:srgbClr val="0404BC"/>
                </a:solidFill>
                <a:latin typeface="Times New Roman" panose="02020603050405020304" pitchFamily="18" charset="0"/>
                <a:cs typeface="Times New Roman" panose="02020603050405020304" pitchFamily="18" charset="0"/>
              </a:rPr>
              <a:t> </a:t>
            </a:r>
            <a:r>
              <a:rPr lang="ru-RU" sz="1200" i="1" dirty="0" err="1">
                <a:solidFill>
                  <a:srgbClr val="0404BC"/>
                </a:solidFill>
                <a:latin typeface="Times New Roman" panose="02020603050405020304" pitchFamily="18" charset="0"/>
                <a:cs typeface="Times New Roman" panose="02020603050405020304" pitchFamily="18" charset="0"/>
              </a:rPr>
              <a:t>Айкен</a:t>
            </a:r>
            <a:r>
              <a:rPr lang="ru-RU" sz="1200" i="1" dirty="0">
                <a:solidFill>
                  <a:srgbClr val="0404BC"/>
                </a:solidFill>
                <a:latin typeface="Times New Roman" panose="02020603050405020304" pitchFamily="18" charset="0"/>
                <a:cs typeface="Times New Roman" panose="02020603050405020304" pitchFamily="18" charset="0"/>
              </a:rPr>
              <a:t> </a:t>
            </a:r>
            <a:r>
              <a:rPr lang="ru-RU" sz="1200" i="1" dirty="0" err="1">
                <a:solidFill>
                  <a:srgbClr val="0404BC"/>
                </a:solidFill>
                <a:latin typeface="Times New Roman" panose="02020603050405020304" pitchFamily="18" charset="0"/>
                <a:cs typeface="Times New Roman" panose="02020603050405020304" pitchFamily="18" charset="0"/>
              </a:rPr>
              <a:t>Айша</a:t>
            </a:r>
            <a:r>
              <a:rPr lang="ru-RU" sz="1200" i="1" dirty="0">
                <a:solidFill>
                  <a:srgbClr val="0404BC"/>
                </a:solidFill>
                <a:latin typeface="Times New Roman" panose="02020603050405020304" pitchFamily="18" charset="0"/>
                <a:cs typeface="Times New Roman" panose="02020603050405020304" pitchFamily="18" charset="0"/>
              </a:rPr>
              <a:t> участвует в конкурсе рисунков на тему "Моя родина </a:t>
            </a:r>
            <a:r>
              <a:rPr lang="ru-RU" sz="1200" i="1" dirty="0" err="1">
                <a:solidFill>
                  <a:srgbClr val="0404BC"/>
                </a:solidFill>
                <a:latin typeface="Times New Roman" panose="02020603050405020304" pitchFamily="18" charset="0"/>
                <a:cs typeface="Times New Roman" panose="02020603050405020304" pitchFamily="18" charset="0"/>
              </a:rPr>
              <a:t>Казахстан",посвященному</a:t>
            </a:r>
            <a:r>
              <a:rPr lang="ru-RU" sz="1200" i="1" dirty="0">
                <a:solidFill>
                  <a:srgbClr val="0404BC"/>
                </a:solidFill>
                <a:latin typeface="Times New Roman" panose="02020603050405020304" pitchFamily="18" charset="0"/>
                <a:cs typeface="Times New Roman" panose="02020603050405020304" pitchFamily="18" charset="0"/>
              </a:rPr>
              <a:t> дню Первого Президента.</a:t>
            </a:r>
            <a:endParaRPr lang="ru-KZ" sz="1200" i="1" dirty="0">
              <a:solidFill>
                <a:srgbClr val="0404BC"/>
              </a:solidFill>
              <a:latin typeface="Times New Roman" panose="02020603050405020304" pitchFamily="18" charset="0"/>
              <a:cs typeface="Times New Roman" panose="02020603050405020304" pitchFamily="18" charset="0"/>
            </a:endParaRPr>
          </a:p>
          <a:p>
            <a:pPr algn="just"/>
            <a:r>
              <a:rPr lang="ru-RU" sz="1200" i="1" dirty="0">
                <a:solidFill>
                  <a:srgbClr val="0404BC"/>
                </a:solidFill>
                <a:latin typeface="Times New Roman" panose="02020603050405020304" pitchFamily="18" charset="0"/>
                <a:cs typeface="Times New Roman" panose="02020603050405020304" pitchFamily="18" charset="0"/>
              </a:rPr>
              <a:t>Ученица 4"Б" класса Сапрыкина Татьяна участвует в конкурсе рисунков на тему "Моя родина </a:t>
            </a:r>
            <a:r>
              <a:rPr lang="ru-RU" sz="1200" i="1" dirty="0" err="1">
                <a:solidFill>
                  <a:srgbClr val="0404BC"/>
                </a:solidFill>
                <a:latin typeface="Times New Roman" panose="02020603050405020304" pitchFamily="18" charset="0"/>
                <a:cs typeface="Times New Roman" panose="02020603050405020304" pitchFamily="18" charset="0"/>
              </a:rPr>
              <a:t>Казахстан",посвященному</a:t>
            </a:r>
            <a:r>
              <a:rPr lang="ru-RU" sz="1200" i="1" dirty="0">
                <a:solidFill>
                  <a:srgbClr val="0404BC"/>
                </a:solidFill>
                <a:latin typeface="Times New Roman" panose="02020603050405020304" pitchFamily="18" charset="0"/>
                <a:cs typeface="Times New Roman" panose="02020603050405020304" pitchFamily="18" charset="0"/>
              </a:rPr>
              <a:t> дню Первого Президента.</a:t>
            </a:r>
            <a:endParaRPr lang="ru-KZ" sz="1200" i="1" dirty="0">
              <a:solidFill>
                <a:srgbClr val="0404BC"/>
              </a:solidFill>
              <a:latin typeface="Times New Roman" panose="02020603050405020304" pitchFamily="18" charset="0"/>
              <a:cs typeface="Times New Roman" panose="02020603050405020304" pitchFamily="18" charset="0"/>
            </a:endParaRPr>
          </a:p>
          <a:p>
            <a:pPr algn="just"/>
            <a:r>
              <a:rPr lang="ru-RU" sz="1200" i="1" dirty="0">
                <a:solidFill>
                  <a:srgbClr val="0404BC"/>
                </a:solidFill>
                <a:latin typeface="Times New Roman" panose="02020603050405020304" pitchFamily="18" charset="0"/>
                <a:cs typeface="Times New Roman" panose="02020603050405020304" pitchFamily="18" charset="0"/>
              </a:rPr>
              <a:t>Ученик 4«Б» класса Набиев Нурали участвует в конкурсе рисунков на тему "Моя родина </a:t>
            </a:r>
            <a:r>
              <a:rPr lang="ru-RU" sz="1200" i="1" dirty="0" err="1">
                <a:solidFill>
                  <a:srgbClr val="0404BC"/>
                </a:solidFill>
                <a:latin typeface="Times New Roman" panose="02020603050405020304" pitchFamily="18" charset="0"/>
                <a:cs typeface="Times New Roman" panose="02020603050405020304" pitchFamily="18" charset="0"/>
              </a:rPr>
              <a:t>Казахстан",посвященному</a:t>
            </a:r>
            <a:r>
              <a:rPr lang="ru-RU" sz="1200" i="1" dirty="0">
                <a:solidFill>
                  <a:srgbClr val="0404BC"/>
                </a:solidFill>
                <a:latin typeface="Times New Roman" panose="02020603050405020304" pitchFamily="18" charset="0"/>
                <a:cs typeface="Times New Roman" panose="02020603050405020304" pitchFamily="18" charset="0"/>
              </a:rPr>
              <a:t> дню Первого Президента.</a:t>
            </a:r>
            <a:endParaRPr lang="ru-KZ" sz="1200" i="1" dirty="0">
              <a:solidFill>
                <a:srgbClr val="0404B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211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5A10D24B-CB58-42F3-B45C-B51B6FC74173}"/>
              </a:ext>
            </a:extLst>
          </p:cNvPr>
          <p:cNvPicPr>
            <a:picLocks noChangeAspect="1"/>
          </p:cNvPicPr>
          <p:nvPr/>
        </p:nvPicPr>
        <p:blipFill>
          <a:blip r:embed="rId2"/>
          <a:stretch>
            <a:fillRect/>
          </a:stretch>
        </p:blipFill>
        <p:spPr>
          <a:xfrm>
            <a:off x="0" y="0"/>
            <a:ext cx="6857999" cy="9144000"/>
          </a:xfrm>
          <a:prstGeom prst="rect">
            <a:avLst/>
          </a:prstGeom>
        </p:spPr>
      </p:pic>
      <p:pic>
        <p:nvPicPr>
          <p:cNvPr id="7" name="Рисунок 6">
            <a:extLst>
              <a:ext uri="{FF2B5EF4-FFF2-40B4-BE49-F238E27FC236}">
                <a16:creationId xmlns:a16="http://schemas.microsoft.com/office/drawing/2014/main" id="{2B99EB16-3EAF-4EAF-AA75-C559C6174A51}"/>
              </a:ext>
            </a:extLst>
          </p:cNvPr>
          <p:cNvPicPr>
            <a:picLocks noChangeAspect="1"/>
          </p:cNvPicPr>
          <p:nvPr/>
        </p:nvPicPr>
        <p:blipFill>
          <a:blip r:embed="rId3"/>
          <a:stretch>
            <a:fillRect/>
          </a:stretch>
        </p:blipFill>
        <p:spPr>
          <a:xfrm rot="21170663">
            <a:off x="242732" y="281906"/>
            <a:ext cx="2345259" cy="2576829"/>
          </a:xfrm>
          <a:prstGeom prst="rect">
            <a:avLst/>
          </a:prstGeom>
        </p:spPr>
      </p:pic>
      <p:pic>
        <p:nvPicPr>
          <p:cNvPr id="12" name="Рисунок 11">
            <a:extLst>
              <a:ext uri="{FF2B5EF4-FFF2-40B4-BE49-F238E27FC236}">
                <a16:creationId xmlns:a16="http://schemas.microsoft.com/office/drawing/2014/main" id="{F97AF3CE-9982-471F-97C0-A41AAE1B1158}"/>
              </a:ext>
            </a:extLst>
          </p:cNvPr>
          <p:cNvPicPr>
            <a:picLocks noChangeAspect="1"/>
          </p:cNvPicPr>
          <p:nvPr/>
        </p:nvPicPr>
        <p:blipFill>
          <a:blip r:embed="rId4"/>
          <a:stretch>
            <a:fillRect/>
          </a:stretch>
        </p:blipFill>
        <p:spPr>
          <a:xfrm rot="21131654">
            <a:off x="256090" y="2979096"/>
            <a:ext cx="2434779" cy="2591698"/>
          </a:xfrm>
          <a:prstGeom prst="rect">
            <a:avLst/>
          </a:prstGeom>
        </p:spPr>
      </p:pic>
      <p:pic>
        <p:nvPicPr>
          <p:cNvPr id="13" name="Рисунок 12">
            <a:extLst>
              <a:ext uri="{FF2B5EF4-FFF2-40B4-BE49-F238E27FC236}">
                <a16:creationId xmlns:a16="http://schemas.microsoft.com/office/drawing/2014/main" id="{4A46DB15-DB79-4AF2-BB1D-CF8B3B9D5031}"/>
              </a:ext>
            </a:extLst>
          </p:cNvPr>
          <p:cNvPicPr>
            <a:picLocks noChangeAspect="1"/>
          </p:cNvPicPr>
          <p:nvPr/>
        </p:nvPicPr>
        <p:blipFill>
          <a:blip r:embed="rId5"/>
          <a:stretch>
            <a:fillRect/>
          </a:stretch>
        </p:blipFill>
        <p:spPr>
          <a:xfrm rot="21210180">
            <a:off x="346428" y="5853360"/>
            <a:ext cx="2431339" cy="2591698"/>
          </a:xfrm>
          <a:prstGeom prst="rect">
            <a:avLst/>
          </a:prstGeom>
        </p:spPr>
      </p:pic>
      <p:sp>
        <p:nvSpPr>
          <p:cNvPr id="14" name="Прямоугольник 13">
            <a:extLst>
              <a:ext uri="{FF2B5EF4-FFF2-40B4-BE49-F238E27FC236}">
                <a16:creationId xmlns:a16="http://schemas.microsoft.com/office/drawing/2014/main" id="{250D9610-46C1-41AE-81A0-EFF6BDB4A6EB}"/>
              </a:ext>
            </a:extLst>
          </p:cNvPr>
          <p:cNvSpPr/>
          <p:nvPr/>
        </p:nvSpPr>
        <p:spPr>
          <a:xfrm>
            <a:off x="3019873" y="164505"/>
            <a:ext cx="3630519" cy="6771084"/>
          </a:xfrm>
          <a:prstGeom prst="rect">
            <a:avLst/>
          </a:prstGeom>
        </p:spPr>
        <p:txBody>
          <a:bodyPr wrap="square">
            <a:spAutoFit/>
          </a:bodyPr>
          <a:lstStyle/>
          <a:p>
            <a:pPr algn="just"/>
            <a:r>
              <a:rPr lang="ru-RU" sz="1400" i="1" dirty="0">
                <a:solidFill>
                  <a:srgbClr val="0404BC"/>
                </a:solidFill>
                <a:latin typeface="Times New Roman" panose="02020603050405020304" pitchFamily="18" charset="0"/>
                <a:cs typeface="Times New Roman" panose="02020603050405020304" pitchFamily="18" charset="0"/>
              </a:rPr>
              <a:t>30 ноября 2020 года в честь празднования Дня Первого Президента Республики Казахстан в библиотеке СОШ №81 для учащихся 5 класса была проведена презентация книги Н. </a:t>
            </a:r>
            <a:r>
              <a:rPr lang="ru-RU" sz="1400" i="1" dirty="0" err="1">
                <a:solidFill>
                  <a:srgbClr val="0404BC"/>
                </a:solidFill>
                <a:latin typeface="Times New Roman" panose="02020603050405020304" pitchFamily="18" charset="0"/>
                <a:cs typeface="Times New Roman" panose="02020603050405020304" pitchFamily="18" charset="0"/>
              </a:rPr>
              <a:t>Зеньковича</a:t>
            </a:r>
            <a:r>
              <a:rPr lang="ru-RU" sz="1400" i="1" dirty="0">
                <a:solidFill>
                  <a:srgbClr val="0404BC"/>
                </a:solidFill>
                <a:latin typeface="Times New Roman" panose="02020603050405020304" pitchFamily="18" charset="0"/>
                <a:cs typeface="Times New Roman" panose="02020603050405020304" pitchFamily="18" charset="0"/>
              </a:rPr>
              <a:t> «Быть таким, как Назарбаев!». Книга издана издательством «</a:t>
            </a:r>
            <a:r>
              <a:rPr lang="ru-RU" sz="1400" i="1" dirty="0" err="1">
                <a:solidFill>
                  <a:srgbClr val="0404BC"/>
                </a:solidFill>
                <a:latin typeface="Times New Roman" panose="02020603050405020304" pitchFamily="18" charset="0"/>
                <a:cs typeface="Times New Roman" panose="02020603050405020304" pitchFamily="18" charset="0"/>
              </a:rPr>
              <a:t>Алматыкітап</a:t>
            </a:r>
            <a:r>
              <a:rPr lang="ru-RU" sz="1400" i="1" dirty="0">
                <a:solidFill>
                  <a:srgbClr val="0404BC"/>
                </a:solidFill>
                <a:latin typeface="Times New Roman" panose="02020603050405020304" pitchFamily="18" charset="0"/>
                <a:cs typeface="Times New Roman" panose="02020603050405020304" pitchFamily="18" charset="0"/>
              </a:rPr>
              <a:t>» на казахском и русском языках.</a:t>
            </a:r>
            <a:br>
              <a:rPr lang="ru-RU" sz="1400" i="1" dirty="0">
                <a:solidFill>
                  <a:srgbClr val="0404BC"/>
                </a:solidFill>
                <a:latin typeface="Times New Roman" panose="02020603050405020304" pitchFamily="18" charset="0"/>
                <a:cs typeface="Times New Roman" panose="02020603050405020304" pitchFamily="18" charset="0"/>
              </a:rPr>
            </a:br>
            <a:r>
              <a:rPr lang="ru-RU" sz="1400" i="1" dirty="0">
                <a:solidFill>
                  <a:srgbClr val="0404BC"/>
                </a:solidFill>
                <a:latin typeface="Times New Roman" panose="02020603050405020304" pitchFamily="18" charset="0"/>
                <a:cs typeface="Times New Roman" panose="02020603050405020304" pitchFamily="18" charset="0"/>
              </a:rPr>
              <a:t>На презентации ребята узнали о замечательной книге, в которой повествуется о детских годах Первого Президента, чья жизнь - яркий пример для подрастающего поколения. «Быть таким, как Назарбаев!» адресована школьникам и ценна тем, что автор описывает отдельные эпизоды из детства Н. Назарбаева, рассказывает, как те или иные жизненные истории влияли на развитие характера Н. Назарбаева, вырабатывали в нем черты, характерные для сильной, неординарной личности.</a:t>
            </a:r>
            <a:br>
              <a:rPr lang="ru-RU" sz="1400" i="1" dirty="0">
                <a:solidFill>
                  <a:srgbClr val="0404BC"/>
                </a:solidFill>
                <a:latin typeface="Times New Roman" panose="02020603050405020304" pitchFamily="18" charset="0"/>
                <a:cs typeface="Times New Roman" panose="02020603050405020304" pitchFamily="18" charset="0"/>
              </a:rPr>
            </a:br>
            <a:r>
              <a:rPr lang="ru-RU" sz="1400" i="1" dirty="0">
                <a:solidFill>
                  <a:srgbClr val="0404BC"/>
                </a:solidFill>
                <a:latin typeface="Times New Roman" panose="02020603050405020304" pitchFamily="18" charset="0"/>
                <a:cs typeface="Times New Roman" panose="02020603050405020304" pitchFamily="18" charset="0"/>
              </a:rPr>
              <a:t>Также ребята с интересом просмотрели видеоролик о детских и студенческих годах Нурсултана Абишевича, о его становлении как Первого Президента Республики Казахстан. Ответили на вопросы викторины о Н. А. Назарбаеве. Учащимся была предложена книжная выставка, на которой были представлены избранные труды Н. Назарбаева, его послания народу Казахстана, книги о его биографии.</a:t>
            </a:r>
            <a:endParaRPr lang="ru-KZ" sz="1400" i="1" dirty="0">
              <a:solidFill>
                <a:srgbClr val="0404BC"/>
              </a:solidFill>
              <a:latin typeface="Times New Roman" panose="02020603050405020304" pitchFamily="18" charset="0"/>
              <a:cs typeface="Times New Roman" panose="02020603050405020304" pitchFamily="18" charset="0"/>
            </a:endParaRPr>
          </a:p>
        </p:txBody>
      </p:sp>
      <p:pic>
        <p:nvPicPr>
          <p:cNvPr id="1026" name="Picture 2" descr="The Guardian»: ТОП-10 лучших книг минувшего десятилетия">
            <a:extLst>
              <a:ext uri="{FF2B5EF4-FFF2-40B4-BE49-F238E27FC236}">
                <a16:creationId xmlns:a16="http://schemas.microsoft.com/office/drawing/2014/main" id="{5E9FACA8-5D3A-4D66-8846-A679D73CF1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6988" y="7169130"/>
            <a:ext cx="1993404" cy="185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540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a:extLst>
              <a:ext uri="{FF2B5EF4-FFF2-40B4-BE49-F238E27FC236}">
                <a16:creationId xmlns:a16="http://schemas.microsoft.com/office/drawing/2014/main" id="{AF57F811-2D50-4F88-9F7B-308D7E42E837}"/>
              </a:ext>
            </a:extLst>
          </p:cNvPr>
          <p:cNvGrpSpPr/>
          <p:nvPr/>
        </p:nvGrpSpPr>
        <p:grpSpPr>
          <a:xfrm>
            <a:off x="0" y="0"/>
            <a:ext cx="6857999" cy="9144000"/>
            <a:chOff x="0" y="0"/>
            <a:chExt cx="6857999" cy="9144000"/>
          </a:xfrm>
        </p:grpSpPr>
        <p:pic>
          <p:nvPicPr>
            <p:cNvPr id="18" name="Рисунок 17">
              <a:extLst>
                <a:ext uri="{FF2B5EF4-FFF2-40B4-BE49-F238E27FC236}">
                  <a16:creationId xmlns:a16="http://schemas.microsoft.com/office/drawing/2014/main" id="{8AB541B8-BDE0-4E00-B92B-FA98A34850F0}"/>
                </a:ext>
              </a:extLst>
            </p:cNvPr>
            <p:cNvPicPr>
              <a:picLocks noChangeAspect="1"/>
            </p:cNvPicPr>
            <p:nvPr/>
          </p:nvPicPr>
          <p:blipFill>
            <a:blip r:embed="rId2"/>
            <a:stretch>
              <a:fillRect/>
            </a:stretch>
          </p:blipFill>
          <p:spPr>
            <a:xfrm>
              <a:off x="0" y="0"/>
              <a:ext cx="6857999" cy="9144000"/>
            </a:xfrm>
            <a:prstGeom prst="rect">
              <a:avLst/>
            </a:prstGeom>
          </p:spPr>
        </p:pic>
        <p:sp>
          <p:nvSpPr>
            <p:cNvPr id="2" name="Прямоугольник 1">
              <a:extLst>
                <a:ext uri="{FF2B5EF4-FFF2-40B4-BE49-F238E27FC236}">
                  <a16:creationId xmlns:a16="http://schemas.microsoft.com/office/drawing/2014/main" id="{9427EC1B-AE08-41C4-8F54-25C6A62FF880}"/>
                </a:ext>
              </a:extLst>
            </p:cNvPr>
            <p:cNvSpPr/>
            <p:nvPr/>
          </p:nvSpPr>
          <p:spPr>
            <a:xfrm>
              <a:off x="116632" y="179512"/>
              <a:ext cx="3096344" cy="5386090"/>
            </a:xfrm>
            <a:prstGeom prst="rect">
              <a:avLst/>
            </a:prstGeom>
          </p:spPr>
          <p:txBody>
            <a:bodyPr wrap="square">
              <a:spAutoFit/>
            </a:bodyPr>
            <a:lstStyle/>
            <a:p>
              <a:pPr algn="just"/>
              <a:r>
                <a:rPr lang="ru-RU" i="1" dirty="0">
                  <a:solidFill>
                    <a:srgbClr val="0404BC"/>
                  </a:solidFill>
                  <a:latin typeface="Times New Roman" panose="02020603050405020304" pitchFamily="18" charset="0"/>
                  <a:cs typeface="Times New Roman" panose="02020603050405020304" pitchFamily="18" charset="0"/>
                </a:rPr>
                <a:t>Во 2 классе «Ж» сегодня прошел классный час , посвященный Дню Первого президента Р.К. Учащиеся просмотрели презентацию , участвовали в беседе. На классном часе познакомились с биографией Первого Президента РК </a:t>
              </a:r>
              <a:r>
                <a:rPr lang="ru-RU" i="1" dirty="0" err="1">
                  <a:solidFill>
                    <a:srgbClr val="0404BC"/>
                  </a:solidFill>
                  <a:latin typeface="Times New Roman" panose="02020603050405020304" pitchFamily="18" charset="0"/>
                  <a:cs typeface="Times New Roman" panose="02020603050405020304" pitchFamily="18" charset="0"/>
                </a:rPr>
                <a:t>Н.Назарбаева</a:t>
              </a:r>
              <a:r>
                <a:rPr lang="ru-RU" i="1" dirty="0">
                  <a:solidFill>
                    <a:srgbClr val="0404BC"/>
                  </a:solidFill>
                  <a:latin typeface="Times New Roman" panose="02020603050405020304" pitchFamily="18" charset="0"/>
                  <a:cs typeface="Times New Roman" panose="02020603050405020304" pitchFamily="18" charset="0"/>
                </a:rPr>
                <a:t> , узнали о его роли в формировании независимого Казахстана. Данное мероприятие способствовало формированию чувства патриотизма у младших школьников на примере жизни и деятельности Первого Президента РК </a:t>
              </a:r>
              <a:r>
                <a:rPr lang="ru-RU" sz="2000" dirty="0">
                  <a:solidFill>
                    <a:srgbClr val="262626"/>
                  </a:solidFill>
                  <a:latin typeface="Times New Roman" panose="02020603050405020304" pitchFamily="18" charset="0"/>
                  <a:cs typeface="Times New Roman" panose="02020603050405020304" pitchFamily="18" charset="0"/>
                </a:rPr>
                <a:t>.</a:t>
              </a:r>
              <a:endParaRPr lang="ru-KZ" sz="2000"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C112D833-6384-4187-A758-6DF2DC71BE31}"/>
                </a:ext>
              </a:extLst>
            </p:cNvPr>
            <p:cNvPicPr>
              <a:picLocks noChangeAspect="1"/>
            </p:cNvPicPr>
            <p:nvPr/>
          </p:nvPicPr>
          <p:blipFill>
            <a:blip r:embed="rId3"/>
            <a:stretch>
              <a:fillRect/>
            </a:stretch>
          </p:blipFill>
          <p:spPr>
            <a:xfrm>
              <a:off x="219533" y="5636273"/>
              <a:ext cx="2397263" cy="1446624"/>
            </a:xfrm>
            <a:prstGeom prst="rect">
              <a:avLst/>
            </a:prstGeom>
          </p:spPr>
        </p:pic>
        <p:pic>
          <p:nvPicPr>
            <p:cNvPr id="4" name="Рисунок 3">
              <a:extLst>
                <a:ext uri="{FF2B5EF4-FFF2-40B4-BE49-F238E27FC236}">
                  <a16:creationId xmlns:a16="http://schemas.microsoft.com/office/drawing/2014/main" id="{4BD4C12B-0EDE-4D43-A7B9-EC2F43E18FFB}"/>
                </a:ext>
              </a:extLst>
            </p:cNvPr>
            <p:cNvPicPr>
              <a:picLocks noChangeAspect="1"/>
            </p:cNvPicPr>
            <p:nvPr/>
          </p:nvPicPr>
          <p:blipFill>
            <a:blip r:embed="rId4"/>
            <a:stretch>
              <a:fillRect/>
            </a:stretch>
          </p:blipFill>
          <p:spPr>
            <a:xfrm rot="21397560">
              <a:off x="3553893" y="5300099"/>
              <a:ext cx="2900164" cy="2118971"/>
            </a:xfrm>
            <a:prstGeom prst="rect">
              <a:avLst/>
            </a:prstGeom>
          </p:spPr>
        </p:pic>
        <p:pic>
          <p:nvPicPr>
            <p:cNvPr id="7" name="Рисунок 6">
              <a:extLst>
                <a:ext uri="{FF2B5EF4-FFF2-40B4-BE49-F238E27FC236}">
                  <a16:creationId xmlns:a16="http://schemas.microsoft.com/office/drawing/2014/main" id="{96BF1138-DB67-4718-8CF4-6BC78DC915C5}"/>
                </a:ext>
              </a:extLst>
            </p:cNvPr>
            <p:cNvPicPr>
              <a:picLocks noChangeAspect="1"/>
            </p:cNvPicPr>
            <p:nvPr/>
          </p:nvPicPr>
          <p:blipFill>
            <a:blip r:embed="rId5"/>
            <a:stretch>
              <a:fillRect/>
            </a:stretch>
          </p:blipFill>
          <p:spPr>
            <a:xfrm>
              <a:off x="3855726" y="3457332"/>
              <a:ext cx="2952266" cy="2375706"/>
            </a:xfrm>
            <a:prstGeom prst="rect">
              <a:avLst/>
            </a:prstGeom>
          </p:spPr>
        </p:pic>
        <p:pic>
          <p:nvPicPr>
            <p:cNvPr id="9" name="Рисунок 8">
              <a:extLst>
                <a:ext uri="{FF2B5EF4-FFF2-40B4-BE49-F238E27FC236}">
                  <a16:creationId xmlns:a16="http://schemas.microsoft.com/office/drawing/2014/main" id="{43D90AFC-5AB7-4925-8A19-01E28CC2D52C}"/>
                </a:ext>
              </a:extLst>
            </p:cNvPr>
            <p:cNvPicPr>
              <a:picLocks noChangeAspect="1"/>
            </p:cNvPicPr>
            <p:nvPr/>
          </p:nvPicPr>
          <p:blipFill>
            <a:blip r:embed="rId6"/>
            <a:stretch>
              <a:fillRect/>
            </a:stretch>
          </p:blipFill>
          <p:spPr>
            <a:xfrm>
              <a:off x="3471645" y="22922"/>
              <a:ext cx="3284786" cy="1864486"/>
            </a:xfrm>
            <a:prstGeom prst="rect">
              <a:avLst/>
            </a:prstGeom>
          </p:spPr>
        </p:pic>
        <p:pic>
          <p:nvPicPr>
            <p:cNvPr id="12" name="Рисунок 11">
              <a:extLst>
                <a:ext uri="{FF2B5EF4-FFF2-40B4-BE49-F238E27FC236}">
                  <a16:creationId xmlns:a16="http://schemas.microsoft.com/office/drawing/2014/main" id="{084EB623-637F-4BCD-8184-233192F89046}"/>
                </a:ext>
              </a:extLst>
            </p:cNvPr>
            <p:cNvPicPr>
              <a:picLocks noChangeAspect="1"/>
            </p:cNvPicPr>
            <p:nvPr/>
          </p:nvPicPr>
          <p:blipFill>
            <a:blip r:embed="rId7"/>
            <a:stretch>
              <a:fillRect/>
            </a:stretch>
          </p:blipFill>
          <p:spPr>
            <a:xfrm>
              <a:off x="1027800" y="7273772"/>
              <a:ext cx="2466252" cy="1625160"/>
            </a:xfrm>
            <a:prstGeom prst="rect">
              <a:avLst/>
            </a:prstGeom>
          </p:spPr>
        </p:pic>
        <p:pic>
          <p:nvPicPr>
            <p:cNvPr id="13" name="Рисунок 12">
              <a:extLst>
                <a:ext uri="{FF2B5EF4-FFF2-40B4-BE49-F238E27FC236}">
                  <a16:creationId xmlns:a16="http://schemas.microsoft.com/office/drawing/2014/main" id="{3026802E-2189-4FBE-93E9-65829B04F1F2}"/>
                </a:ext>
              </a:extLst>
            </p:cNvPr>
            <p:cNvPicPr>
              <a:picLocks noChangeAspect="1"/>
            </p:cNvPicPr>
            <p:nvPr/>
          </p:nvPicPr>
          <p:blipFill>
            <a:blip r:embed="rId8"/>
            <a:stretch>
              <a:fillRect/>
            </a:stretch>
          </p:blipFill>
          <p:spPr>
            <a:xfrm>
              <a:off x="4227166" y="7542183"/>
              <a:ext cx="2214354" cy="1492489"/>
            </a:xfrm>
            <a:prstGeom prst="rect">
              <a:avLst/>
            </a:prstGeom>
          </p:spPr>
        </p:pic>
        <p:pic>
          <p:nvPicPr>
            <p:cNvPr id="5" name="Рисунок 4">
              <a:extLst>
                <a:ext uri="{FF2B5EF4-FFF2-40B4-BE49-F238E27FC236}">
                  <a16:creationId xmlns:a16="http://schemas.microsoft.com/office/drawing/2014/main" id="{FE4D5EFD-317B-4EDC-B62C-5C04D93212C2}"/>
                </a:ext>
              </a:extLst>
            </p:cNvPr>
            <p:cNvPicPr>
              <a:picLocks noChangeAspect="1"/>
            </p:cNvPicPr>
            <p:nvPr/>
          </p:nvPicPr>
          <p:blipFill>
            <a:blip r:embed="rId9"/>
            <a:stretch>
              <a:fillRect/>
            </a:stretch>
          </p:blipFill>
          <p:spPr>
            <a:xfrm rot="21137373">
              <a:off x="3454639" y="1790589"/>
              <a:ext cx="2939705" cy="1865688"/>
            </a:xfrm>
            <a:prstGeom prst="rect">
              <a:avLst/>
            </a:prstGeom>
          </p:spPr>
        </p:pic>
      </p:grpSp>
    </p:spTree>
    <p:extLst>
      <p:ext uri="{BB962C8B-B14F-4D97-AF65-F5344CB8AC3E}">
        <p14:creationId xmlns:p14="http://schemas.microsoft.com/office/powerpoint/2010/main" val="2361897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A2BACF8-E787-435C-B711-85B991956B54}"/>
              </a:ext>
            </a:extLst>
          </p:cNvPr>
          <p:cNvPicPr>
            <a:picLocks noChangeAspect="1"/>
          </p:cNvPicPr>
          <p:nvPr/>
        </p:nvPicPr>
        <p:blipFill>
          <a:blip r:embed="rId2"/>
          <a:stretch>
            <a:fillRect/>
          </a:stretch>
        </p:blipFill>
        <p:spPr>
          <a:xfrm>
            <a:off x="188640" y="107505"/>
            <a:ext cx="3240360" cy="1852406"/>
          </a:xfrm>
          <a:prstGeom prst="rect">
            <a:avLst/>
          </a:prstGeom>
        </p:spPr>
      </p:pic>
      <p:pic>
        <p:nvPicPr>
          <p:cNvPr id="3" name="Рисунок 2">
            <a:extLst>
              <a:ext uri="{FF2B5EF4-FFF2-40B4-BE49-F238E27FC236}">
                <a16:creationId xmlns:a16="http://schemas.microsoft.com/office/drawing/2014/main" id="{5214172B-A2AD-4E43-8099-D71BDE0B05D1}"/>
              </a:ext>
            </a:extLst>
          </p:cNvPr>
          <p:cNvPicPr>
            <a:picLocks noChangeAspect="1"/>
          </p:cNvPicPr>
          <p:nvPr/>
        </p:nvPicPr>
        <p:blipFill>
          <a:blip r:embed="rId3"/>
          <a:stretch>
            <a:fillRect/>
          </a:stretch>
        </p:blipFill>
        <p:spPr>
          <a:xfrm>
            <a:off x="182928" y="2031309"/>
            <a:ext cx="3278596" cy="1852407"/>
          </a:xfrm>
          <a:prstGeom prst="rect">
            <a:avLst/>
          </a:prstGeom>
        </p:spPr>
      </p:pic>
      <p:sp>
        <p:nvSpPr>
          <p:cNvPr id="4" name="Прямоугольник 3">
            <a:extLst>
              <a:ext uri="{FF2B5EF4-FFF2-40B4-BE49-F238E27FC236}">
                <a16:creationId xmlns:a16="http://schemas.microsoft.com/office/drawing/2014/main" id="{95325987-1F3A-4DA4-A119-708300B40551}"/>
              </a:ext>
            </a:extLst>
          </p:cNvPr>
          <p:cNvSpPr/>
          <p:nvPr/>
        </p:nvSpPr>
        <p:spPr>
          <a:xfrm>
            <a:off x="3588616" y="261594"/>
            <a:ext cx="3096344" cy="3970318"/>
          </a:xfrm>
          <a:prstGeom prst="rect">
            <a:avLst/>
          </a:prstGeom>
        </p:spPr>
        <p:txBody>
          <a:bodyPr wrap="square">
            <a:spAutoFit/>
          </a:bodyPr>
          <a:lstStyle/>
          <a:p>
            <a:pPr algn="just"/>
            <a:r>
              <a:rPr lang="ru-RU" sz="1400" i="1" dirty="0">
                <a:solidFill>
                  <a:srgbClr val="0404BC"/>
                </a:solidFill>
                <a:latin typeface="Times New Roman" panose="02020603050405020304" pitchFamily="18" charset="0"/>
                <a:cs typeface="Times New Roman" panose="02020603050405020304" pitchFamily="18" charset="0"/>
              </a:rPr>
              <a:t>В школе было организовано и проведено онлайн - Родительское собрание для родителей учащихся 6,7,8-х классов в рамках плана мероприятий "ЖИЗНЬ для радости!".</a:t>
            </a:r>
            <a:endParaRPr lang="ru-KZ" sz="1400" i="1" dirty="0">
              <a:solidFill>
                <a:srgbClr val="0404BC"/>
              </a:solidFill>
              <a:latin typeface="Times New Roman" panose="02020603050405020304" pitchFamily="18" charset="0"/>
              <a:cs typeface="Times New Roman" panose="02020603050405020304" pitchFamily="18" charset="0"/>
            </a:endParaRPr>
          </a:p>
          <a:p>
            <a:pPr algn="just"/>
            <a:r>
              <a:rPr lang="ru-RU" sz="1400" i="1" dirty="0">
                <a:solidFill>
                  <a:srgbClr val="0404BC"/>
                </a:solidFill>
                <a:latin typeface="Times New Roman" panose="02020603050405020304" pitchFamily="18" charset="0"/>
                <a:cs typeface="Times New Roman" panose="02020603050405020304" pitchFamily="18" charset="0"/>
              </a:rPr>
              <a:t>На родительском собрании выступила представитель центра социально-психологической и правовой поддержки несовершеннолетних лиц "Шанс", Карагандинской области - Муханова Диана </a:t>
            </a:r>
            <a:r>
              <a:rPr lang="ru-RU" sz="1400" i="1" dirty="0" err="1">
                <a:solidFill>
                  <a:srgbClr val="0404BC"/>
                </a:solidFill>
                <a:latin typeface="Times New Roman" panose="02020603050405020304" pitchFamily="18" charset="0"/>
                <a:cs typeface="Times New Roman" panose="02020603050405020304" pitchFamily="18" charset="0"/>
              </a:rPr>
              <a:t>Аскаровна</a:t>
            </a:r>
            <a:r>
              <a:rPr lang="ru-RU" sz="1400" i="1" dirty="0">
                <a:solidFill>
                  <a:srgbClr val="0404BC"/>
                </a:solidFill>
                <a:latin typeface="Times New Roman" panose="02020603050405020304" pitchFamily="18" charset="0"/>
                <a:cs typeface="Times New Roman" panose="02020603050405020304" pitchFamily="18" charset="0"/>
              </a:rPr>
              <a:t>.</a:t>
            </a:r>
            <a:endParaRPr lang="ru-KZ" sz="1400" i="1" dirty="0">
              <a:solidFill>
                <a:srgbClr val="0404BC"/>
              </a:solidFill>
              <a:latin typeface="Times New Roman" panose="02020603050405020304" pitchFamily="18" charset="0"/>
              <a:cs typeface="Times New Roman" panose="02020603050405020304" pitchFamily="18" charset="0"/>
            </a:endParaRPr>
          </a:p>
          <a:p>
            <a:pPr algn="just"/>
            <a:r>
              <a:rPr lang="ru-RU" sz="1400" i="1" dirty="0">
                <a:solidFill>
                  <a:srgbClr val="0404BC"/>
                </a:solidFill>
                <a:latin typeface="Times New Roman" panose="02020603050405020304" pitchFamily="18" charset="0"/>
                <a:cs typeface="Times New Roman" panose="02020603050405020304" pitchFamily="18" charset="0"/>
              </a:rPr>
              <a:t>Со своими рекомендациями для родителей выступили </a:t>
            </a:r>
            <a:r>
              <a:rPr lang="ru-RU" sz="1400" i="1" dirty="0" err="1">
                <a:solidFill>
                  <a:srgbClr val="0404BC"/>
                </a:solidFill>
                <a:latin typeface="Times New Roman" panose="02020603050405020304" pitchFamily="18" charset="0"/>
                <a:cs typeface="Times New Roman" panose="02020603050405020304" pitchFamily="18" charset="0"/>
              </a:rPr>
              <a:t>зам.директора</a:t>
            </a:r>
            <a:r>
              <a:rPr lang="ru-RU" sz="1400" i="1" dirty="0">
                <a:solidFill>
                  <a:srgbClr val="0404BC"/>
                </a:solidFill>
                <a:latin typeface="Times New Roman" panose="02020603050405020304" pitchFamily="18" charset="0"/>
                <a:cs typeface="Times New Roman" panose="02020603050405020304" pitchFamily="18" charset="0"/>
              </a:rPr>
              <a:t> по ВР Саранцева М.А., педагог - психолог школы Струнина Е.А., </a:t>
            </a:r>
            <a:r>
              <a:rPr lang="ru-RU" sz="1400" i="1" dirty="0" err="1">
                <a:solidFill>
                  <a:srgbClr val="0404BC"/>
                </a:solidFill>
                <a:latin typeface="Times New Roman" panose="02020603050405020304" pitchFamily="18" charset="0"/>
                <a:cs typeface="Times New Roman" panose="02020603050405020304" pitchFamily="18" charset="0"/>
              </a:rPr>
              <a:t>соц.педагог</a:t>
            </a:r>
            <a:r>
              <a:rPr lang="ru-RU" sz="1400" i="1" dirty="0">
                <a:solidFill>
                  <a:srgbClr val="0404BC"/>
                </a:solidFill>
                <a:latin typeface="Times New Roman" panose="02020603050405020304" pitchFamily="18" charset="0"/>
                <a:cs typeface="Times New Roman" panose="02020603050405020304" pitchFamily="18" charset="0"/>
              </a:rPr>
              <a:t> школы Лихачева Т.Ю.</a:t>
            </a:r>
            <a:endParaRPr lang="ru-KZ" sz="1400" i="1" dirty="0">
              <a:solidFill>
                <a:srgbClr val="0404BC"/>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062E14C-7A08-4C35-B832-743F518AAFD3}"/>
              </a:ext>
            </a:extLst>
          </p:cNvPr>
          <p:cNvPicPr>
            <a:picLocks noChangeAspect="1"/>
          </p:cNvPicPr>
          <p:nvPr/>
        </p:nvPicPr>
        <p:blipFill>
          <a:blip r:embed="rId4"/>
          <a:stretch>
            <a:fillRect/>
          </a:stretch>
        </p:blipFill>
        <p:spPr>
          <a:xfrm>
            <a:off x="242819" y="4211960"/>
            <a:ext cx="3299073" cy="1868744"/>
          </a:xfrm>
          <a:prstGeom prst="rect">
            <a:avLst/>
          </a:prstGeom>
        </p:spPr>
      </p:pic>
      <p:pic>
        <p:nvPicPr>
          <p:cNvPr id="6" name="Рисунок 5">
            <a:extLst>
              <a:ext uri="{FF2B5EF4-FFF2-40B4-BE49-F238E27FC236}">
                <a16:creationId xmlns:a16="http://schemas.microsoft.com/office/drawing/2014/main" id="{5F28C784-4FF3-4F8A-BD58-CC7EA4DB96E1}"/>
              </a:ext>
            </a:extLst>
          </p:cNvPr>
          <p:cNvPicPr>
            <a:picLocks noChangeAspect="1"/>
          </p:cNvPicPr>
          <p:nvPr/>
        </p:nvPicPr>
        <p:blipFill>
          <a:blip r:embed="rId5"/>
          <a:stretch>
            <a:fillRect/>
          </a:stretch>
        </p:blipFill>
        <p:spPr>
          <a:xfrm>
            <a:off x="1400034" y="6154824"/>
            <a:ext cx="3694452" cy="2602730"/>
          </a:xfrm>
          <a:prstGeom prst="rect">
            <a:avLst/>
          </a:prstGeom>
        </p:spPr>
      </p:pic>
      <p:sp>
        <p:nvSpPr>
          <p:cNvPr id="7" name="Прямоугольник 6">
            <a:extLst>
              <a:ext uri="{FF2B5EF4-FFF2-40B4-BE49-F238E27FC236}">
                <a16:creationId xmlns:a16="http://schemas.microsoft.com/office/drawing/2014/main" id="{C7400A0A-B2BF-4510-97A2-ADBFAC7F0917}"/>
              </a:ext>
            </a:extLst>
          </p:cNvPr>
          <p:cNvSpPr/>
          <p:nvPr/>
        </p:nvSpPr>
        <p:spPr>
          <a:xfrm>
            <a:off x="4005064" y="4285112"/>
            <a:ext cx="2178844" cy="1600438"/>
          </a:xfrm>
          <a:prstGeom prst="rect">
            <a:avLst/>
          </a:prstGeom>
        </p:spPr>
        <p:txBody>
          <a:bodyPr wrap="square">
            <a:spAutoFit/>
          </a:bodyPr>
          <a:lstStyle/>
          <a:p>
            <a:pPr algn="just"/>
            <a:r>
              <a:rPr lang="ru-RU" sz="1400" dirty="0">
                <a:solidFill>
                  <a:srgbClr val="0404BC"/>
                </a:solidFill>
                <a:latin typeface="Times New Roman" panose="02020603050405020304" pitchFamily="18" charset="0"/>
                <a:cs typeface="Times New Roman" panose="02020603050405020304" pitchFamily="18" charset="0"/>
              </a:rPr>
              <a:t>Сегодня в 7" А" классе был проведен классный час на тему: " Наш- первый Президент". Классный руководитель: </a:t>
            </a:r>
            <a:r>
              <a:rPr lang="ru-RU" sz="1400" dirty="0" err="1">
                <a:solidFill>
                  <a:srgbClr val="0404BC"/>
                </a:solidFill>
                <a:latin typeface="Times New Roman" panose="02020603050405020304" pitchFamily="18" charset="0"/>
                <a:cs typeface="Times New Roman" panose="02020603050405020304" pitchFamily="18" charset="0"/>
              </a:rPr>
              <a:t>Шакаримова</a:t>
            </a:r>
            <a:r>
              <a:rPr lang="ru-RU" sz="1400" dirty="0">
                <a:solidFill>
                  <a:srgbClr val="0404BC"/>
                </a:solidFill>
                <a:latin typeface="Times New Roman" panose="02020603050405020304" pitchFamily="18" charset="0"/>
                <a:cs typeface="Times New Roman" panose="02020603050405020304" pitchFamily="18" charset="0"/>
              </a:rPr>
              <a:t> Г.К. </a:t>
            </a:r>
            <a:r>
              <a:rPr lang="ru-RU" sz="1400" dirty="0">
                <a:solidFill>
                  <a:srgbClr val="0000FF"/>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t>
            </a:r>
            <a:r>
              <a:rPr lang="ru-RU" sz="1400" dirty="0" err="1">
                <a:solidFill>
                  <a:srgbClr val="0404BC"/>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goroo_krg</a:t>
            </a:r>
            <a:endParaRPr lang="ru-KZ" sz="1400" dirty="0">
              <a:solidFill>
                <a:srgbClr val="0404B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4671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6119</TotalTime>
  <Words>1333</Words>
  <Application>Microsoft Office PowerPoint</Application>
  <PresentationFormat>Экран (4:3)</PresentationFormat>
  <Paragraphs>39</Paragraphs>
  <Slides>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9</vt:i4>
      </vt:variant>
    </vt:vector>
  </HeadingPairs>
  <TitlesOfParts>
    <vt:vector size="16" baseType="lpstr">
      <vt:lpstr>Aharoni</vt:lpstr>
      <vt:lpstr>-apple-system</vt:lpstr>
      <vt:lpstr>Arial</vt:lpstr>
      <vt:lpstr>Calibri</vt:lpstr>
      <vt:lpstr>Monotype Corsiva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11</dc:creator>
  <cp:lastModifiedBy>admin</cp:lastModifiedBy>
  <cp:revision>281</cp:revision>
  <cp:lastPrinted>2020-09-07T11:03:37Z</cp:lastPrinted>
  <dcterms:created xsi:type="dcterms:W3CDTF">2019-12-09T04:18:10Z</dcterms:created>
  <dcterms:modified xsi:type="dcterms:W3CDTF">2020-12-03T08:20:06Z</dcterms:modified>
</cp:coreProperties>
</file>