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8" r:id="rId3"/>
    <p:sldId id="269" r:id="rId4"/>
    <p:sldId id="270" r:id="rId5"/>
    <p:sldId id="271" r:id="rId6"/>
    <p:sldId id="267" r:id="rId7"/>
    <p:sldId id="272" r:id="rId8"/>
    <p:sldId id="273" r:id="rId9"/>
  </p:sldIdLst>
  <p:sldSz cx="6858000" cy="9144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04BC"/>
    <a:srgbClr val="FF006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3024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8DDEE-BA38-451B-987C-DB4A5432A517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hyperlink" Target="https://www.instagram.com/goroo_krg/" TargetMode="External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hyperlink" Target="https://www.instagram.com/goroo_krg/" TargetMode="External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hyperlink" Target="https://www.instagram.com/goroo_krg/" TargetMode="External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hyperlink" Target="https://www.instagram.com/goroo_krg/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hyperlink" Target="https://www.instagram.com/goroo_krg/" TargetMode="External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hyperlink" Target="https://www.instagram.com/goroo_krg/" TargetMode="External"/><Relationship Id="rId7" Type="http://schemas.openxmlformats.org/officeDocument/2006/relationships/image" Target="../media/image58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 descr="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48" name="AutoShape 4" descr="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3" name="AutoShape 3" descr="https://img-fotki.yandex.ru/get/6736/200418627.1a/0_10c87b_d2d75807_ori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5" name="AutoShape 5" descr="День рождень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7" name="AutoShape 7" descr="День рождень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9" name="AutoShape 9" descr="День рождень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1" name="AutoShape 11" descr="День рождень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4" name="AutoShape 14" descr="https://img-fotki.yandex.ru/get/15545/200418627.cb/0_149bd3_9ed722dc_ori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9" name="AutoShape 19" descr="http://img-fotki.yandex.ru/get/6517/16969765.c0/0_6bbf1_f6967fd9_M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41" name="AutoShape 21" descr="http://img-fotki.yandex.ru/get/6517/16969765.c0/0_6bbf1_f6967fd9_M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43" name="AutoShape 23" descr="http://img-fotki.yandex.ru/get/6517/16969765.c0/0_6bbf1_f6967fd9_M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45" name="AutoShape 25" descr="http://img-fotki.yandex.ru/get/6517/16969765.c0/0_6bbf1_f6967fd9_M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70" name="AutoShape 14" descr="https://wallbox.ru/wallpapers/main/201505/ed8401baf6d6864.jpg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72" name="AutoShape 16" descr="https://wallbox.ru/wallpapers/main/201505/ed8401baf6d6864.jpg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Желтый фон — Yellow background">
            <a:extLst>
              <a:ext uri="{FF2B5EF4-FFF2-40B4-BE49-F238E27FC236}">
                <a16:creationId xmlns:a16="http://schemas.microsoft.com/office/drawing/2014/main" id="{1CD6573A-605E-403F-8353-9B443128D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02" y="-7205"/>
            <a:ext cx="6878803" cy="913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AF6CF0F0-3BED-4E29-A901-1D977ED0D52C}"/>
              </a:ext>
            </a:extLst>
          </p:cNvPr>
          <p:cNvGrpSpPr/>
          <p:nvPr/>
        </p:nvGrpSpPr>
        <p:grpSpPr>
          <a:xfrm>
            <a:off x="76498" y="86828"/>
            <a:ext cx="6808886" cy="1964892"/>
            <a:chOff x="0" y="-32"/>
            <a:chExt cx="8286784" cy="1964892"/>
          </a:xfrm>
        </p:grpSpPr>
        <p:pic>
          <p:nvPicPr>
            <p:cNvPr id="37" name="Picture 8" descr="C:\Users\w\Downloads\xdvx.png">
              <a:extLst>
                <a:ext uri="{FF2B5EF4-FFF2-40B4-BE49-F238E27FC236}">
                  <a16:creationId xmlns:a16="http://schemas.microsoft.com/office/drawing/2014/main" id="{879F8E82-44C9-44D5-A98C-E8735CEDFB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4289" y="1393356"/>
              <a:ext cx="7546669" cy="571504"/>
            </a:xfrm>
            <a:prstGeom prst="rect">
              <a:avLst/>
            </a:prstGeom>
            <a:noFill/>
          </p:spPr>
        </p:pic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FA11897E-8A86-4D69-92B3-510DF2C58C81}"/>
                </a:ext>
              </a:extLst>
            </p:cNvPr>
            <p:cNvSpPr/>
            <p:nvPr/>
          </p:nvSpPr>
          <p:spPr>
            <a:xfrm>
              <a:off x="1729673" y="536100"/>
              <a:ext cx="5128327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5200" b="1" i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12700" stA="28000" endPos="45000" dist="1000" dir="5400000" sy="-100000" algn="bl" rotWithShape="0"/>
                  </a:effectLst>
                  <a:latin typeface="Monotype Corsiva" pitchFamily="66" charset="0"/>
                  <a:cs typeface="Aharoni" pitchFamily="2" charset="-79"/>
                </a:rPr>
                <a:t>«</a:t>
              </a:r>
              <a:r>
                <a:rPr lang="en-US" sz="5200" b="1" i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12700" stA="28000" endPos="45000" dist="1000" dir="5400000" sy="-100000" algn="bl" rotWithShape="0"/>
                  </a:effectLst>
                  <a:latin typeface="Aharoni" pitchFamily="2" charset="-79"/>
                  <a:cs typeface="Aharoni" pitchFamily="2" charset="-79"/>
                </a:rPr>
                <a:t>School time</a:t>
              </a:r>
              <a:r>
                <a:rPr lang="ru-RU" sz="5200" b="1" i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12700" stA="28000" endPos="45000" dist="1000" dir="5400000" sy="-100000" algn="bl" rotWithShape="0"/>
                  </a:effectLst>
                  <a:latin typeface="Monotype Corsiva" pitchFamily="66" charset="0"/>
                  <a:cs typeface="Aharoni" pitchFamily="2" charset="-79"/>
                </a:rPr>
                <a:t>» </a:t>
              </a:r>
              <a:endParaRPr lang="ru-RU" sz="5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Monotype Corsiva" pitchFamily="66" charset="0"/>
                <a:cs typeface="Aharoni" pitchFamily="2" charset="-79"/>
              </a:endParaRPr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C57EDE8E-9F66-4388-9162-15EAA214DE66}"/>
                </a:ext>
              </a:extLst>
            </p:cNvPr>
            <p:cNvSpPr/>
            <p:nvPr/>
          </p:nvSpPr>
          <p:spPr>
            <a:xfrm>
              <a:off x="3033103" y="1426174"/>
              <a:ext cx="209414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i="1" dirty="0">
                  <a:latin typeface="Times New Roman" pitchFamily="18" charset="0"/>
                  <a:cs typeface="Times New Roman" pitchFamily="18" charset="0"/>
                </a:rPr>
                <a:t>       Выпуск №33</a:t>
              </a:r>
            </a:p>
            <a:p>
              <a:r>
                <a:rPr lang="ru-RU" sz="1200" b="1" i="1" dirty="0">
                  <a:latin typeface="Times New Roman" pitchFamily="18" charset="0"/>
                  <a:cs typeface="Times New Roman" pitchFamily="18" charset="0"/>
                </a:rPr>
                <a:t>  от 16.11.2020 года</a:t>
              </a:r>
              <a:endParaRPr lang="ru-RU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0" name="Picture 27" descr="C:\Users\w\Desktop\0_ab458_4bc1d758_orig.png">
              <a:extLst>
                <a:ext uri="{FF2B5EF4-FFF2-40B4-BE49-F238E27FC236}">
                  <a16:creationId xmlns:a16="http://schemas.microsoft.com/office/drawing/2014/main" id="{E484A9B0-FC7E-40E9-9309-72D13C8385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14422" y="1321918"/>
              <a:ext cx="598457" cy="483839"/>
            </a:xfrm>
            <a:prstGeom prst="rect">
              <a:avLst/>
            </a:prstGeom>
            <a:noFill/>
          </p:spPr>
        </p:pic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id="{76666752-0B03-4352-8D69-706C4DA17F04}"/>
                </a:ext>
              </a:extLst>
            </p:cNvPr>
            <p:cNvSpPr/>
            <p:nvPr/>
          </p:nvSpPr>
          <p:spPr>
            <a:xfrm>
              <a:off x="1812879" y="187717"/>
              <a:ext cx="263565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i="1" dirty="0">
                  <a:latin typeface="Monotype Corsiva" pitchFamily="66" charset="0"/>
                  <a:ea typeface="Calibri" pitchFamily="34" charset="0"/>
                  <a:cs typeface="Times New Roman" pitchFamily="18" charset="0"/>
                </a:rPr>
                <a:t>школьная  газета </a:t>
              </a:r>
              <a:endParaRPr lang="ru-RU" sz="2800" b="1" i="1" dirty="0"/>
            </a:p>
          </p:txBody>
        </p:sp>
        <p:pic>
          <p:nvPicPr>
            <p:cNvPr id="42" name="Picture 2" descr="C:\Users\w\Desktop\пресс-центр\эмблема.png">
              <a:extLst>
                <a:ext uri="{FF2B5EF4-FFF2-40B4-BE49-F238E27FC236}">
                  <a16:creationId xmlns:a16="http://schemas.microsoft.com/office/drawing/2014/main" id="{B79AB110-BC26-48E7-B317-B20F245B94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107504"/>
              <a:ext cx="1707869" cy="1206867"/>
            </a:xfrm>
            <a:prstGeom prst="rect">
              <a:avLst/>
            </a:prstGeom>
            <a:noFill/>
          </p:spPr>
        </p:pic>
        <p:sp>
          <p:nvSpPr>
            <p:cNvPr id="43" name="Rectangle 6">
              <a:extLst>
                <a:ext uri="{FF2B5EF4-FFF2-40B4-BE49-F238E27FC236}">
                  <a16:creationId xmlns:a16="http://schemas.microsoft.com/office/drawing/2014/main" id="{4A002DEA-5DCF-4EAE-84DC-868EA00BF7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0306" y="-32"/>
              <a:ext cx="578647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u="none" strike="noStrike" cap="none" normalizeH="0" baseline="0" dirty="0">
                  <a:ln>
                    <a:noFill/>
                  </a:ln>
                  <a:effectLst/>
                  <a:latin typeface="Monotype Corsiva" pitchFamily="66" charset="0"/>
                  <a:ea typeface="Calibri" pitchFamily="34" charset="0"/>
                  <a:cs typeface="Times New Roman" pitchFamily="18" charset="0"/>
                </a:rPr>
                <a:t>КГУ</a:t>
              </a:r>
              <a:r>
                <a:rPr lang="ru-RU" sz="1400" dirty="0">
                  <a:latin typeface="Monotype Corsiva" pitchFamily="66" charset="0"/>
                  <a:ea typeface="Calibri" pitchFamily="34" charset="0"/>
                  <a:cs typeface="Times New Roman" pitchFamily="18" charset="0"/>
                </a:rPr>
                <a:t>  </a:t>
              </a:r>
              <a:r>
                <a:rPr kumimoji="0" lang="ru-RU" sz="1400" u="none" strike="noStrike" cap="none" normalizeH="0" baseline="0" dirty="0">
                  <a:ln>
                    <a:noFill/>
                  </a:ln>
                  <a:effectLst/>
                  <a:latin typeface="Monotype Corsiva" pitchFamily="66" charset="0"/>
                  <a:ea typeface="Calibri" pitchFamily="34" charset="0"/>
                  <a:cs typeface="Times New Roman" pitchFamily="18" charset="0"/>
                </a:rPr>
                <a:t>«СОШ №81»  ул. Гапеева 1 Б  </a:t>
              </a:r>
              <a:endParaRPr kumimoji="0" lang="ru-RU" u="none" strike="noStrike" cap="none" normalizeH="0" baseline="0" dirty="0">
                <a:ln>
                  <a:noFill/>
                </a:ln>
                <a:effectLst/>
                <a:latin typeface="Monotype Corsiva" pitchFamily="66" charset="0"/>
                <a:cs typeface="Arial" pitchFamily="34" charset="0"/>
              </a:endParaRPr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3D74726-166E-463F-8A97-A868F6595F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576" y="2180636"/>
            <a:ext cx="6499214" cy="29674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9B00B2-CF82-4EFA-B500-42B8126042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78" y="5424683"/>
            <a:ext cx="2610991" cy="171377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C88D3D-94CB-41D4-88D1-061B0701EF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1665" y="5424684"/>
            <a:ext cx="2619177" cy="17137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011B3C-70AA-4C26-88AC-0C1E4F8FE9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6730" y="7321072"/>
            <a:ext cx="2497824" cy="16287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5F484D9-F76A-45EC-AB0C-4703F7FDE9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35613" y="7247377"/>
            <a:ext cx="2619177" cy="171377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Pin by Анна Надина on Stuff | Solid color backgrounds, Paint colors,  Upholstery fabric">
            <a:extLst>
              <a:ext uri="{FF2B5EF4-FFF2-40B4-BE49-F238E27FC236}">
                <a16:creationId xmlns:a16="http://schemas.microsoft.com/office/drawing/2014/main" id="{215A2AF9-E355-48FF-BF22-67A89977E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68" y="-36576"/>
            <a:ext cx="6858000" cy="918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2849A49-D813-4776-ACB5-F6457656F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155" y="-14655"/>
            <a:ext cx="2491959" cy="15043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3287A8-6CBE-48AE-B754-C2AC95835A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310" y="737527"/>
            <a:ext cx="2207233" cy="26121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32436DD-36DC-4151-A47C-6637CC247605}"/>
              </a:ext>
            </a:extLst>
          </p:cNvPr>
          <p:cNvSpPr/>
          <p:nvPr/>
        </p:nvSpPr>
        <p:spPr>
          <a:xfrm>
            <a:off x="2452339" y="1511630"/>
            <a:ext cx="436747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1993 жылы елімізде бірінші рет ұлттық валюта айналымға жіберілді. Содан бері "15 қараша - Ұлттық валюта күні" болып бекітілді. Осы маңызды күнге орай, мектеп кітапханасында теңгенің қалыптасу тарихынан сыр шертетін көрме ұйымдастырылды. Көрмеден оқушылар төл теңгеміздің тарихымен таныса алады.</a:t>
            </a:r>
            <a:r>
              <a:rPr lang="kk-K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goroo_krg</a:t>
            </a:r>
            <a:endParaRPr lang="ru-K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CDA4DAF1-3D81-49F4-8EDA-7394F305885F}"/>
              </a:ext>
            </a:extLst>
          </p:cNvPr>
          <p:cNvSpPr/>
          <p:nvPr/>
        </p:nvSpPr>
        <p:spPr>
          <a:xfrm>
            <a:off x="116632" y="3573733"/>
            <a:ext cx="6624736" cy="546276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E99948B-8E2E-43B6-969B-569DF8F85A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3715" y="3756709"/>
            <a:ext cx="1290569" cy="12926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B85335F-68CF-4C1D-956B-EA2D654300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755" y="4403041"/>
            <a:ext cx="2058058" cy="18385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474248E-E1EC-4249-A873-A374698E85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3382" y="5389146"/>
            <a:ext cx="2072214" cy="18385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65F44B4-CF36-406B-81B7-BC7FB7DDAF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4085" y="4331290"/>
            <a:ext cx="2033160" cy="183853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35ED754-7056-445D-B0B2-E81FA44354A1}"/>
              </a:ext>
            </a:extLst>
          </p:cNvPr>
          <p:cNvSpPr/>
          <p:nvPr/>
        </p:nvSpPr>
        <p:spPr>
          <a:xfrm>
            <a:off x="421469" y="7451774"/>
            <a:ext cx="60318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Республикалық "Асар" жақсылық жасайық акциясына 9"ә"сынып оқушылары мен ата-аналары және сынып жетекшісі Сексеналина Аяжан Кенжеқызы белсене атсалысты. </a:t>
            </a:r>
            <a:r>
              <a:rPr lang="kk-K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goroo_krg</a:t>
            </a:r>
            <a:endParaRPr lang="ru-KZ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540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Обои зима, осень, листья, снег, клен, winter, background, autumn, snow,  leaves, maple картинки на рабочий стол, раздел текстуры - скачать">
            <a:extLst>
              <a:ext uri="{FF2B5EF4-FFF2-40B4-BE49-F238E27FC236}">
                <a16:creationId xmlns:a16="http://schemas.microsoft.com/office/drawing/2014/main" id="{450E6ABB-27C3-4E25-B867-9E823C9C0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9"/>
            <a:ext cx="6858000" cy="917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C8D18E0-A25D-4D66-9207-5D3D9440DCB8}"/>
              </a:ext>
            </a:extLst>
          </p:cNvPr>
          <p:cNvSpPr/>
          <p:nvPr/>
        </p:nvSpPr>
        <p:spPr>
          <a:xfrm>
            <a:off x="2968474" y="-108520"/>
            <a:ext cx="41906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Құттықтаймыз!!!</a:t>
            </a:r>
          </a:p>
          <a:p>
            <a:r>
              <a:rPr lang="kk-KZ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Поздравляем!!!</a:t>
            </a:r>
            <a:endParaRPr lang="ru-KZ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E11D9AE-68B0-4BF7-B6B3-28466AF65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22" y="208782"/>
            <a:ext cx="2637316" cy="188882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F0CC18C-6CAA-4D60-A24A-4EAEC30406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1304" y="1193465"/>
            <a:ext cx="2409837" cy="18236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5646F2-245D-4ADB-B982-7FD37D9ABA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6533" y="3884506"/>
            <a:ext cx="1206997" cy="178328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3764047-39D1-40AA-B2E8-2F4FE55669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7154" y="3169880"/>
            <a:ext cx="1685483" cy="178328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3EF79E5-F313-4A78-BD7E-7F79ADA3F6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4" y="2314774"/>
            <a:ext cx="2847975" cy="18288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984F707-2D31-488B-A116-D605E104BE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226" y="4296353"/>
            <a:ext cx="2742645" cy="178328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CBD7AA6-F14B-4A41-9BF7-BFA9CA2FAC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22" y="6364473"/>
            <a:ext cx="3358774" cy="235781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814D1F6-9666-4325-ACD0-22EF51E4FD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59895" y="6110305"/>
            <a:ext cx="3083727" cy="23762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94D4D84-913F-481E-ABBA-074D1D923C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42277" y="1153196"/>
            <a:ext cx="1334587" cy="164385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0D5AEBB-7518-4D93-9C1B-C5613A425E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24738" y="2925408"/>
            <a:ext cx="1250248" cy="190671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067378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Обои зима, осень, листья, снег, клен, winter, background, autumn, snow,  leaves, maple картинки на рабочий стол, раздел текстуры - скачать">
            <a:extLst>
              <a:ext uri="{FF2B5EF4-FFF2-40B4-BE49-F238E27FC236}">
                <a16:creationId xmlns:a16="http://schemas.microsoft.com/office/drawing/2014/main" id="{A80EC998-4B06-481D-895D-AC837490F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52"/>
            <a:ext cx="6858000" cy="916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A70C87-8C13-403D-BF72-46D069CC1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2" y="72496"/>
            <a:ext cx="2949772" cy="16561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B2B0181-9A8F-4270-876B-EDCB1DF40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06" y="1844944"/>
            <a:ext cx="2822424" cy="171892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" name="Прямоугольник: загнутый угол 9">
            <a:extLst>
              <a:ext uri="{FF2B5EF4-FFF2-40B4-BE49-F238E27FC236}">
                <a16:creationId xmlns:a16="http://schemas.microsoft.com/office/drawing/2014/main" id="{C8694708-82ED-4BEB-8758-BBC8B235BB31}"/>
              </a:ext>
            </a:extLst>
          </p:cNvPr>
          <p:cNvSpPr/>
          <p:nvPr/>
        </p:nvSpPr>
        <p:spPr>
          <a:xfrm>
            <a:off x="3241902" y="72496"/>
            <a:ext cx="3528392" cy="3744416"/>
          </a:xfrm>
          <a:prstGeom prst="foldedCorne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ru-RU" dirty="0"/>
            </a:b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работы проекта "</a:t>
            </a:r>
            <a:r>
              <a:rPr lang="ru-RU" sz="1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Өнегелі</a:t>
            </a: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Өмір</a:t>
            </a: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" была проведена онлайн - встреча учащихся 10-х классов с Заведующей библиотеки Филиала 14 - Калиевой З.Т., Библиотекарем Филиала 14 - </a:t>
            </a:r>
            <a:r>
              <a:rPr lang="ru-RU" sz="1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Камышниковой</a:t>
            </a: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Т.И., а также с зональным инспектором по делам несовершеннолетних ЮВ ОП </a:t>
            </a:r>
            <a:r>
              <a:rPr lang="ru-RU" sz="1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Амангельдиевой</a:t>
            </a: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Н.Ж., по вопросам знания учащимися своих прав и обязанностей, в рамках "20 ноября - Всемирного дня ребёнка".</a:t>
            </a:r>
            <a:r>
              <a:rPr lang="ru-RU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lang="ru-RU" sz="1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goroo_krg</a:t>
            </a:r>
            <a:endParaRPr lang="ru-KZ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4D3E91E-EFAD-4EAA-8E26-4506A3FC9A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5681" y="3838103"/>
            <a:ext cx="2760833" cy="158158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C13BAB0-4A4A-4176-B634-A233F887BA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9461" y="5497679"/>
            <a:ext cx="2760833" cy="1574321"/>
          </a:xfrm>
          <a:prstGeom prst="rect">
            <a:avLst/>
          </a:prstGeom>
        </p:spPr>
      </p:pic>
      <p:sp>
        <p:nvSpPr>
          <p:cNvPr id="14" name="Прямоугольник: загнутый угол 13">
            <a:extLst>
              <a:ext uri="{FF2B5EF4-FFF2-40B4-BE49-F238E27FC236}">
                <a16:creationId xmlns:a16="http://schemas.microsoft.com/office/drawing/2014/main" id="{7F678D27-D860-4D65-A910-F237CAE0985C}"/>
              </a:ext>
            </a:extLst>
          </p:cNvPr>
          <p:cNvSpPr/>
          <p:nvPr/>
        </p:nvSpPr>
        <p:spPr>
          <a:xfrm>
            <a:off x="1542" y="3585305"/>
            <a:ext cx="3240360" cy="3888432"/>
          </a:xfrm>
          <a:prstGeom prst="foldedCorne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4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"Недели Толерантности" учащиеся 1-11-х классов совместно с классными руководителями и родителями приняли активное участие в просмотре видеороликов, фильмов, мультфильмов о людях с ООП "Поговорим о Толерантности".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lang="ru-RU" b="1" dirty="0" err="1">
                <a:solidFill>
                  <a:srgbClr val="0404B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goroo_krg</a:t>
            </a:r>
            <a:endParaRPr lang="ru-KZ" b="1" dirty="0">
              <a:solidFill>
                <a:srgbClr val="04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3275C9-689F-44B0-BB05-8C366B7FED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2731" y="7311063"/>
            <a:ext cx="2299056" cy="12946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326A152-3CA5-4CEC-A156-70E23ECB87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930" y="7237935"/>
            <a:ext cx="2556865" cy="144090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DFB7F2B-BFEF-499D-A603-BF0251FF9259}"/>
              </a:ext>
            </a:extLst>
          </p:cNvPr>
          <p:cNvSpPr/>
          <p:nvPr/>
        </p:nvSpPr>
        <p:spPr>
          <a:xfrm>
            <a:off x="2268831" y="7486898"/>
            <a:ext cx="25568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"Недели Толерантности" учащиеся </a:t>
            </a:r>
          </a:p>
          <a:p>
            <a:pPr algn="ctr"/>
            <a:r>
              <a:rPr lang="ru-RU" sz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1-11-х классов совместно с классными руководителями и родителями приняли активное участие в просмотре видеороликов, фильмов, мультфильмов о людях с ООП "Поговорим о Толерантности".</a:t>
            </a:r>
            <a:endParaRPr lang="ru-KZ" sz="12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051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леновый лист осени сухой на белой предпосылке Стоковое Фото - изображение  насчитывающей лист, белой: 99988932">
            <a:extLst>
              <a:ext uri="{FF2B5EF4-FFF2-40B4-BE49-F238E27FC236}">
                <a16:creationId xmlns:a16="http://schemas.microsoft.com/office/drawing/2014/main" id="{D459874B-850F-402E-AC8C-254A44972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27" y="-17777"/>
            <a:ext cx="6858000" cy="914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загнутый угол 11">
            <a:extLst>
              <a:ext uri="{FF2B5EF4-FFF2-40B4-BE49-F238E27FC236}">
                <a16:creationId xmlns:a16="http://schemas.microsoft.com/office/drawing/2014/main" id="{AACCC3C9-3992-486C-81EA-1F3D3591E8AB}"/>
              </a:ext>
            </a:extLst>
          </p:cNvPr>
          <p:cNvSpPr/>
          <p:nvPr/>
        </p:nvSpPr>
        <p:spPr>
          <a:xfrm>
            <a:off x="188640" y="107504"/>
            <a:ext cx="6480720" cy="3960440"/>
          </a:xfrm>
          <a:prstGeom prst="foldedCorner">
            <a:avLst>
              <a:gd name="adj" fmla="val 804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711B2C6-BA3C-4F57-98AB-2596691A8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156" y="251521"/>
            <a:ext cx="2833820" cy="15943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C7C2FB3-B385-4072-A69E-C96FBFB0FD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9728" y="259170"/>
            <a:ext cx="2959116" cy="16803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0AA9758-7F27-434C-9627-E0660847A899}"/>
              </a:ext>
            </a:extLst>
          </p:cNvPr>
          <p:cNvSpPr/>
          <p:nvPr/>
        </p:nvSpPr>
        <p:spPr>
          <a:xfrm>
            <a:off x="379156" y="1957384"/>
            <a:ext cx="60996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7-8 ноября прошла Республиканская матчевая встреча по легкоатлетическому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четырехборью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памяти заслуженного тренера РК Карповой В.Ф. Малюгина Арина и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Бузук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Алина в составе команды Карагандинской области заняла l место. В личном зачёте Малюгина Арина заняла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lll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место,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ll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место в прыжке в высоту и прыжке в длину. Поздравляем с победой и желаем дальнейших успехов! 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goroo_krg</a:t>
            </a:r>
            <a:endParaRPr lang="ru-K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: загнутый угол 15">
            <a:extLst>
              <a:ext uri="{FF2B5EF4-FFF2-40B4-BE49-F238E27FC236}">
                <a16:creationId xmlns:a16="http://schemas.microsoft.com/office/drawing/2014/main" id="{04753A81-F2CE-4277-ACBE-C743A92DAF5E}"/>
              </a:ext>
            </a:extLst>
          </p:cNvPr>
          <p:cNvSpPr/>
          <p:nvPr/>
        </p:nvSpPr>
        <p:spPr>
          <a:xfrm>
            <a:off x="279368" y="4219610"/>
            <a:ext cx="6480720" cy="4536503"/>
          </a:xfrm>
          <a:prstGeom prst="foldedCorner">
            <a:avLst>
              <a:gd name="adj" fmla="val 7261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34F0FA5-2F4A-4AE3-877D-67794DDD79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811" y="4552635"/>
            <a:ext cx="2580133" cy="155927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7B38234-454B-450E-AB1D-D08716F22C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8967" y="4572000"/>
            <a:ext cx="2620638" cy="1559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BA502C9-E697-4ACE-BD06-63E5D625979F}"/>
              </a:ext>
            </a:extLst>
          </p:cNvPr>
          <p:cNvSpPr/>
          <p:nvPr/>
        </p:nvSpPr>
        <p:spPr>
          <a:xfrm>
            <a:off x="451449" y="6419312"/>
            <a:ext cx="58581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Мектеп кітапханасында оқушылардың кітап оқуға қызығушылығын арттыру мақсатында, кітаптар белгілі бір түске сәйкес іріктеліп, әр мезгілге сай кітап көрмелері жасақталды. Бұл көрмелер ағымдағы көрме болғандықтан, үнемі жаңарып отырады. </a:t>
            </a:r>
            <a:r>
              <a:rPr lang="kk-K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goroo_krg</a:t>
            </a:r>
            <a:endParaRPr lang="ru-K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065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леновый лист осени сухой на белой предпосылке Стоковое Фото - изображение  насчитывающей лист, белой: 99988932">
            <a:extLst>
              <a:ext uri="{FF2B5EF4-FFF2-40B4-BE49-F238E27FC236}">
                <a16:creationId xmlns:a16="http://schemas.microsoft.com/office/drawing/2014/main" id="{0F1CB8C7-579E-47BA-AC50-E4361427D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8" y="3175"/>
            <a:ext cx="6858000" cy="914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6F54727-C337-47EB-934A-5241AFE93056}"/>
              </a:ext>
            </a:extLst>
          </p:cNvPr>
          <p:cNvSpPr/>
          <p:nvPr/>
        </p:nvSpPr>
        <p:spPr>
          <a:xfrm>
            <a:off x="-3411472" y="2915816"/>
            <a:ext cx="3429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kk-KZ" dirty="0"/>
            </a:br>
            <a:endParaRPr lang="ru-KZ" dirty="0"/>
          </a:p>
        </p:txBody>
      </p:sp>
      <p:sp>
        <p:nvSpPr>
          <p:cNvPr id="4" name="Прямоугольник: загнутый угол 3">
            <a:extLst>
              <a:ext uri="{FF2B5EF4-FFF2-40B4-BE49-F238E27FC236}">
                <a16:creationId xmlns:a16="http://schemas.microsoft.com/office/drawing/2014/main" id="{E453218C-CF2C-4D2F-854C-2C6D5CA77A36}"/>
              </a:ext>
            </a:extLst>
          </p:cNvPr>
          <p:cNvSpPr/>
          <p:nvPr/>
        </p:nvSpPr>
        <p:spPr>
          <a:xfrm>
            <a:off x="188640" y="107503"/>
            <a:ext cx="6480720" cy="8758505"/>
          </a:xfrm>
          <a:prstGeom prst="foldedCorner">
            <a:avLst>
              <a:gd name="adj" fmla="val 8474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96F162D-6707-4866-AA35-2EF99C675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72" y="168506"/>
            <a:ext cx="2592288" cy="146651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93573C-3FCB-4B4A-BB0C-AD8A10851E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717" y="374799"/>
            <a:ext cx="2592288" cy="148317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384B33E-CD58-4D31-841E-1336DC5553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032" y="1812856"/>
            <a:ext cx="2296992" cy="12863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FDABE61-BB23-4A88-8574-43661F7465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5061" y="239179"/>
            <a:ext cx="1774299" cy="10037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776952B-7D05-4F32-BF8B-6E9258916AEA}"/>
              </a:ext>
            </a:extLst>
          </p:cNvPr>
          <p:cNvSpPr/>
          <p:nvPr/>
        </p:nvSpPr>
        <p:spPr>
          <a:xfrm>
            <a:off x="2441848" y="1844407"/>
            <a:ext cx="42275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школе проходит 1(школьный этап) Республиканской олимпиады</a:t>
            </a:r>
            <a:b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15 общеобразовательным предметам для учащихся 9-11 классов.</a:t>
            </a:r>
            <a:b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Состоялось торжественное открытие олимпиады в дистанционном формате.</a:t>
            </a:r>
            <a:b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школьного этапа олимпиады станут участниками городского этапа. Пожелаем ребятам успехов и побед! </a:t>
            </a:r>
            <a:r>
              <a:rPr lang="ru-RU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lang="ru-RU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goroo_krg</a:t>
            </a:r>
            <a:endParaRPr lang="ru-KZ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E368ABF-1407-4831-9EBE-E87ABDD892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83820" y="4071584"/>
            <a:ext cx="3024336" cy="22707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BEDBA95-0819-4EB7-824F-3D426810D52D}"/>
              </a:ext>
            </a:extLst>
          </p:cNvPr>
          <p:cNvSpPr/>
          <p:nvPr/>
        </p:nvSpPr>
        <p:spPr>
          <a:xfrm>
            <a:off x="327701" y="3980060"/>
            <a:ext cx="3429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ноября 2020г в рамках Недели толерантности среди 1- 5 классов педагогом- психологом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Струниной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Е. А и учителем - дефектологом Кожемякиной Н.В. была проведена акция "Протяни руку дружбы".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goroo_krg</a:t>
            </a:r>
            <a:endParaRPr lang="ru-K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95E4373-C156-4CCF-AFB0-FFF416076C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844" y="6012036"/>
            <a:ext cx="2081297" cy="208478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2BCF741-4525-4EEC-8611-CD824C484F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76872" y="6538217"/>
            <a:ext cx="1824992" cy="181588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B84D3C84-3E65-4638-852C-8B60FA2EBE43}"/>
              </a:ext>
            </a:extLst>
          </p:cNvPr>
          <p:cNvSpPr/>
          <p:nvPr/>
        </p:nvSpPr>
        <p:spPr>
          <a:xfrm>
            <a:off x="4156132" y="6853171"/>
            <a:ext cx="22335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Халықаралық толеранттылық күніне орай 3«Д» сынып оқушылары «Достыққа қол қозамын» атты сынып сағатын өткізді. Барлығын достыққа шақырып, өздерінің жылы тілектерін жазды.</a:t>
            </a:r>
            <a:r>
              <a:rPr lang="kk-KZ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lang="en-US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goroo_krg</a:t>
            </a:r>
            <a:endParaRPr lang="ru-KZ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822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Обои зима, осень, листья, снег, клен, winter, background, autumn, snow,  leaves, maple картинки на рабочий стол, раздел текстуры - скачать">
            <a:extLst>
              <a:ext uri="{FF2B5EF4-FFF2-40B4-BE49-F238E27FC236}">
                <a16:creationId xmlns:a16="http://schemas.microsoft.com/office/drawing/2014/main" id="{EBFB8488-DCCF-4040-AA7D-808190348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4616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: загнутый угол 8">
            <a:extLst>
              <a:ext uri="{FF2B5EF4-FFF2-40B4-BE49-F238E27FC236}">
                <a16:creationId xmlns:a16="http://schemas.microsoft.com/office/drawing/2014/main" id="{965B5BEC-74E8-4968-83CC-A3CFAC0C1501}"/>
              </a:ext>
            </a:extLst>
          </p:cNvPr>
          <p:cNvSpPr/>
          <p:nvPr/>
        </p:nvSpPr>
        <p:spPr>
          <a:xfrm>
            <a:off x="176040" y="2099863"/>
            <a:ext cx="6504720" cy="4025443"/>
          </a:xfrm>
          <a:prstGeom prst="foldedCorner">
            <a:avLst>
              <a:gd name="adj" fmla="val 11134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549475E-409B-44BE-A106-17D8335F7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76" y="2234132"/>
            <a:ext cx="2526069" cy="184516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A945AE-C564-48AF-B64D-3B9E0633DB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106" y="4236430"/>
            <a:ext cx="2427408" cy="171194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44245E1-3E5B-4FAB-8F17-F63A635AD27B}"/>
              </a:ext>
            </a:extLst>
          </p:cNvPr>
          <p:cNvSpPr/>
          <p:nvPr/>
        </p:nvSpPr>
        <p:spPr>
          <a:xfrm>
            <a:off x="2988465" y="2202916"/>
            <a:ext cx="3429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UCHITEIYA.kz </a:t>
            </a:r>
            <a:r>
              <a:rPr lang="kk-KZ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Қазақстанның ірі білім беру порталының ұйымдастыруымен өткен 2020 күзгі маусым "ХХІ ғасыр оқушысы" халықаралық қашықтық одимпиадасына математика пәнінен 3 " Ж" сынып оқушысы Ғазиз Айдос қатысып, 3-орынды жеңіп алды. Құттықтаймыз!</a:t>
            </a:r>
            <a:r>
              <a:rPr lang="ru-KZ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🎉🎉🎉 </a:t>
            </a:r>
            <a:r>
              <a:rPr lang="kk-KZ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сынып жетекшісі Омарова А.Б. </a:t>
            </a:r>
            <a:r>
              <a:rPr lang="kk-KZ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lang="en-US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goroo_krg</a:t>
            </a:r>
            <a:endParaRPr lang="ru-KZ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2E366DA-B5DA-4D00-8023-D49A09B51E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65" y="6444207"/>
            <a:ext cx="3528392" cy="198472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2155114-DFB0-4B88-B89B-EE2EB64847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328" y="6302577"/>
            <a:ext cx="3016304" cy="198472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7D264A9-9665-471D-A275-BEACA6D2D1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240"/>
            <a:ext cx="3474304" cy="19430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63C2EFD-C89B-4714-AD0B-C9473F7206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4044" y="-11344"/>
            <a:ext cx="3131956" cy="19430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82211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Оранжевый осенний лист в снегу Стоковое Изображение - изображение  насчитывающей оранжевый, осенний: 163432471">
            <a:extLst>
              <a:ext uri="{FF2B5EF4-FFF2-40B4-BE49-F238E27FC236}">
                <a16:creationId xmlns:a16="http://schemas.microsoft.com/office/drawing/2014/main" id="{54DC304D-13BC-4317-8FEB-745F6F53F2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78"/>
          <a:stretch/>
        </p:blipFill>
        <p:spPr bwMode="auto">
          <a:xfrm>
            <a:off x="-26704" y="0"/>
            <a:ext cx="6884704" cy="913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Блок-схема: процесс 13">
            <a:extLst>
              <a:ext uri="{FF2B5EF4-FFF2-40B4-BE49-F238E27FC236}">
                <a16:creationId xmlns:a16="http://schemas.microsoft.com/office/drawing/2014/main" id="{289B2894-18D3-4F3A-B53B-DD591CB1584D}"/>
              </a:ext>
            </a:extLst>
          </p:cNvPr>
          <p:cNvSpPr/>
          <p:nvPr/>
        </p:nvSpPr>
        <p:spPr>
          <a:xfrm>
            <a:off x="81035" y="2091361"/>
            <a:ext cx="6642656" cy="4778329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E8D0257-B64B-4536-985E-22248C542D41}"/>
              </a:ext>
            </a:extLst>
          </p:cNvPr>
          <p:cNvSpPr/>
          <p:nvPr/>
        </p:nvSpPr>
        <p:spPr>
          <a:xfrm>
            <a:off x="162721" y="2447959"/>
            <a:ext cx="309634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19.11.2020 года в КГУ "СОШ 81" состоялся школьный этап Республиканской олимпиады по 15 общеобразовательным предметам. Подведены итоги олимпиады по русскому языку и литературе среди учащихся 9,10,11 классов. Благодарим участников и поздравляем победителей и призеров!!! Учитель русского языка и литературы </a:t>
            </a:r>
            <a:r>
              <a:rPr lang="ru-RU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Свинцицкая</a:t>
            </a: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Татьяна Юрьевна.</a:t>
            </a:r>
            <a:r>
              <a:rPr lang="ru-RU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lang="ru-RU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goroo_krg</a:t>
            </a:r>
            <a:endParaRPr lang="ru-KZ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24DC47-EAB0-4447-B212-F08EEF9DAF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0170">
            <a:off x="3362763" y="2369120"/>
            <a:ext cx="1944214" cy="194421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2262FB8-5C14-4B5B-B5DC-BF13B08303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3321">
            <a:off x="4622431" y="3404922"/>
            <a:ext cx="1944216" cy="19442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C8165D-0DE3-4DCE-9DC2-E9CF4DC40B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4353">
            <a:off x="3475375" y="4871186"/>
            <a:ext cx="2009599" cy="1786508"/>
          </a:xfrm>
          <a:prstGeom prst="rect">
            <a:avLst/>
          </a:prstGeom>
        </p:spPr>
      </p:pic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04610017-7619-45E0-97BB-A09437A42A94}"/>
              </a:ext>
            </a:extLst>
          </p:cNvPr>
          <p:cNvSpPr/>
          <p:nvPr/>
        </p:nvSpPr>
        <p:spPr>
          <a:xfrm>
            <a:off x="168243" y="6875774"/>
            <a:ext cx="6273262" cy="21946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B1965B4-A49C-4BBD-B9C9-B38D338378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3348">
            <a:off x="475194" y="6942431"/>
            <a:ext cx="1470331" cy="2061362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BA8BDB1-4D9B-4C22-81B9-C7F7434443F4}"/>
              </a:ext>
            </a:extLst>
          </p:cNvPr>
          <p:cNvSpPr/>
          <p:nvPr/>
        </p:nvSpPr>
        <p:spPr>
          <a:xfrm>
            <a:off x="2794978" y="7401967"/>
            <a:ext cx="3429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Кітапхананың оқу залында Дүниежүзілік балалар күніне арналған кітап көрмесі ұйымдастырылды. 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goroo_krg</a:t>
            </a:r>
            <a:endParaRPr lang="ru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DDDF741-4FF2-4C3F-A3C7-1B526C7506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952" y="251730"/>
            <a:ext cx="1822142" cy="179694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C9A4BB4-BA2B-4E8E-ABC9-DE9D2CFD42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58132" y="154397"/>
            <a:ext cx="1873868" cy="18079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B029DE3F-304C-4F16-A64F-78BC1839B391}"/>
              </a:ext>
            </a:extLst>
          </p:cNvPr>
          <p:cNvSpPr/>
          <p:nvPr/>
        </p:nvSpPr>
        <p:spPr>
          <a:xfrm>
            <a:off x="1989328" y="329037"/>
            <a:ext cx="307540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8,9,10-х классов приняли участие в I Республиканском слёте Детских Представительств, в онлайн формате.</a:t>
            </a:r>
            <a: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lang="ru-RU" sz="1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goroo_krg</a:t>
            </a:r>
            <a:endParaRPr lang="ru-KZ" sz="1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8973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5929</TotalTime>
  <Words>607</Words>
  <Application>Microsoft Office PowerPoint</Application>
  <PresentationFormat>Экран (4:3)</PresentationFormat>
  <Paragraphs>23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Aharoni</vt:lpstr>
      <vt:lpstr>Arial</vt:lpstr>
      <vt:lpstr>Calibri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11</dc:creator>
  <cp:lastModifiedBy>admin</cp:lastModifiedBy>
  <cp:revision>215</cp:revision>
  <cp:lastPrinted>2020-09-07T11:03:37Z</cp:lastPrinted>
  <dcterms:created xsi:type="dcterms:W3CDTF">2019-12-09T04:18:10Z</dcterms:created>
  <dcterms:modified xsi:type="dcterms:W3CDTF">2020-12-03T05:08:49Z</dcterms:modified>
</cp:coreProperties>
</file>