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3" r:id="rId2"/>
    <p:sldId id="265" r:id="rId3"/>
    <p:sldId id="264" r:id="rId4"/>
    <p:sldId id="266" r:id="rId5"/>
    <p:sldId id="267" r:id="rId6"/>
    <p:sldId id="268" r:id="rId7"/>
  </p:sldIdLst>
  <p:sldSz cx="6858000" cy="9144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3024" y="96"/>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D67AAF8-8995-4866-8A74-FD81C1F73808}" type="datetimeFigureOut">
              <a:rPr lang="ru-KZ" smtClean="0"/>
              <a:t>27.10.2020</a:t>
            </a:fld>
            <a:endParaRPr lang="ru-KZ"/>
          </a:p>
        </p:txBody>
      </p:sp>
      <p:sp>
        <p:nvSpPr>
          <p:cNvPr id="4" name="Образ слайда 3"/>
          <p:cNvSpPr>
            <a:spLocks noGrp="1" noRot="1" noChangeAspect="1"/>
          </p:cNvSpPr>
          <p:nvPr>
            <p:ph type="sldImg" idx="2"/>
          </p:nvPr>
        </p:nvSpPr>
        <p:spPr>
          <a:xfrm>
            <a:off x="2143125" y="1241425"/>
            <a:ext cx="2511425" cy="3349625"/>
          </a:xfrm>
          <a:prstGeom prst="rect">
            <a:avLst/>
          </a:prstGeom>
          <a:noFill/>
          <a:ln w="12700">
            <a:solidFill>
              <a:prstClr val="black"/>
            </a:solidFill>
          </a:ln>
        </p:spPr>
        <p:txBody>
          <a:bodyPr vert="horz" lIns="91440" tIns="45720" rIns="91440" bIns="45720" rtlCol="0" anchor="ctr"/>
          <a:lstStyle/>
          <a:p>
            <a:endParaRPr lang="ru-KZ"/>
          </a:p>
        </p:txBody>
      </p:sp>
      <p:sp>
        <p:nvSpPr>
          <p:cNvPr id="5" name="Заметки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6F0B818-8B71-400D-9DEF-FF115B6B737E}" type="slidenum">
              <a:rPr lang="ru-KZ" smtClean="0"/>
              <a:t>‹#›</a:t>
            </a:fld>
            <a:endParaRPr lang="ru-KZ"/>
          </a:p>
        </p:txBody>
      </p:sp>
    </p:spTree>
    <p:extLst>
      <p:ext uri="{BB962C8B-B14F-4D97-AF65-F5344CB8AC3E}">
        <p14:creationId xmlns:p14="http://schemas.microsoft.com/office/powerpoint/2010/main" val="3195903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a:t>Образец заголовка</a:t>
            </a:r>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C958DDEE-BA38-451B-987C-DB4A5432A517}" type="datetimeFigureOut">
              <a:rPr lang="ru-RU" smtClean="0"/>
              <a:pPr/>
              <a:t>27.10.2020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BCC295-847F-419F-BD78-BCD91BB4334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958DDEE-BA38-451B-987C-DB4A5432A517}" type="datetimeFigureOut">
              <a:rPr lang="ru-RU" smtClean="0"/>
              <a:pPr/>
              <a:t>27.10.2020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BCC295-847F-419F-BD78-BCD91BB4334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729037" y="488951"/>
            <a:ext cx="1157288" cy="104013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257175" y="488951"/>
            <a:ext cx="3357563" cy="104013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958DDEE-BA38-451B-987C-DB4A5432A517}" type="datetimeFigureOut">
              <a:rPr lang="ru-RU" smtClean="0"/>
              <a:pPr/>
              <a:t>27.10.2020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BCC295-847F-419F-BD78-BCD91BB4334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958DDEE-BA38-451B-987C-DB4A5432A517}" type="datetimeFigureOut">
              <a:rPr lang="ru-RU" smtClean="0"/>
              <a:pPr/>
              <a:t>27.10.2020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BCC295-847F-419F-BD78-BCD91BB4334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958DDEE-BA38-451B-987C-DB4A5432A517}" type="datetimeFigureOut">
              <a:rPr lang="ru-RU" smtClean="0"/>
              <a:pPr/>
              <a:t>27.10.2020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BCC295-847F-419F-BD78-BCD91BB4334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958DDEE-BA38-451B-987C-DB4A5432A517}" type="datetimeFigureOut">
              <a:rPr lang="ru-RU" smtClean="0"/>
              <a:pPr/>
              <a:t>27.10.2020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BCC295-847F-419F-BD78-BCD91BB4334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958DDEE-BA38-451B-987C-DB4A5432A517}" type="datetimeFigureOut">
              <a:rPr lang="ru-RU" smtClean="0"/>
              <a:pPr/>
              <a:t>27.10.2020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DBCC295-847F-419F-BD78-BCD91BB4334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958DDEE-BA38-451B-987C-DB4A5432A517}" type="datetimeFigureOut">
              <a:rPr lang="ru-RU" smtClean="0"/>
              <a:pPr/>
              <a:t>27.10.2020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DBCC295-847F-419F-BD78-BCD91BB4334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958DDEE-BA38-451B-987C-DB4A5432A517}" type="datetimeFigureOut">
              <a:rPr lang="ru-RU" smtClean="0"/>
              <a:pPr/>
              <a:t>27.10.2020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DBCC295-847F-419F-BD78-BCD91BB4334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C958DDEE-BA38-451B-987C-DB4A5432A517}" type="datetimeFigureOut">
              <a:rPr lang="ru-RU" smtClean="0"/>
              <a:pPr/>
              <a:t>27.10.2020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BCC295-847F-419F-BD78-BCD91BB4334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C958DDEE-BA38-451B-987C-DB4A5432A517}" type="datetimeFigureOut">
              <a:rPr lang="ru-RU" smtClean="0"/>
              <a:pPr/>
              <a:t>27.10.2020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BCC295-847F-419F-BD78-BCD91BB4334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958DDEE-BA38-451B-987C-DB4A5432A517}" type="datetimeFigureOut">
              <a:rPr lang="ru-RU" smtClean="0"/>
              <a:pPr/>
              <a:t>27.10.2020</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DBCC295-847F-419F-BD78-BCD91BB4334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instagram.com/explore/tags/%D0%B7%D0%B4%D0%BE%D1%80%D0%BE%D0%B2%D0%B0%D1%8F%D1%81%D0%B5%D0%BC%D1%8C%D1%8F%D0%B7%D0%B4%D0%BE%D1%80%D0%BE%D0%B2%D0%B0%D1%8F%D1%81%D1%82%D1%80%D0%B0%D0%BD%D0%B009/"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descr="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148" name="AutoShape 4" descr="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3" name="AutoShape 3" descr="https://img-fotki.yandex.ru/get/6736/200418627.1a/0_10c87b_d2d75807_orig.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5" name="AutoShape 5" descr="День рождень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7" name="AutoShape 7" descr="День рождень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9" name="AutoShape 9" descr="День рождень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31" name="AutoShape 11" descr="День рождень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34" name="AutoShape 14" descr="https://img-fotki.yandex.ru/get/15545/200418627.cb/0_149bd3_9ed722dc_orig.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39" name="AutoShape 19" descr="http://img-fotki.yandex.ru/get/6517/16969765.c0/0_6bbf1_f6967fd9_M.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41" name="AutoShape 21" descr="http://img-fotki.yandex.ru/get/6517/16969765.c0/0_6bbf1_f6967fd9_M.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43" name="AutoShape 23" descr="http://img-fotki.yandex.ru/get/6517/16969765.c0/0_6bbf1_f6967fd9_M.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45" name="AutoShape 25" descr="http://img-fotki.yandex.ru/get/6517/16969765.c0/0_6bbf1_f6967fd9_M.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9470" name="AutoShape 14" descr="https://wallbox.ru/wallpapers/main/201505/ed8401baf6d6864.jp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9472" name="AutoShape 16" descr="https://wallbox.ru/wallpapers/main/201505/ed8401baf6d6864.jp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6" name="Picture 2" descr="Желтый фон — Yellow background">
            <a:extLst>
              <a:ext uri="{FF2B5EF4-FFF2-40B4-BE49-F238E27FC236}">
                <a16:creationId xmlns:a16="http://schemas.microsoft.com/office/drawing/2014/main" id="{1CD6573A-605E-403F-8353-9B443128D0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2" y="-7205"/>
            <a:ext cx="6878803" cy="9136063"/>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Группа 34">
            <a:extLst>
              <a:ext uri="{FF2B5EF4-FFF2-40B4-BE49-F238E27FC236}">
                <a16:creationId xmlns:a16="http://schemas.microsoft.com/office/drawing/2014/main" id="{AF6CF0F0-3BED-4E29-A901-1D977ED0D52C}"/>
              </a:ext>
            </a:extLst>
          </p:cNvPr>
          <p:cNvGrpSpPr/>
          <p:nvPr/>
        </p:nvGrpSpPr>
        <p:grpSpPr>
          <a:xfrm>
            <a:off x="76498" y="86828"/>
            <a:ext cx="6808886" cy="1964892"/>
            <a:chOff x="0" y="-32"/>
            <a:chExt cx="8286784" cy="1964892"/>
          </a:xfrm>
        </p:grpSpPr>
        <p:pic>
          <p:nvPicPr>
            <p:cNvPr id="37" name="Picture 8" descr="C:\Users\w\Downloads\xdvx.png">
              <a:extLst>
                <a:ext uri="{FF2B5EF4-FFF2-40B4-BE49-F238E27FC236}">
                  <a16:creationId xmlns:a16="http://schemas.microsoft.com/office/drawing/2014/main" id="{879F8E82-44C9-44D5-A98C-E8735CEDFB05}"/>
                </a:ext>
              </a:extLst>
            </p:cNvPr>
            <p:cNvPicPr>
              <a:picLocks noChangeAspect="1" noChangeArrowheads="1"/>
            </p:cNvPicPr>
            <p:nvPr/>
          </p:nvPicPr>
          <p:blipFill>
            <a:blip r:embed="rId3" cstate="print"/>
            <a:srcRect/>
            <a:stretch>
              <a:fillRect/>
            </a:stretch>
          </p:blipFill>
          <p:spPr bwMode="auto">
            <a:xfrm>
              <a:off x="214290" y="1393356"/>
              <a:ext cx="6731642" cy="571504"/>
            </a:xfrm>
            <a:prstGeom prst="rect">
              <a:avLst/>
            </a:prstGeom>
            <a:noFill/>
          </p:spPr>
        </p:pic>
        <p:sp>
          <p:nvSpPr>
            <p:cNvPr id="38" name="Прямоугольник 37">
              <a:extLst>
                <a:ext uri="{FF2B5EF4-FFF2-40B4-BE49-F238E27FC236}">
                  <a16:creationId xmlns:a16="http://schemas.microsoft.com/office/drawing/2014/main" id="{FA11897E-8A86-4D69-92B3-510DF2C58C81}"/>
                </a:ext>
              </a:extLst>
            </p:cNvPr>
            <p:cNvSpPr/>
            <p:nvPr/>
          </p:nvSpPr>
          <p:spPr>
            <a:xfrm>
              <a:off x="1729673" y="536100"/>
              <a:ext cx="5128327" cy="892552"/>
            </a:xfrm>
            <a:prstGeom prst="rect">
              <a:avLst/>
            </a:prstGeom>
          </p:spPr>
          <p:txBody>
            <a:bodyPr wrap="none">
              <a:spAutoFit/>
            </a:bodyPr>
            <a:lstStyle/>
            <a:p>
              <a:r>
                <a:rPr lang="ru-RU" sz="5200" b="1" i="1" cap="all" dirty="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latin typeface="Monotype Corsiva" pitchFamily="66" charset="0"/>
                  <a:cs typeface="Aharoni" pitchFamily="2" charset="-79"/>
                </a:rPr>
                <a:t>«</a:t>
              </a:r>
              <a:r>
                <a:rPr lang="en-US" sz="5200" b="1" i="1" cap="all" dirty="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latin typeface="Aharoni" pitchFamily="2" charset="-79"/>
                  <a:cs typeface="Aharoni" pitchFamily="2" charset="-79"/>
                </a:rPr>
                <a:t>School time</a:t>
              </a:r>
              <a:r>
                <a:rPr lang="ru-RU" sz="5200" b="1" i="1" cap="all" dirty="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latin typeface="Monotype Corsiva" pitchFamily="66" charset="0"/>
                  <a:cs typeface="Aharoni" pitchFamily="2" charset="-79"/>
                </a:rPr>
                <a:t>» </a:t>
              </a:r>
              <a:endParaRPr lang="ru-RU" sz="5200" b="1" cap="all" dirty="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latin typeface="Monotype Corsiva" pitchFamily="66" charset="0"/>
                <a:cs typeface="Aharoni" pitchFamily="2" charset="-79"/>
              </a:endParaRPr>
            </a:p>
          </p:txBody>
        </p:sp>
        <p:sp>
          <p:nvSpPr>
            <p:cNvPr id="39" name="Прямоугольник 38">
              <a:extLst>
                <a:ext uri="{FF2B5EF4-FFF2-40B4-BE49-F238E27FC236}">
                  <a16:creationId xmlns:a16="http://schemas.microsoft.com/office/drawing/2014/main" id="{C57EDE8E-9F66-4388-9162-15EAA214DE66}"/>
                </a:ext>
              </a:extLst>
            </p:cNvPr>
            <p:cNvSpPr/>
            <p:nvPr/>
          </p:nvSpPr>
          <p:spPr>
            <a:xfrm>
              <a:off x="2607003" y="1430434"/>
              <a:ext cx="1925696" cy="461665"/>
            </a:xfrm>
            <a:prstGeom prst="rect">
              <a:avLst/>
            </a:prstGeom>
          </p:spPr>
          <p:txBody>
            <a:bodyPr wrap="square">
              <a:spAutoFit/>
            </a:bodyPr>
            <a:lstStyle/>
            <a:p>
              <a:r>
                <a:rPr lang="ru-RU" sz="1200" b="1" i="1" dirty="0">
                  <a:latin typeface="Times New Roman" pitchFamily="18" charset="0"/>
                  <a:cs typeface="Times New Roman" pitchFamily="18" charset="0"/>
                </a:rPr>
                <a:t>       Выпуск №2</a:t>
              </a:r>
              <a:r>
                <a:rPr lang="ru-KZ" sz="1200" b="1" i="1" dirty="0">
                  <a:latin typeface="Times New Roman" pitchFamily="18" charset="0"/>
                  <a:cs typeface="Times New Roman" pitchFamily="18" charset="0"/>
                </a:rPr>
                <a:t>9</a:t>
              </a:r>
              <a:endParaRPr lang="ru-RU" sz="1200" b="1" i="1" dirty="0">
                <a:latin typeface="Times New Roman" pitchFamily="18" charset="0"/>
                <a:cs typeface="Times New Roman" pitchFamily="18" charset="0"/>
              </a:endParaRPr>
            </a:p>
            <a:p>
              <a:r>
                <a:rPr lang="ru-RU" sz="1200" b="1" i="1" dirty="0">
                  <a:latin typeface="Times New Roman" pitchFamily="18" charset="0"/>
                  <a:cs typeface="Times New Roman" pitchFamily="18" charset="0"/>
                </a:rPr>
                <a:t>  от </a:t>
              </a:r>
              <a:r>
                <a:rPr lang="ru-KZ" sz="1200" b="1" i="1" dirty="0">
                  <a:latin typeface="Times New Roman" pitchFamily="18" charset="0"/>
                  <a:cs typeface="Times New Roman" pitchFamily="18" charset="0"/>
                </a:rPr>
                <a:t>19</a:t>
              </a:r>
              <a:r>
                <a:rPr lang="ru-RU" sz="1200" b="1" i="1" dirty="0">
                  <a:latin typeface="Times New Roman" pitchFamily="18" charset="0"/>
                  <a:cs typeface="Times New Roman" pitchFamily="18" charset="0"/>
                </a:rPr>
                <a:t>.10.2020 года</a:t>
              </a:r>
              <a:endParaRPr lang="ru-RU" sz="1200" dirty="0">
                <a:latin typeface="Times New Roman" pitchFamily="18" charset="0"/>
                <a:cs typeface="Times New Roman" pitchFamily="18" charset="0"/>
              </a:endParaRPr>
            </a:p>
          </p:txBody>
        </p:sp>
        <p:pic>
          <p:nvPicPr>
            <p:cNvPr id="40" name="Picture 27" descr="C:\Users\w\Desktop\0_ab458_4bc1d758_orig.png">
              <a:extLst>
                <a:ext uri="{FF2B5EF4-FFF2-40B4-BE49-F238E27FC236}">
                  <a16:creationId xmlns:a16="http://schemas.microsoft.com/office/drawing/2014/main" id="{E484A9B0-FC7E-40E9-9309-72D13C838544}"/>
                </a:ext>
              </a:extLst>
            </p:cNvPr>
            <p:cNvPicPr>
              <a:picLocks noChangeAspect="1" noChangeArrowheads="1"/>
            </p:cNvPicPr>
            <p:nvPr/>
          </p:nvPicPr>
          <p:blipFill>
            <a:blip r:embed="rId4" cstate="print"/>
            <a:srcRect/>
            <a:stretch>
              <a:fillRect/>
            </a:stretch>
          </p:blipFill>
          <p:spPr bwMode="auto">
            <a:xfrm>
              <a:off x="1214422" y="1321918"/>
              <a:ext cx="598457" cy="483839"/>
            </a:xfrm>
            <a:prstGeom prst="rect">
              <a:avLst/>
            </a:prstGeom>
            <a:noFill/>
          </p:spPr>
        </p:pic>
        <p:sp>
          <p:nvSpPr>
            <p:cNvPr id="41" name="Прямоугольник 40">
              <a:extLst>
                <a:ext uri="{FF2B5EF4-FFF2-40B4-BE49-F238E27FC236}">
                  <a16:creationId xmlns:a16="http://schemas.microsoft.com/office/drawing/2014/main" id="{76666752-0B03-4352-8D69-706C4DA17F04}"/>
                </a:ext>
              </a:extLst>
            </p:cNvPr>
            <p:cNvSpPr/>
            <p:nvPr/>
          </p:nvSpPr>
          <p:spPr>
            <a:xfrm>
              <a:off x="1812879" y="187717"/>
              <a:ext cx="2635658" cy="523220"/>
            </a:xfrm>
            <a:prstGeom prst="rect">
              <a:avLst/>
            </a:prstGeom>
          </p:spPr>
          <p:txBody>
            <a:bodyPr wrap="none">
              <a:spAutoFit/>
            </a:bodyPr>
            <a:lstStyle/>
            <a:p>
              <a:r>
                <a:rPr lang="ru-RU" sz="2800" b="1" i="1" dirty="0">
                  <a:latin typeface="Monotype Corsiva" pitchFamily="66" charset="0"/>
                  <a:ea typeface="Calibri" pitchFamily="34" charset="0"/>
                  <a:cs typeface="Times New Roman" pitchFamily="18" charset="0"/>
                </a:rPr>
                <a:t>школьная  газета </a:t>
              </a:r>
              <a:endParaRPr lang="ru-RU" sz="2800" b="1" i="1" dirty="0"/>
            </a:p>
          </p:txBody>
        </p:sp>
        <p:pic>
          <p:nvPicPr>
            <p:cNvPr id="42" name="Picture 2" descr="C:\Users\w\Desktop\пресс-центр\эмблема.png">
              <a:extLst>
                <a:ext uri="{FF2B5EF4-FFF2-40B4-BE49-F238E27FC236}">
                  <a16:creationId xmlns:a16="http://schemas.microsoft.com/office/drawing/2014/main" id="{B79AB110-BC26-48E7-B317-B20F245B9401}"/>
                </a:ext>
              </a:extLst>
            </p:cNvPr>
            <p:cNvPicPr>
              <a:picLocks noChangeAspect="1" noChangeArrowheads="1"/>
            </p:cNvPicPr>
            <p:nvPr/>
          </p:nvPicPr>
          <p:blipFill>
            <a:blip r:embed="rId5" cstate="print"/>
            <a:srcRect/>
            <a:stretch>
              <a:fillRect/>
            </a:stretch>
          </p:blipFill>
          <p:spPr bwMode="auto">
            <a:xfrm>
              <a:off x="0" y="107504"/>
              <a:ext cx="1707869" cy="1206867"/>
            </a:xfrm>
            <a:prstGeom prst="rect">
              <a:avLst/>
            </a:prstGeom>
            <a:noFill/>
          </p:spPr>
        </p:pic>
        <p:sp>
          <p:nvSpPr>
            <p:cNvPr id="43" name="Rectangle 6">
              <a:extLst>
                <a:ext uri="{FF2B5EF4-FFF2-40B4-BE49-F238E27FC236}">
                  <a16:creationId xmlns:a16="http://schemas.microsoft.com/office/drawing/2014/main" id="{4A002DEA-5DCF-4EAE-84DC-868EA00BF76B}"/>
                </a:ext>
              </a:extLst>
            </p:cNvPr>
            <p:cNvSpPr>
              <a:spLocks noChangeArrowheads="1"/>
            </p:cNvSpPr>
            <p:nvPr/>
          </p:nvSpPr>
          <p:spPr bwMode="auto">
            <a:xfrm>
              <a:off x="2500306" y="-32"/>
              <a:ext cx="578647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a:ln>
                    <a:noFill/>
                  </a:ln>
                  <a:effectLst/>
                  <a:latin typeface="Monotype Corsiva" pitchFamily="66" charset="0"/>
                  <a:ea typeface="Calibri" pitchFamily="34" charset="0"/>
                  <a:cs typeface="Times New Roman" pitchFamily="18" charset="0"/>
                </a:rPr>
                <a:t>КГУ</a:t>
              </a:r>
              <a:r>
                <a:rPr lang="ru-RU" sz="1400" dirty="0">
                  <a:latin typeface="Monotype Corsiva" pitchFamily="66" charset="0"/>
                  <a:ea typeface="Calibri" pitchFamily="34" charset="0"/>
                  <a:cs typeface="Times New Roman" pitchFamily="18" charset="0"/>
                </a:rPr>
                <a:t>  </a:t>
              </a:r>
              <a:r>
                <a:rPr kumimoji="0" lang="ru-RU" sz="1400" u="none" strike="noStrike" cap="none" normalizeH="0" baseline="0" dirty="0">
                  <a:ln>
                    <a:noFill/>
                  </a:ln>
                  <a:effectLst/>
                  <a:latin typeface="Monotype Corsiva" pitchFamily="66" charset="0"/>
                  <a:ea typeface="Calibri" pitchFamily="34" charset="0"/>
                  <a:cs typeface="Times New Roman" pitchFamily="18" charset="0"/>
                </a:rPr>
                <a:t>«СОШ №81»  ул. Гапеева 1 Б  </a:t>
              </a:r>
              <a:endParaRPr kumimoji="0" lang="ru-RU" u="none" strike="noStrike" cap="none" normalizeH="0" baseline="0" dirty="0">
                <a:ln>
                  <a:noFill/>
                </a:ln>
                <a:effectLst/>
                <a:latin typeface="Monotype Corsiva" pitchFamily="66" charset="0"/>
                <a:cs typeface="Arial" pitchFamily="34" charset="0"/>
              </a:endParaRPr>
            </a:p>
          </p:txBody>
        </p:sp>
      </p:grpSp>
      <p:pic>
        <p:nvPicPr>
          <p:cNvPr id="5" name="Рисунок 4">
            <a:extLst>
              <a:ext uri="{FF2B5EF4-FFF2-40B4-BE49-F238E27FC236}">
                <a16:creationId xmlns:a16="http://schemas.microsoft.com/office/drawing/2014/main" id="{473A6C2B-ECB1-4D74-843D-4B67853ACF0C}"/>
              </a:ext>
            </a:extLst>
          </p:cNvPr>
          <p:cNvPicPr>
            <a:picLocks noChangeAspect="1"/>
          </p:cNvPicPr>
          <p:nvPr/>
        </p:nvPicPr>
        <p:blipFill>
          <a:blip r:embed="rId6"/>
          <a:stretch>
            <a:fillRect/>
          </a:stretch>
        </p:blipFill>
        <p:spPr>
          <a:xfrm>
            <a:off x="1074335" y="3710355"/>
            <a:ext cx="5100114" cy="50377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Прямоугольник 5">
            <a:extLst>
              <a:ext uri="{FF2B5EF4-FFF2-40B4-BE49-F238E27FC236}">
                <a16:creationId xmlns:a16="http://schemas.microsoft.com/office/drawing/2014/main" id="{39FC9AD8-B947-4014-9E27-A2F5E7EB396A}"/>
              </a:ext>
            </a:extLst>
          </p:cNvPr>
          <p:cNvSpPr/>
          <p:nvPr/>
        </p:nvSpPr>
        <p:spPr>
          <a:xfrm>
            <a:off x="227490" y="2058224"/>
            <a:ext cx="6325710" cy="1569660"/>
          </a:xfrm>
          <a:prstGeom prst="rect">
            <a:avLst/>
          </a:prstGeom>
        </p:spPr>
        <p:txBody>
          <a:bodyPr wrap="square">
            <a:spAutoFit/>
          </a:bodyPr>
          <a:lstStyle/>
          <a:p>
            <a:pPr algn="just"/>
            <a:r>
              <a:rPr lang="ru-RU" sz="1600" b="1" i="1" dirty="0">
                <a:solidFill>
                  <a:srgbClr val="00B0F0"/>
                </a:solidFill>
                <a:latin typeface="Times New Roman" panose="02020603050405020304" pitchFamily="18" charset="0"/>
                <a:cs typeface="Times New Roman" panose="02020603050405020304" pitchFamily="18" charset="0"/>
              </a:rPr>
              <a:t>Учащиеся СОШ №81 поддерживают </a:t>
            </a:r>
            <a:r>
              <a:rPr lang="ru-RU" sz="1600" b="1" i="1" dirty="0" err="1">
                <a:solidFill>
                  <a:srgbClr val="00B0F0"/>
                </a:solidFill>
                <a:latin typeface="Times New Roman" panose="02020603050405020304" pitchFamily="18" charset="0"/>
                <a:cs typeface="Times New Roman" panose="02020603050405020304" pitchFamily="18" charset="0"/>
              </a:rPr>
              <a:t>челлендж</a:t>
            </a:r>
            <a:r>
              <a:rPr lang="ru-RU" sz="1600" b="1" i="1" dirty="0">
                <a:solidFill>
                  <a:srgbClr val="00B0F0"/>
                </a:solidFill>
                <a:latin typeface="Times New Roman" panose="02020603050405020304" pitchFamily="18" charset="0"/>
                <a:cs typeface="Times New Roman" panose="02020603050405020304" pitchFamily="18" charset="0"/>
              </a:rPr>
              <a:t> запущенный Управлением образования Карагандинской области и РНПЦ </a:t>
            </a:r>
            <a:r>
              <a:rPr lang="ru-RU" sz="1600" b="1" i="1" dirty="0" err="1">
                <a:solidFill>
                  <a:srgbClr val="00B0F0"/>
                </a:solidFill>
                <a:latin typeface="Times New Roman" panose="02020603050405020304" pitchFamily="18" charset="0"/>
                <a:cs typeface="Times New Roman" panose="02020603050405020304" pitchFamily="18" charset="0"/>
              </a:rPr>
              <a:t>Сарыарка</a:t>
            </a:r>
            <a:r>
              <a:rPr lang="ru-RU" sz="1600" b="1" i="1" dirty="0">
                <a:solidFill>
                  <a:srgbClr val="00B0F0"/>
                </a:solidFill>
                <a:latin typeface="Times New Roman" panose="02020603050405020304" pitchFamily="18" charset="0"/>
                <a:cs typeface="Times New Roman" panose="02020603050405020304" pitchFamily="18" charset="0"/>
              </a:rPr>
              <a:t> </a:t>
            </a:r>
            <a:r>
              <a:rPr lang="ru-RU" sz="1600" b="1" i="1" dirty="0" err="1">
                <a:solidFill>
                  <a:srgbClr val="00B0F0"/>
                </a:solidFill>
                <a:latin typeface="Times New Roman" panose="02020603050405020304" pitchFamily="18" charset="0"/>
                <a:cs typeface="Times New Roman" panose="02020603050405020304" pitchFamily="18" charset="0"/>
              </a:rPr>
              <a:t>дарын</a:t>
            </a:r>
            <a:r>
              <a:rPr lang="ru-RU" sz="1600" b="1" i="1" dirty="0">
                <a:solidFill>
                  <a:srgbClr val="00B0F0"/>
                </a:solidFill>
                <a:latin typeface="Times New Roman" panose="02020603050405020304" pitchFamily="18" charset="0"/>
                <a:cs typeface="Times New Roman" panose="02020603050405020304" pitchFamily="18" charset="0"/>
              </a:rPr>
              <a:t> по предупреждению распространения COVID-19 и акцию по поддержке ношения масок в общественных местах в борьбе с распространением COVID-19.</a:t>
            </a:r>
            <a:endParaRPr lang="ru-KZ" sz="1600" b="1" i="1" dirty="0">
              <a:solidFill>
                <a:srgbClr val="00B0F0"/>
              </a:solidFill>
              <a:latin typeface="Times New Roman" panose="02020603050405020304" pitchFamily="18" charset="0"/>
              <a:cs typeface="Times New Roman" panose="02020603050405020304" pitchFamily="18" charset="0"/>
            </a:endParaRPr>
          </a:p>
          <a:p>
            <a:pPr algn="just"/>
            <a:r>
              <a:rPr lang="ru-RU" sz="1600" b="1" i="1" dirty="0">
                <a:solidFill>
                  <a:srgbClr val="00B0F0"/>
                </a:solidFill>
                <a:latin typeface="Times New Roman" panose="02020603050405020304" pitchFamily="18" charset="0"/>
                <a:cs typeface="Times New Roman" panose="02020603050405020304" pitchFamily="18" charset="0"/>
              </a:rPr>
              <a:t> </a:t>
            </a:r>
            <a:r>
              <a:rPr lang="ru-RU" sz="1600" b="1" i="1" dirty="0">
                <a:solidFill>
                  <a:srgbClr val="00B0F0"/>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#здороваясемьяздороваястрана09</a:t>
            </a:r>
            <a:endParaRPr lang="ru-KZ" sz="1600" b="1" i="1" dirty="0">
              <a:solidFill>
                <a:srgbClr val="00B0F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Плоский лежал творческий цветок ромашки на желтом фоне с копией  пространства | Премиум Фото">
            <a:extLst>
              <a:ext uri="{FF2B5EF4-FFF2-40B4-BE49-F238E27FC236}">
                <a16:creationId xmlns:a16="http://schemas.microsoft.com/office/drawing/2014/main" id="{3E45B28F-9E1E-4161-ADD0-C67FA0BDAE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84F7B46D-0891-4218-9C58-14058485BBFB}"/>
              </a:ext>
            </a:extLst>
          </p:cNvPr>
          <p:cNvPicPr>
            <a:picLocks noChangeAspect="1"/>
          </p:cNvPicPr>
          <p:nvPr/>
        </p:nvPicPr>
        <p:blipFill>
          <a:blip r:embed="rId3"/>
          <a:stretch>
            <a:fillRect/>
          </a:stretch>
        </p:blipFill>
        <p:spPr>
          <a:xfrm>
            <a:off x="188640" y="157322"/>
            <a:ext cx="2664295" cy="33345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скругленные углы 4">
            <a:extLst>
              <a:ext uri="{FF2B5EF4-FFF2-40B4-BE49-F238E27FC236}">
                <a16:creationId xmlns:a16="http://schemas.microsoft.com/office/drawing/2014/main" id="{FA261A72-B745-4B93-9791-F9C93F035D77}"/>
              </a:ext>
            </a:extLst>
          </p:cNvPr>
          <p:cNvSpPr/>
          <p:nvPr/>
        </p:nvSpPr>
        <p:spPr>
          <a:xfrm>
            <a:off x="188640" y="3649202"/>
            <a:ext cx="2808312" cy="1498862"/>
          </a:xfrm>
          <a:prstGeom prst="roundRect">
            <a:avLst>
              <a:gd name="adj" fmla="val 17480"/>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ru-KZ" sz="1400" b="1" i="1" dirty="0">
              <a:solidFill>
                <a:srgbClr val="00B0F0"/>
              </a:solidFill>
              <a:latin typeface="Times New Roman" panose="02020603050405020304" pitchFamily="18" charset="0"/>
              <a:cs typeface="Times New Roman" panose="02020603050405020304" pitchFamily="18" charset="0"/>
            </a:endParaRPr>
          </a:p>
          <a:p>
            <a:r>
              <a:rPr lang="kk-KZ" sz="1400" b="1" i="1" dirty="0">
                <a:solidFill>
                  <a:srgbClr val="00B0F0"/>
                </a:solidFill>
                <a:latin typeface="Times New Roman" panose="02020603050405020304" pitchFamily="18" charset="0"/>
                <a:cs typeface="Times New Roman" panose="02020603050405020304" pitchFamily="18" charset="0"/>
              </a:rPr>
              <a:t>№81ЖББОМ 4"Ә" сынып окушысы Абишев Даниал Шахмат бойынша калалық командалық ойын лигасының екінші орын иегері, </a:t>
            </a:r>
            <a:r>
              <a:rPr lang="en-US" sz="1400" b="1" i="1" dirty="0">
                <a:solidFill>
                  <a:srgbClr val="00B0F0"/>
                </a:solidFill>
                <a:latin typeface="Times New Roman" panose="02020603050405020304" pitchFamily="18" charset="0"/>
                <a:cs typeface="Times New Roman" panose="02020603050405020304" pitchFamily="18" charset="0"/>
              </a:rPr>
              <a:t>III- </a:t>
            </a:r>
            <a:r>
              <a:rPr lang="kk-KZ" sz="1400" b="1" i="1" dirty="0">
                <a:solidFill>
                  <a:srgbClr val="00B0F0"/>
                </a:solidFill>
                <a:latin typeface="Times New Roman" panose="02020603050405020304" pitchFamily="18" charset="0"/>
                <a:cs typeface="Times New Roman" panose="02020603050405020304" pitchFamily="18" charset="0"/>
              </a:rPr>
              <a:t>разряд иегері.</a:t>
            </a:r>
            <a:endParaRPr lang="ru-KZ" sz="1400" b="1" i="1" dirty="0">
              <a:solidFill>
                <a:srgbClr val="00B0F0"/>
              </a:solidFill>
              <a:latin typeface="Times New Roman" panose="02020603050405020304" pitchFamily="18" charset="0"/>
              <a:cs typeface="Times New Roman" panose="02020603050405020304" pitchFamily="18" charset="0"/>
            </a:endParaRPr>
          </a:p>
          <a:p>
            <a:endParaRPr lang="ru-KZ" sz="1400" b="1" i="1" dirty="0">
              <a:solidFill>
                <a:srgbClr val="00B0F0"/>
              </a:solidFill>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8CA2EF39-4625-49BE-AEA5-0B2F998F4604}"/>
              </a:ext>
            </a:extLst>
          </p:cNvPr>
          <p:cNvPicPr>
            <a:picLocks noChangeAspect="1"/>
          </p:cNvPicPr>
          <p:nvPr/>
        </p:nvPicPr>
        <p:blipFill>
          <a:blip r:embed="rId4"/>
          <a:stretch>
            <a:fillRect/>
          </a:stretch>
        </p:blipFill>
        <p:spPr>
          <a:xfrm>
            <a:off x="3428224" y="473428"/>
            <a:ext cx="3148098" cy="2230562"/>
          </a:xfrm>
          <a:prstGeom prst="rect">
            <a:avLst/>
          </a:prstGeom>
        </p:spPr>
      </p:pic>
      <p:pic>
        <p:nvPicPr>
          <p:cNvPr id="7" name="Рисунок 6">
            <a:extLst>
              <a:ext uri="{FF2B5EF4-FFF2-40B4-BE49-F238E27FC236}">
                <a16:creationId xmlns:a16="http://schemas.microsoft.com/office/drawing/2014/main" id="{1436DBFE-0FA1-479C-9F97-7AED8606E920}"/>
              </a:ext>
            </a:extLst>
          </p:cNvPr>
          <p:cNvPicPr>
            <a:picLocks noChangeAspect="1"/>
          </p:cNvPicPr>
          <p:nvPr/>
        </p:nvPicPr>
        <p:blipFill>
          <a:blip r:embed="rId5"/>
          <a:stretch>
            <a:fillRect/>
          </a:stretch>
        </p:blipFill>
        <p:spPr>
          <a:xfrm>
            <a:off x="3500533" y="3283352"/>
            <a:ext cx="3157755" cy="2230562"/>
          </a:xfrm>
          <a:prstGeom prst="rect">
            <a:avLst/>
          </a:prstGeom>
        </p:spPr>
      </p:pic>
      <p:sp>
        <p:nvSpPr>
          <p:cNvPr id="21" name="Прямоугольник: скругленные углы 20">
            <a:extLst>
              <a:ext uri="{FF2B5EF4-FFF2-40B4-BE49-F238E27FC236}">
                <a16:creationId xmlns:a16="http://schemas.microsoft.com/office/drawing/2014/main" id="{1508E61F-1C53-46FA-BECB-F4367D3F7107}"/>
              </a:ext>
            </a:extLst>
          </p:cNvPr>
          <p:cNvSpPr/>
          <p:nvPr/>
        </p:nvSpPr>
        <p:spPr>
          <a:xfrm>
            <a:off x="3632248" y="6105581"/>
            <a:ext cx="3056872" cy="2075543"/>
          </a:xfrm>
          <a:prstGeom prst="roundRect">
            <a:avLst>
              <a:gd name="adj" fmla="val 17480"/>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kk-KZ" sz="1400" b="1" i="1" dirty="0">
                <a:solidFill>
                  <a:srgbClr val="00B0F0"/>
                </a:solidFill>
                <a:latin typeface="Times New Roman" panose="02020603050405020304" pitchFamily="18" charset="0"/>
                <a:cs typeface="Times New Roman" panose="02020603050405020304" pitchFamily="18" charset="0"/>
              </a:rPr>
              <a:t>Республикалық қашықтық олимпиаддан қазақ тілі пәні бойынша ЖББОМ 81 5"Д"сынып оқушысы Оспанқұл Темірлан 1 дәрежелі дипломмен мар</a:t>
            </a:r>
            <a:r>
              <a:rPr lang="ru-KZ" sz="1400" b="1" i="1" dirty="0">
                <a:solidFill>
                  <a:srgbClr val="00B0F0"/>
                </a:solidFill>
                <a:latin typeface="Times New Roman" panose="02020603050405020304" pitchFamily="18" charset="0"/>
                <a:cs typeface="Times New Roman" panose="02020603050405020304" pitchFamily="18" charset="0"/>
              </a:rPr>
              <a:t>п</a:t>
            </a:r>
            <a:r>
              <a:rPr lang="kk-KZ" sz="1400" b="1" i="1" dirty="0">
                <a:solidFill>
                  <a:srgbClr val="00B0F0"/>
                </a:solidFill>
                <a:latin typeface="Times New Roman" panose="02020603050405020304" pitchFamily="18" charset="0"/>
                <a:cs typeface="Times New Roman" panose="02020603050405020304" pitchFamily="18" charset="0"/>
              </a:rPr>
              <a:t>а</a:t>
            </a:r>
            <a:r>
              <a:rPr lang="ru-KZ" sz="1400" b="1" i="1" dirty="0">
                <a:solidFill>
                  <a:srgbClr val="00B0F0"/>
                </a:solidFill>
                <a:latin typeface="Times New Roman" panose="02020603050405020304" pitchFamily="18" charset="0"/>
                <a:cs typeface="Times New Roman" panose="02020603050405020304" pitchFamily="18" charset="0"/>
              </a:rPr>
              <a:t>-т</a:t>
            </a:r>
            <a:r>
              <a:rPr lang="kk-KZ" sz="1400" b="1" i="1" dirty="0">
                <a:solidFill>
                  <a:srgbClr val="00B0F0"/>
                </a:solidFill>
                <a:latin typeface="Times New Roman" panose="02020603050405020304" pitchFamily="18" charset="0"/>
                <a:cs typeface="Times New Roman" panose="02020603050405020304" pitchFamily="18" charset="0"/>
              </a:rPr>
              <a:t>алды.</a:t>
            </a:r>
            <a:endParaRPr lang="ru-KZ" sz="1400" b="1" i="1" dirty="0">
              <a:solidFill>
                <a:srgbClr val="00B0F0"/>
              </a:solidFill>
              <a:latin typeface="Times New Roman" panose="02020603050405020304" pitchFamily="18" charset="0"/>
              <a:cs typeface="Times New Roman" panose="02020603050405020304" pitchFamily="18" charset="0"/>
            </a:endParaRPr>
          </a:p>
          <a:p>
            <a:pPr algn="just"/>
            <a:r>
              <a:rPr lang="kk-KZ" sz="1400" b="1" i="1" dirty="0">
                <a:solidFill>
                  <a:srgbClr val="00B0F0"/>
                </a:solidFill>
                <a:latin typeface="Times New Roman" panose="02020603050405020304" pitchFamily="18" charset="0"/>
                <a:cs typeface="Times New Roman" panose="02020603050405020304" pitchFamily="18" charset="0"/>
              </a:rPr>
              <a:t>Жетекшісі: Альмагамбетова Іңкәр Акановна қазақ тілі мен әдетбиеті мұғалімі.</a:t>
            </a:r>
            <a:endParaRPr lang="ru-KZ" sz="1400" b="1" i="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4337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Плоский лежал творческий цветок ромашки на желтом фоне с копией  пространства | Премиум Фото">
            <a:extLst>
              <a:ext uri="{FF2B5EF4-FFF2-40B4-BE49-F238E27FC236}">
                <a16:creationId xmlns:a16="http://schemas.microsoft.com/office/drawing/2014/main" id="{33A7BE41-5E89-4B85-877D-8C332F4F2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2"/>
            <a:ext cx="6858000" cy="912266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4F247C6E-EF38-46EE-97F3-C04612207613}"/>
              </a:ext>
            </a:extLst>
          </p:cNvPr>
          <p:cNvSpPr/>
          <p:nvPr/>
        </p:nvSpPr>
        <p:spPr>
          <a:xfrm>
            <a:off x="332656" y="395536"/>
            <a:ext cx="6264696" cy="1754326"/>
          </a:xfrm>
          <a:prstGeom prst="rect">
            <a:avLst/>
          </a:prstGeom>
        </p:spPr>
        <p:txBody>
          <a:bodyPr wrap="square">
            <a:spAutoFit/>
          </a:bodyPr>
          <a:lstStyle/>
          <a:p>
            <a:pPr algn="just"/>
            <a:r>
              <a:rPr lang="ru-RU" b="1" i="1" dirty="0">
                <a:solidFill>
                  <a:srgbClr val="00B0F0"/>
                </a:solidFill>
                <a:latin typeface="Times New Roman" panose="02020603050405020304" pitchFamily="18" charset="0"/>
                <a:cs typeface="Times New Roman" panose="02020603050405020304" pitchFamily="18" charset="0"/>
              </a:rPr>
              <a:t>В школе были организованы и проведены тематические классные часы для учащихся 1-11-х классов на тему "Корона вирусная инфекция. Что нужно знать?".</a:t>
            </a:r>
            <a:br>
              <a:rPr lang="ru-RU" b="1" i="1" dirty="0">
                <a:solidFill>
                  <a:srgbClr val="00B0F0"/>
                </a:solidFill>
                <a:latin typeface="Times New Roman" panose="02020603050405020304" pitchFamily="18" charset="0"/>
                <a:cs typeface="Times New Roman" panose="02020603050405020304" pitchFamily="18" charset="0"/>
              </a:rPr>
            </a:br>
            <a:r>
              <a:rPr lang="ru-RU" b="1" i="1" dirty="0">
                <a:solidFill>
                  <a:srgbClr val="00B0F0"/>
                </a:solidFill>
                <a:latin typeface="Times New Roman" panose="02020603050405020304" pitchFamily="18" charset="0"/>
                <a:cs typeface="Times New Roman" panose="02020603050405020304" pitchFamily="18" charset="0"/>
              </a:rPr>
              <a:t>Классные часы проходили в режиме онлайн.</a:t>
            </a:r>
            <a:br>
              <a:rPr lang="ru-RU" b="1" i="1" dirty="0">
                <a:solidFill>
                  <a:srgbClr val="00B0F0"/>
                </a:solidFill>
                <a:latin typeface="Times New Roman" panose="02020603050405020304" pitchFamily="18" charset="0"/>
                <a:cs typeface="Times New Roman" panose="02020603050405020304" pitchFamily="18" charset="0"/>
              </a:rPr>
            </a:br>
            <a:r>
              <a:rPr lang="ru-RU" b="1" i="1" dirty="0">
                <a:solidFill>
                  <a:srgbClr val="00B0F0"/>
                </a:solidFill>
                <a:latin typeface="Times New Roman" panose="02020603050405020304" pitchFamily="18" charset="0"/>
                <a:cs typeface="Times New Roman" panose="02020603050405020304" pitchFamily="18" charset="0"/>
              </a:rPr>
              <a:t>Классные руководители информировали учащихся через демонстрацию различных презентаций и видеороликов.</a:t>
            </a:r>
            <a:endParaRPr lang="ru-KZ" b="1" i="1" dirty="0">
              <a:solidFill>
                <a:srgbClr val="00B0F0"/>
              </a:solidFill>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614181D2-D500-4204-8A30-A3DF4C90E7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4045" y="2184800"/>
            <a:ext cx="3140235" cy="17663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a:extLst>
              <a:ext uri="{FF2B5EF4-FFF2-40B4-BE49-F238E27FC236}">
                <a16:creationId xmlns:a16="http://schemas.microsoft.com/office/drawing/2014/main" id="{2896FCEF-C2B9-4642-94FF-63E09E4A95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216" y="4582666"/>
            <a:ext cx="2964760" cy="16676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a:extLst>
              <a:ext uri="{FF2B5EF4-FFF2-40B4-BE49-F238E27FC236}">
                <a16:creationId xmlns:a16="http://schemas.microsoft.com/office/drawing/2014/main" id="{964BAB95-01D9-4B12-90A5-8CA0EF47D5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3791" y="6804248"/>
            <a:ext cx="3118800" cy="1754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Рисунок 10">
            <a:extLst>
              <a:ext uri="{FF2B5EF4-FFF2-40B4-BE49-F238E27FC236}">
                <a16:creationId xmlns:a16="http://schemas.microsoft.com/office/drawing/2014/main" id="{73CDB350-22EF-4600-BA3F-76BFAA536B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459" y="7211782"/>
            <a:ext cx="3118801" cy="1754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Рисунок 12">
            <a:extLst>
              <a:ext uri="{FF2B5EF4-FFF2-40B4-BE49-F238E27FC236}">
                <a16:creationId xmlns:a16="http://schemas.microsoft.com/office/drawing/2014/main" id="{2613EFEE-367C-475E-AB58-C0545D33FA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5138" y="4969273"/>
            <a:ext cx="3257414" cy="18322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Рисунок 14">
            <a:extLst>
              <a:ext uri="{FF2B5EF4-FFF2-40B4-BE49-F238E27FC236}">
                <a16:creationId xmlns:a16="http://schemas.microsoft.com/office/drawing/2014/main" id="{7CBC687E-45DC-4D84-95C7-7D4BE4B1DB7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1596" y="2734789"/>
            <a:ext cx="3180854" cy="17892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58012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Плоский лежал творческий цветок ромашки на желтом фоне с копией  пространства | Премиум Фото">
            <a:extLst>
              <a:ext uri="{FF2B5EF4-FFF2-40B4-BE49-F238E27FC236}">
                <a16:creationId xmlns:a16="http://schemas.microsoft.com/office/drawing/2014/main" id="{656AB9CF-9969-456E-90B2-B5A7367DC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2"/>
            <a:ext cx="6858000" cy="9122668"/>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8D0A8B36-7D8F-49DF-9FE2-C104C88BE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694" y="251520"/>
            <a:ext cx="5504611" cy="3096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a:extLst>
              <a:ext uri="{FF2B5EF4-FFF2-40B4-BE49-F238E27FC236}">
                <a16:creationId xmlns:a16="http://schemas.microsoft.com/office/drawing/2014/main" id="{3367A650-9203-4021-8A80-632600C5DA36}"/>
              </a:ext>
            </a:extLst>
          </p:cNvPr>
          <p:cNvPicPr>
            <a:picLocks noChangeAspect="1"/>
          </p:cNvPicPr>
          <p:nvPr/>
        </p:nvPicPr>
        <p:blipFill>
          <a:blip r:embed="rId4"/>
          <a:stretch>
            <a:fillRect/>
          </a:stretch>
        </p:blipFill>
        <p:spPr>
          <a:xfrm>
            <a:off x="260648" y="3779912"/>
            <a:ext cx="3001516" cy="2996513"/>
          </a:xfrm>
          <a:prstGeom prst="rect">
            <a:avLst/>
          </a:prstGeom>
        </p:spPr>
      </p:pic>
      <p:pic>
        <p:nvPicPr>
          <p:cNvPr id="8" name="Рисунок 7">
            <a:extLst>
              <a:ext uri="{FF2B5EF4-FFF2-40B4-BE49-F238E27FC236}">
                <a16:creationId xmlns:a16="http://schemas.microsoft.com/office/drawing/2014/main" id="{1F3A4180-FCFA-49F2-A624-5CC37B70C266}"/>
              </a:ext>
            </a:extLst>
          </p:cNvPr>
          <p:cNvPicPr>
            <a:picLocks noChangeAspect="1"/>
          </p:cNvPicPr>
          <p:nvPr/>
        </p:nvPicPr>
        <p:blipFill>
          <a:blip r:embed="rId5"/>
          <a:stretch>
            <a:fillRect/>
          </a:stretch>
        </p:blipFill>
        <p:spPr>
          <a:xfrm>
            <a:off x="3559324" y="3779912"/>
            <a:ext cx="3001516" cy="3021559"/>
          </a:xfrm>
          <a:prstGeom prst="rect">
            <a:avLst/>
          </a:prstGeom>
        </p:spPr>
      </p:pic>
      <p:sp>
        <p:nvSpPr>
          <p:cNvPr id="9" name="Прямоугольник 8">
            <a:extLst>
              <a:ext uri="{FF2B5EF4-FFF2-40B4-BE49-F238E27FC236}">
                <a16:creationId xmlns:a16="http://schemas.microsoft.com/office/drawing/2014/main" id="{C1E13E06-97AE-4C02-A31F-33AC2F5F8B50}"/>
              </a:ext>
            </a:extLst>
          </p:cNvPr>
          <p:cNvSpPr/>
          <p:nvPr/>
        </p:nvSpPr>
        <p:spPr>
          <a:xfrm>
            <a:off x="-3987824" y="3923928"/>
            <a:ext cx="3429000" cy="646331"/>
          </a:xfrm>
          <a:prstGeom prst="rect">
            <a:avLst/>
          </a:prstGeom>
        </p:spPr>
        <p:txBody>
          <a:bodyPr>
            <a:spAutoFit/>
          </a:bodyPr>
          <a:lstStyle/>
          <a:p>
            <a:br>
              <a:rPr lang="kk-KZ" dirty="0"/>
            </a:br>
            <a:endParaRPr lang="ru-KZ" dirty="0"/>
          </a:p>
        </p:txBody>
      </p:sp>
      <p:sp>
        <p:nvSpPr>
          <p:cNvPr id="10" name="Прямоугольник: скругленные углы 9">
            <a:extLst>
              <a:ext uri="{FF2B5EF4-FFF2-40B4-BE49-F238E27FC236}">
                <a16:creationId xmlns:a16="http://schemas.microsoft.com/office/drawing/2014/main" id="{A3889F19-9D2D-403A-8A52-6EC4B90AC5DB}"/>
              </a:ext>
            </a:extLst>
          </p:cNvPr>
          <p:cNvSpPr/>
          <p:nvPr/>
        </p:nvSpPr>
        <p:spPr>
          <a:xfrm>
            <a:off x="409228" y="6876350"/>
            <a:ext cx="6300192" cy="2075543"/>
          </a:xfrm>
          <a:prstGeom prst="roundRect">
            <a:avLst>
              <a:gd name="adj" fmla="val 17480"/>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kk-KZ" sz="1400" b="1" i="1" dirty="0">
                <a:solidFill>
                  <a:srgbClr val="00B0F0"/>
                </a:solidFill>
                <a:latin typeface="Times New Roman" panose="02020603050405020304" pitchFamily="18" charset="0"/>
                <a:cs typeface="Times New Roman" panose="02020603050405020304" pitchFamily="18" charset="0"/>
              </a:rPr>
              <a:t>Ту – мемлекеттің егемендік пен біртұтастықты білдіретін басты рәміздерінің бірі. «Флаг» термині «</a:t>
            </a:r>
            <a:r>
              <a:rPr lang="en-US" sz="1400" b="1" i="1" dirty="0" err="1">
                <a:solidFill>
                  <a:srgbClr val="00B0F0"/>
                </a:solidFill>
                <a:latin typeface="Times New Roman" panose="02020603050405020304" pitchFamily="18" charset="0"/>
                <a:cs typeface="Times New Roman" panose="02020603050405020304" pitchFamily="18" charset="0"/>
              </a:rPr>
              <a:t>vlag</a:t>
            </a:r>
            <a:r>
              <a:rPr lang="en-US" sz="1400" b="1" i="1" dirty="0">
                <a:solidFill>
                  <a:srgbClr val="00B0F0"/>
                </a:solidFill>
                <a:latin typeface="Times New Roman" panose="02020603050405020304" pitchFamily="18" charset="0"/>
                <a:cs typeface="Times New Roman" panose="02020603050405020304" pitchFamily="18" charset="0"/>
              </a:rPr>
              <a:t>» </a:t>
            </a:r>
            <a:r>
              <a:rPr lang="kk-KZ" sz="1400" b="1" i="1" dirty="0">
                <a:solidFill>
                  <a:srgbClr val="00B0F0"/>
                </a:solidFill>
                <a:latin typeface="Times New Roman" panose="02020603050405020304" pitchFamily="18" charset="0"/>
                <a:cs typeface="Times New Roman" panose="02020603050405020304" pitchFamily="18" charset="0"/>
              </a:rPr>
              <a:t>деген нидерланд сөзінен шыққан және белгіленген көлем мен түстегі, әдетте елтаңба немесе эмблема түрінде бейнеленген, діңгекке немесе бауға бекітілген мата ұғымын білдіреді. Ту ежелден елдің халқын біріктіру және оны белгілі бір мемлекеттік құрылымға сәйкестендіру міндетін атқарып келеді.</a:t>
            </a:r>
            <a:endParaRPr lang="ru-KZ" sz="1400" b="1" i="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4584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па 9">
            <a:extLst>
              <a:ext uri="{FF2B5EF4-FFF2-40B4-BE49-F238E27FC236}">
                <a16:creationId xmlns:a16="http://schemas.microsoft.com/office/drawing/2014/main" id="{E7182074-0355-4048-9FE4-68467C7ED7A7}"/>
              </a:ext>
            </a:extLst>
          </p:cNvPr>
          <p:cNvGrpSpPr/>
          <p:nvPr/>
        </p:nvGrpSpPr>
        <p:grpSpPr>
          <a:xfrm>
            <a:off x="0" y="21332"/>
            <a:ext cx="6858000" cy="9122668"/>
            <a:chOff x="0" y="21332"/>
            <a:chExt cx="6858000" cy="9122668"/>
          </a:xfrm>
        </p:grpSpPr>
        <p:pic>
          <p:nvPicPr>
            <p:cNvPr id="4" name="Picture 4" descr="Плоский лежал творческий цветок ромашки на желтом фоне с копией  пространства | Премиум Фото">
              <a:extLst>
                <a:ext uri="{FF2B5EF4-FFF2-40B4-BE49-F238E27FC236}">
                  <a16:creationId xmlns:a16="http://schemas.microsoft.com/office/drawing/2014/main" id="{95DAB506-D1BF-420B-BE97-283ACAA3AD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2"/>
              <a:ext cx="6858000" cy="9122668"/>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1F59412A-7733-4926-A128-50F930E5F834}"/>
                </a:ext>
              </a:extLst>
            </p:cNvPr>
            <p:cNvPicPr>
              <a:picLocks noChangeAspect="1"/>
            </p:cNvPicPr>
            <p:nvPr/>
          </p:nvPicPr>
          <p:blipFill>
            <a:blip r:embed="rId3"/>
            <a:stretch>
              <a:fillRect/>
            </a:stretch>
          </p:blipFill>
          <p:spPr>
            <a:xfrm>
              <a:off x="2348880" y="149385"/>
              <a:ext cx="2304256" cy="23197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a:extLst>
                <a:ext uri="{FF2B5EF4-FFF2-40B4-BE49-F238E27FC236}">
                  <a16:creationId xmlns:a16="http://schemas.microsoft.com/office/drawing/2014/main" id="{5D178FE9-F363-43FB-96EB-B7BF5A964FD7}"/>
                </a:ext>
              </a:extLst>
            </p:cNvPr>
            <p:cNvPicPr>
              <a:picLocks noChangeAspect="1"/>
            </p:cNvPicPr>
            <p:nvPr/>
          </p:nvPicPr>
          <p:blipFill>
            <a:blip r:embed="rId4"/>
            <a:stretch>
              <a:fillRect/>
            </a:stretch>
          </p:blipFill>
          <p:spPr>
            <a:xfrm>
              <a:off x="126512" y="2594199"/>
              <a:ext cx="3925286" cy="21361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a:extLst>
                <a:ext uri="{FF2B5EF4-FFF2-40B4-BE49-F238E27FC236}">
                  <a16:creationId xmlns:a16="http://schemas.microsoft.com/office/drawing/2014/main" id="{60A5BCD0-A8D2-424D-977A-6B6A081E5454}"/>
                </a:ext>
              </a:extLst>
            </p:cNvPr>
            <p:cNvPicPr>
              <a:picLocks noChangeAspect="1"/>
            </p:cNvPicPr>
            <p:nvPr/>
          </p:nvPicPr>
          <p:blipFill>
            <a:blip r:embed="rId5"/>
            <a:stretch>
              <a:fillRect/>
            </a:stretch>
          </p:blipFill>
          <p:spPr>
            <a:xfrm>
              <a:off x="3189344" y="4645930"/>
              <a:ext cx="3528392" cy="22306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a:extLst>
                <a:ext uri="{FF2B5EF4-FFF2-40B4-BE49-F238E27FC236}">
                  <a16:creationId xmlns:a16="http://schemas.microsoft.com/office/drawing/2014/main" id="{F84AC5BD-07AE-4993-995C-3CD6DC7FF8CC}"/>
                </a:ext>
              </a:extLst>
            </p:cNvPr>
            <p:cNvPicPr>
              <a:picLocks noChangeAspect="1"/>
            </p:cNvPicPr>
            <p:nvPr/>
          </p:nvPicPr>
          <p:blipFill>
            <a:blip r:embed="rId6"/>
            <a:stretch>
              <a:fillRect/>
            </a:stretch>
          </p:blipFill>
          <p:spPr>
            <a:xfrm>
              <a:off x="332656" y="6769758"/>
              <a:ext cx="3925286" cy="21585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Прямоугольник 8">
              <a:extLst>
                <a:ext uri="{FF2B5EF4-FFF2-40B4-BE49-F238E27FC236}">
                  <a16:creationId xmlns:a16="http://schemas.microsoft.com/office/drawing/2014/main" id="{79EF7EA8-5752-4752-B128-B407A7A95DD8}"/>
                </a:ext>
              </a:extLst>
            </p:cNvPr>
            <p:cNvSpPr/>
            <p:nvPr/>
          </p:nvSpPr>
          <p:spPr>
            <a:xfrm>
              <a:off x="4041918" y="2620119"/>
              <a:ext cx="2699450" cy="1600438"/>
            </a:xfrm>
            <a:prstGeom prst="rect">
              <a:avLst/>
            </a:prstGeom>
          </p:spPr>
          <p:txBody>
            <a:bodyPr wrap="square">
              <a:spAutoFit/>
            </a:bodyPr>
            <a:lstStyle/>
            <a:p>
              <a:pPr algn="just"/>
              <a:r>
                <a:rPr lang="kk-KZ" sz="1400" b="1" i="1" dirty="0">
                  <a:solidFill>
                    <a:srgbClr val="00B0F0"/>
                  </a:solidFill>
                  <a:latin typeface="Times New Roman" panose="02020603050405020304" pitchFamily="18" charset="0"/>
                  <a:cs typeface="Times New Roman" panose="02020603050405020304" pitchFamily="18" charset="0"/>
                </a:rPr>
                <a:t>Балалар өкілдігінің үміт-керлері: 10"Б" сынып оқушысы </a:t>
              </a:r>
            </a:p>
            <a:p>
              <a:pPr algn="just"/>
              <a:r>
                <a:rPr lang="kk-KZ" sz="1400" b="1" i="1" dirty="0">
                  <a:solidFill>
                    <a:srgbClr val="00B0F0"/>
                  </a:solidFill>
                  <a:latin typeface="Times New Roman" panose="02020603050405020304" pitchFamily="18" charset="0"/>
                  <a:cs typeface="Times New Roman" panose="02020603050405020304" pitchFamily="18" charset="0"/>
                </a:rPr>
                <a:t>Папу Габрэл- Марлен</a:t>
              </a:r>
            </a:p>
            <a:p>
              <a:pPr algn="just"/>
              <a:r>
                <a:rPr lang="kk-KZ" sz="1400" b="1" i="1" dirty="0">
                  <a:solidFill>
                    <a:srgbClr val="00B0F0"/>
                  </a:solidFill>
                  <a:latin typeface="Times New Roman" panose="02020603050405020304" pitchFamily="18" charset="0"/>
                  <a:cs typeface="Times New Roman" panose="02020603050405020304" pitchFamily="18" charset="0"/>
                </a:rPr>
                <a:t>9"Ә" сынып оқушысы</a:t>
              </a:r>
            </a:p>
            <a:p>
              <a:pPr algn="just"/>
              <a:r>
                <a:rPr lang="kk-KZ" sz="1400" b="1" i="1" dirty="0">
                  <a:solidFill>
                    <a:srgbClr val="00B0F0"/>
                  </a:solidFill>
                  <a:latin typeface="Times New Roman" panose="02020603050405020304" pitchFamily="18" charset="0"/>
                  <a:cs typeface="Times New Roman" panose="02020603050405020304" pitchFamily="18" charset="0"/>
                </a:rPr>
                <a:t> Жақсылықұлы Ербол</a:t>
              </a:r>
            </a:p>
            <a:p>
              <a:pPr algn="just"/>
              <a:r>
                <a:rPr lang="kk-KZ" sz="1400" b="1" i="1" dirty="0">
                  <a:solidFill>
                    <a:srgbClr val="00B0F0"/>
                  </a:solidFill>
                  <a:latin typeface="Times New Roman" panose="02020603050405020304" pitchFamily="18" charset="0"/>
                  <a:cs typeface="Times New Roman" panose="02020603050405020304" pitchFamily="18" charset="0"/>
                </a:rPr>
                <a:t>8"Д"сынып оқушысы</a:t>
              </a:r>
            </a:p>
            <a:p>
              <a:pPr algn="just"/>
              <a:r>
                <a:rPr lang="kk-KZ" sz="1400" b="1" i="1" dirty="0">
                  <a:solidFill>
                    <a:srgbClr val="00B0F0"/>
                  </a:solidFill>
                  <a:latin typeface="Times New Roman" panose="02020603050405020304" pitchFamily="18" charset="0"/>
                  <a:cs typeface="Times New Roman" panose="02020603050405020304" pitchFamily="18" charset="0"/>
                </a:rPr>
                <a:t> Аманкелдина Сымбат</a:t>
              </a:r>
              <a:endParaRPr lang="ru-KZ" sz="1400" b="1" i="1" dirty="0">
                <a:solidFill>
                  <a:srgbClr val="00B0F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508147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Текстурный фон для сайта">
            <a:extLst>
              <a:ext uri="{FF2B5EF4-FFF2-40B4-BE49-F238E27FC236}">
                <a16:creationId xmlns:a16="http://schemas.microsoft.com/office/drawing/2014/main" id="{469877C2-EBC8-4CF6-8CFC-098DFB2248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 y="-3432"/>
            <a:ext cx="6858000" cy="9139816"/>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493ABF85-8936-4857-BA2D-B800DE326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253" y="30528"/>
            <a:ext cx="5303239" cy="1972096"/>
          </a:xfrm>
          <a:prstGeom prst="rect">
            <a:avLst/>
          </a:prstGeom>
        </p:spPr>
      </p:pic>
      <p:grpSp>
        <p:nvGrpSpPr>
          <p:cNvPr id="24" name="Группа 23">
            <a:extLst>
              <a:ext uri="{FF2B5EF4-FFF2-40B4-BE49-F238E27FC236}">
                <a16:creationId xmlns:a16="http://schemas.microsoft.com/office/drawing/2014/main" id="{6DD1A588-40BB-4440-82D7-21357BC8FB89}"/>
              </a:ext>
            </a:extLst>
          </p:cNvPr>
          <p:cNvGrpSpPr/>
          <p:nvPr/>
        </p:nvGrpSpPr>
        <p:grpSpPr>
          <a:xfrm>
            <a:off x="122827" y="2007956"/>
            <a:ext cx="6457614" cy="6833291"/>
            <a:chOff x="122827" y="2007956"/>
            <a:chExt cx="6457614" cy="6833291"/>
          </a:xfrm>
        </p:grpSpPr>
        <p:sp>
          <p:nvSpPr>
            <p:cNvPr id="7" name="Выноска: стрелка влево-вправо 6">
              <a:extLst>
                <a:ext uri="{FF2B5EF4-FFF2-40B4-BE49-F238E27FC236}">
                  <a16:creationId xmlns:a16="http://schemas.microsoft.com/office/drawing/2014/main" id="{A7431BA6-C43B-4D76-92FD-6D1F2FBD8B38}"/>
                </a:ext>
              </a:extLst>
            </p:cNvPr>
            <p:cNvSpPr/>
            <p:nvPr/>
          </p:nvSpPr>
          <p:spPr>
            <a:xfrm>
              <a:off x="1022819" y="3529048"/>
              <a:ext cx="4566421" cy="4283312"/>
            </a:xfrm>
            <a:prstGeom prst="leftRightArrowCallout">
              <a:avLst>
                <a:gd name="adj1" fmla="val 25000"/>
                <a:gd name="adj2" fmla="val 25000"/>
                <a:gd name="adj3" fmla="val 25000"/>
                <a:gd name="adj4" fmla="val 6232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i="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Сегодня в школе проходит I (школьный) этап республиканской олимпиады школьников по общеобразовательным предметам для учащихся 5-6 классов. В олимпиаде принимают участие 160 учащихся. Желем им высоких результатов и победы!</a:t>
              </a:r>
              <a:endParaRPr lang="ru-KZ" b="1"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5B33A46D-AA0C-4168-AC75-6727337EE6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603760">
              <a:off x="388319" y="2086146"/>
              <a:ext cx="2780928" cy="1564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Рисунок 10">
              <a:extLst>
                <a:ext uri="{FF2B5EF4-FFF2-40B4-BE49-F238E27FC236}">
                  <a16:creationId xmlns:a16="http://schemas.microsoft.com/office/drawing/2014/main" id="{05374419-DBC4-49E2-85CE-BD4C43D963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18145">
              <a:off x="3431383" y="2007956"/>
              <a:ext cx="2931894" cy="16491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Рисунок 12">
              <a:extLst>
                <a:ext uri="{FF2B5EF4-FFF2-40B4-BE49-F238E27FC236}">
                  <a16:creationId xmlns:a16="http://schemas.microsoft.com/office/drawing/2014/main" id="{ABCF0D4A-FCF4-4C70-94C6-31776AC108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460329">
              <a:off x="196381" y="4090125"/>
              <a:ext cx="2087198" cy="11740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Рисунок 14">
              <a:extLst>
                <a:ext uri="{FF2B5EF4-FFF2-40B4-BE49-F238E27FC236}">
                  <a16:creationId xmlns:a16="http://schemas.microsoft.com/office/drawing/2014/main" id="{3DEBE39D-0360-434D-9972-74A4748887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28816">
              <a:off x="4386242" y="4141288"/>
              <a:ext cx="2156200" cy="12128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Рисунок 16">
              <a:extLst>
                <a:ext uri="{FF2B5EF4-FFF2-40B4-BE49-F238E27FC236}">
                  <a16:creationId xmlns:a16="http://schemas.microsoft.com/office/drawing/2014/main" id="{4481375B-260D-4F9B-9540-1B47F3EA4DA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0347" y="7637170"/>
              <a:ext cx="2140582" cy="12040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Рисунок 18">
              <a:extLst>
                <a:ext uri="{FF2B5EF4-FFF2-40B4-BE49-F238E27FC236}">
                  <a16:creationId xmlns:a16="http://schemas.microsoft.com/office/drawing/2014/main" id="{5D0172F0-FA20-4166-85A8-4D7344A06C3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24668" y="7602939"/>
              <a:ext cx="2190214" cy="12319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Рисунок 20">
              <a:extLst>
                <a:ext uri="{FF2B5EF4-FFF2-40B4-BE49-F238E27FC236}">
                  <a16:creationId xmlns:a16="http://schemas.microsoft.com/office/drawing/2014/main" id="{05E05D9E-DEC1-495B-8E55-22CBD2923D3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692774">
              <a:off x="4569212" y="5741400"/>
              <a:ext cx="2011229" cy="11313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Рисунок 22">
              <a:extLst>
                <a:ext uri="{FF2B5EF4-FFF2-40B4-BE49-F238E27FC236}">
                  <a16:creationId xmlns:a16="http://schemas.microsoft.com/office/drawing/2014/main" id="{85E5A587-3A1C-44D0-81B6-6CFBA3DDA1A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1169555">
              <a:off x="122827" y="5686997"/>
              <a:ext cx="1944514" cy="10937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261987038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2426</TotalTime>
  <Words>294</Words>
  <Application>Microsoft Office PowerPoint</Application>
  <PresentationFormat>Экран (4:3)</PresentationFormat>
  <Paragraphs>21</Paragraphs>
  <Slides>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vt:i4>
      </vt:variant>
    </vt:vector>
  </HeadingPairs>
  <TitlesOfParts>
    <vt:vector size="12" baseType="lpstr">
      <vt:lpstr>Aharoni</vt:lpstr>
      <vt:lpstr>Arial</vt:lpstr>
      <vt:lpstr>Calibri</vt:lpstr>
      <vt:lpstr>Monotype Corsiva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11</dc:creator>
  <cp:lastModifiedBy>admin</cp:lastModifiedBy>
  <cp:revision>70</cp:revision>
  <cp:lastPrinted>2020-09-07T11:03:37Z</cp:lastPrinted>
  <dcterms:created xsi:type="dcterms:W3CDTF">2019-12-09T04:18:10Z</dcterms:created>
  <dcterms:modified xsi:type="dcterms:W3CDTF">2020-10-27T03:26:53Z</dcterms:modified>
</cp:coreProperties>
</file>