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302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DDEE-BA38-451B-987C-DB4A5432A5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8DDEE-BA38-451B-987C-DB4A5432A517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CC295-847F-419F-BD78-BCD91BB433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19" Type="http://schemas.openxmlformats.org/officeDocument/2006/relationships/image" Target="../media/image47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18" Type="http://schemas.openxmlformats.org/officeDocument/2006/relationships/image" Target="../media/image64.jpeg"/><Relationship Id="rId3" Type="http://schemas.openxmlformats.org/officeDocument/2006/relationships/image" Target="../media/image49.jpeg"/><Relationship Id="rId21" Type="http://schemas.openxmlformats.org/officeDocument/2006/relationships/image" Target="../media/image67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17" Type="http://schemas.openxmlformats.org/officeDocument/2006/relationships/image" Target="../media/image63.jpeg"/><Relationship Id="rId2" Type="http://schemas.openxmlformats.org/officeDocument/2006/relationships/image" Target="../media/image30.jpeg"/><Relationship Id="rId16" Type="http://schemas.openxmlformats.org/officeDocument/2006/relationships/image" Target="../media/image62.jpeg"/><Relationship Id="rId20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23" Type="http://schemas.openxmlformats.org/officeDocument/2006/relationships/image" Target="../media/image69.jpeg"/><Relationship Id="rId10" Type="http://schemas.openxmlformats.org/officeDocument/2006/relationships/image" Target="../media/image56.jpeg"/><Relationship Id="rId19" Type="http://schemas.openxmlformats.org/officeDocument/2006/relationships/image" Target="../media/image65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Relationship Id="rId22" Type="http://schemas.openxmlformats.org/officeDocument/2006/relationships/image" Target="../media/image6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3" name="AutoShape 3" descr="https://img-fotki.yandex.ru/get/6736/200418627.1a/0_10c87b_d2d75807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AutoShape 11" descr="День рожден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4" name="AutoShape 14" descr="https://img-fotki.yandex.ru/get/15545/200418627.cb/0_149bd3_9ed722dc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9" name="AutoShape 19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1" name="AutoShape 21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3" name="AutoShape 23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45" name="AutoShape 25" descr="http://img-fotki.yandex.ru/get/6517/16969765.c0/0_6bbf1_f6967fd9_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https://wallbox.ru/wallpapers/main/201505/ed8401baf6d686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2" name="AutoShape 16" descr="https://wallbox.ru/wallpapers/main/201505/ed8401baf6d6864.jp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Желтый фон — Yellow background">
            <a:extLst>
              <a:ext uri="{FF2B5EF4-FFF2-40B4-BE49-F238E27FC236}">
                <a16:creationId xmlns:a16="http://schemas.microsoft.com/office/drawing/2014/main" id="{1CD6573A-605E-403F-8353-9B443128D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2" y="-7205"/>
            <a:ext cx="6878803" cy="913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F6CF0F0-3BED-4E29-A901-1D977ED0D52C}"/>
              </a:ext>
            </a:extLst>
          </p:cNvPr>
          <p:cNvGrpSpPr/>
          <p:nvPr/>
        </p:nvGrpSpPr>
        <p:grpSpPr>
          <a:xfrm>
            <a:off x="76498" y="86828"/>
            <a:ext cx="6808886" cy="1964892"/>
            <a:chOff x="0" y="-32"/>
            <a:chExt cx="8286784" cy="1964892"/>
          </a:xfrm>
        </p:grpSpPr>
        <p:pic>
          <p:nvPicPr>
            <p:cNvPr id="37" name="Picture 8" descr="C:\Users\w\Downloads\xdvx.png">
              <a:extLst>
                <a:ext uri="{FF2B5EF4-FFF2-40B4-BE49-F238E27FC236}">
                  <a16:creationId xmlns:a16="http://schemas.microsoft.com/office/drawing/2014/main" id="{879F8E82-44C9-44D5-A98C-E8735CEDF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90" y="1393356"/>
              <a:ext cx="6643710" cy="571504"/>
            </a:xfrm>
            <a:prstGeom prst="rect">
              <a:avLst/>
            </a:prstGeom>
            <a:noFill/>
          </p:spPr>
        </p:pic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FA11897E-8A86-4D69-92B3-510DF2C58C81}"/>
                </a:ext>
              </a:extLst>
            </p:cNvPr>
            <p:cNvSpPr/>
            <p:nvPr/>
          </p:nvSpPr>
          <p:spPr>
            <a:xfrm>
              <a:off x="1729673" y="536100"/>
              <a:ext cx="5128327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Monotype Corsiva" pitchFamily="66" charset="0"/>
                  <a:cs typeface="Aharoni" pitchFamily="2" charset="-79"/>
                </a:rPr>
                <a:t>«</a:t>
              </a:r>
              <a:r>
                <a:rPr lang="en-US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Aharoni" pitchFamily="2" charset="-79"/>
                  <a:cs typeface="Aharoni" pitchFamily="2" charset="-79"/>
                </a:rPr>
                <a:t>School time</a:t>
              </a:r>
              <a:r>
                <a:rPr lang="ru-RU" sz="5200" b="1" i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Monotype Corsiva" pitchFamily="66" charset="0"/>
                  <a:cs typeface="Aharoni" pitchFamily="2" charset="-79"/>
                </a:rPr>
                <a:t>» </a:t>
              </a:r>
              <a:endParaRPr lang="ru-RU" sz="5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Aharoni" pitchFamily="2" charset="-79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C57EDE8E-9F66-4388-9162-15EAA214DE66}"/>
                </a:ext>
              </a:extLst>
            </p:cNvPr>
            <p:cNvSpPr/>
            <p:nvPr/>
          </p:nvSpPr>
          <p:spPr>
            <a:xfrm>
              <a:off x="2607003" y="1430434"/>
              <a:ext cx="18415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i="1" dirty="0">
                  <a:latin typeface="Times New Roman" pitchFamily="18" charset="0"/>
                  <a:cs typeface="Times New Roman" pitchFamily="18" charset="0"/>
                </a:rPr>
                <a:t>       Выпуск №2</a:t>
              </a:r>
              <a:r>
                <a:rPr lang="kk-KZ" sz="1200" b="1" i="1" dirty="0"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1200" b="1" i="1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200" b="1" i="1" dirty="0">
                  <a:latin typeface="Times New Roman" pitchFamily="18" charset="0"/>
                  <a:cs typeface="Times New Roman" pitchFamily="18" charset="0"/>
                </a:rPr>
                <a:t>  от 05.10.2020 года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" name="Picture 27" descr="C:\Users\w\Desktop\0_ab458_4bc1d758_orig.png">
              <a:extLst>
                <a:ext uri="{FF2B5EF4-FFF2-40B4-BE49-F238E27FC236}">
                  <a16:creationId xmlns:a16="http://schemas.microsoft.com/office/drawing/2014/main" id="{E484A9B0-FC7E-40E9-9309-72D13C838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4422" y="1321918"/>
              <a:ext cx="598457" cy="483839"/>
            </a:xfrm>
            <a:prstGeom prst="rect">
              <a:avLst/>
            </a:prstGeom>
            <a:noFill/>
          </p:spPr>
        </p:pic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76666752-0B03-4352-8D69-706C4DA17F04}"/>
                </a:ext>
              </a:extLst>
            </p:cNvPr>
            <p:cNvSpPr/>
            <p:nvPr/>
          </p:nvSpPr>
          <p:spPr>
            <a:xfrm>
              <a:off x="1812879" y="187717"/>
              <a:ext cx="26356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школьная  газета </a:t>
              </a:r>
              <a:endParaRPr lang="ru-RU" sz="2800" b="1" i="1" dirty="0"/>
            </a:p>
          </p:txBody>
        </p:sp>
        <p:pic>
          <p:nvPicPr>
            <p:cNvPr id="42" name="Picture 2" descr="C:\Users\w\Desktop\пресс-центр\эмблема.png">
              <a:extLst>
                <a:ext uri="{FF2B5EF4-FFF2-40B4-BE49-F238E27FC236}">
                  <a16:creationId xmlns:a16="http://schemas.microsoft.com/office/drawing/2014/main" id="{B79AB110-BC26-48E7-B317-B20F245B94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07504"/>
              <a:ext cx="1707869" cy="1206867"/>
            </a:xfrm>
            <a:prstGeom prst="rect">
              <a:avLst/>
            </a:prstGeom>
            <a:noFill/>
          </p:spPr>
        </p:pic>
        <p:sp>
          <p:nvSpPr>
            <p:cNvPr id="43" name="Rectangle 6">
              <a:extLst>
                <a:ext uri="{FF2B5EF4-FFF2-40B4-BE49-F238E27FC236}">
                  <a16:creationId xmlns:a16="http://schemas.microsoft.com/office/drawing/2014/main" id="{4A002DEA-5DCF-4EAE-84DC-868EA00BF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306" y="-32"/>
              <a:ext cx="578647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u="none" strike="noStrike" cap="none" normalizeH="0" baseline="0" dirty="0">
                  <a:ln>
                    <a:noFill/>
                  </a:ln>
                  <a:effectLst/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КГУ</a:t>
              </a:r>
              <a:r>
                <a:rPr lang="ru-RU" sz="1400" dirty="0"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  </a:t>
              </a:r>
              <a:r>
                <a:rPr kumimoji="0" lang="ru-RU" sz="1400" u="none" strike="noStrike" cap="none" normalizeH="0" baseline="0" dirty="0">
                  <a:ln>
                    <a:noFill/>
                  </a:ln>
                  <a:effectLst/>
                  <a:latin typeface="Monotype Corsiva" pitchFamily="66" charset="0"/>
                  <a:ea typeface="Calibri" pitchFamily="34" charset="0"/>
                  <a:cs typeface="Times New Roman" pitchFamily="18" charset="0"/>
                </a:rPr>
                <a:t>«СОШ №81»  ул. Гапеева 1 Б  </a:t>
              </a:r>
              <a:endParaRPr kumimoji="0" lang="ru-RU" u="none" strike="noStrike" cap="none" normalizeH="0" baseline="0" dirty="0">
                <a:ln>
                  <a:noFill/>
                </a:ln>
                <a:effectLst/>
                <a:latin typeface="Monotype Corsiva" pitchFamily="66" charset="0"/>
                <a:cs typeface="Arial" pitchFamily="34" charset="0"/>
              </a:endParaRPr>
            </a:p>
          </p:txBody>
        </p: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C3B0FCD-B006-4496-A1BB-1763F8C737B6}"/>
              </a:ext>
            </a:extLst>
          </p:cNvPr>
          <p:cNvSpPr/>
          <p:nvPr/>
        </p:nvSpPr>
        <p:spPr>
          <a:xfrm>
            <a:off x="398816" y="1964055"/>
            <a:ext cx="5940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для родителей и учащихся по противодействию коррупции "Всё тайное становится явным!".</a:t>
            </a:r>
            <a:endParaRPr lang="ru-KZ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12CD2E3-0462-4134-94D1-9F7A32F245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25" y="6676202"/>
            <a:ext cx="1403644" cy="1994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F82F4A8-E30A-46E3-A87E-9CEBE8F4A2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0" y="2966846"/>
            <a:ext cx="2362330" cy="1526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E852C5A-D733-4541-9456-6D80D5EDFB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2" y="4650529"/>
            <a:ext cx="2301412" cy="1622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D023B9F-EC7A-4EAD-BE89-0792072EDD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89" y="6644618"/>
            <a:ext cx="2094873" cy="2099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DAC0C65-41F3-40FF-84FE-BA0BFC2B78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16" y="3022920"/>
            <a:ext cx="2664296" cy="1506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8FEE363-CD42-4FF7-8FD6-B3901068DA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34" y="4650529"/>
            <a:ext cx="2664296" cy="1507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35DBC5-F8FB-488F-9150-6590A2FC8F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75" y="6652976"/>
            <a:ext cx="1989499" cy="1614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68FCB32-B5F5-4108-8AFB-2340A057A60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98" y="3303462"/>
            <a:ext cx="1303162" cy="997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лоский лежал творческий цветок ромашки на желтом фоне с копией  пространства | Премиум Фото">
            <a:extLst>
              <a:ext uri="{FF2B5EF4-FFF2-40B4-BE49-F238E27FC236}">
                <a16:creationId xmlns:a16="http://schemas.microsoft.com/office/drawing/2014/main" id="{33A7BE41-5E89-4B85-877D-8C332F4F2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2"/>
            <a:ext cx="6858000" cy="91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BD261F-0D8C-4033-B76B-F6E3CB0F0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2" y="179512"/>
            <a:ext cx="3168596" cy="2313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41C7E1-FBF7-4958-9375-F8EAE06EAABA}"/>
              </a:ext>
            </a:extLst>
          </p:cNvPr>
          <p:cNvSpPr/>
          <p:nvPr/>
        </p:nvSpPr>
        <p:spPr>
          <a:xfrm>
            <a:off x="3363626" y="359081"/>
            <a:ext cx="341249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октября 2020 года учащиеся 1-11-х классов приняли участие в просмотре </a:t>
            </a:r>
            <a:r>
              <a:rPr lang="ru-RU" sz="11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видеолекции</a:t>
            </a:r>
            <a:r>
              <a:rPr lang="ru-RU" sz="1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Ринатом </a:t>
            </a:r>
            <a:r>
              <a:rPr lang="ru-RU" sz="11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Бектуровым</a:t>
            </a:r>
            <a:r>
              <a:rPr lang="ru-RU" sz="1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республиканской акции "Час добропорядочности".</a:t>
            </a:r>
            <a:br>
              <a:rPr lang="ru-RU" sz="1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9-х классов написали отзывы.</a:t>
            </a:r>
            <a:br>
              <a:rPr lang="ru-RU" sz="1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Очень </a:t>
            </a:r>
            <a:r>
              <a:rPr lang="ru-RU" sz="11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познавательно,я</a:t>
            </a:r>
            <a:r>
              <a:rPr lang="ru-RU" sz="1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такой большой объем информации не получал </a:t>
            </a:r>
            <a:r>
              <a:rPr lang="ru-RU" sz="11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никогда,я</a:t>
            </a:r>
            <a:r>
              <a:rPr lang="ru-RU" sz="11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поражен как наши власти заботятся нас и стараются дать максимально пользы от учебы. Спасибо Вам, что есть такие мероприятия!".</a:t>
            </a:r>
            <a:endParaRPr lang="ru-KZ" sz="11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загнутый угол 6">
            <a:extLst>
              <a:ext uri="{FF2B5EF4-FFF2-40B4-BE49-F238E27FC236}">
                <a16:creationId xmlns:a16="http://schemas.microsoft.com/office/drawing/2014/main" id="{EFE51AD6-C034-444D-9D28-8B34ED848A89}"/>
              </a:ext>
            </a:extLst>
          </p:cNvPr>
          <p:cNvSpPr/>
          <p:nvPr/>
        </p:nvSpPr>
        <p:spPr>
          <a:xfrm>
            <a:off x="122212" y="3347863"/>
            <a:ext cx="6653908" cy="4968553"/>
          </a:xfrm>
          <a:prstGeom prst="foldedCorner">
            <a:avLst>
              <a:gd name="adj" fmla="val 2209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96395EA-C146-4789-AC5D-61422B60498D}"/>
              </a:ext>
            </a:extLst>
          </p:cNvPr>
          <p:cNvSpPr/>
          <p:nvPr/>
        </p:nvSpPr>
        <p:spPr>
          <a:xfrm>
            <a:off x="1421383" y="2502206"/>
            <a:ext cx="43027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Palatino Linotype" panose="02040502050505030304" pitchFamily="18" charset="0"/>
              </a:rPr>
              <a:t>Құттықтау</a:t>
            </a:r>
            <a:r>
              <a:rPr lang="ru-RU" sz="4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Palatino Linotype" panose="02040502050505030304" pitchFamily="18" charset="0"/>
              </a:rPr>
              <a:t>!!!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9706378-9F5B-416D-A357-ABAAD8F11DD0}"/>
              </a:ext>
            </a:extLst>
          </p:cNvPr>
          <p:cNvGrpSpPr/>
          <p:nvPr/>
        </p:nvGrpSpPr>
        <p:grpSpPr>
          <a:xfrm>
            <a:off x="81418" y="3691654"/>
            <a:ext cx="6407620" cy="3697812"/>
            <a:chOff x="116632" y="3538484"/>
            <a:chExt cx="6407620" cy="3697812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1F611A2-D1AC-4672-BB79-D35163619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885" y="3538484"/>
              <a:ext cx="2103477" cy="26139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AF07340-8081-4112-A375-B850C31427FB}"/>
                </a:ext>
              </a:extLst>
            </p:cNvPr>
            <p:cNvSpPr/>
            <p:nvPr/>
          </p:nvSpPr>
          <p:spPr>
            <a:xfrm>
              <a:off x="116632" y="6408020"/>
              <a:ext cx="3429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k-KZ" sz="1400" b="1" i="1" dirty="0">
                  <a:solidFill>
                    <a:srgbClr val="0404BC"/>
                  </a:solidFill>
                  <a:latin typeface="Palatino Linotype" panose="02040502050505030304" pitchFamily="18" charset="0"/>
                </a:rPr>
                <a:t>Құттықтаймыз!!! МӘЖИТ ӘЛІБЕК 4"Ә" СЫНЫП КАРАТЭ 3 орын алды</a:t>
              </a:r>
              <a:endParaRPr lang="ru-KZ" sz="1400" b="1" i="1" dirty="0">
                <a:solidFill>
                  <a:srgbClr val="0404BC"/>
                </a:solidFill>
                <a:latin typeface="Palatino Linotype" panose="02040502050505030304" pitchFamily="18" charset="0"/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0A6F0D7-3C8B-4264-A061-F2BC40B42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8087" y="3582404"/>
              <a:ext cx="3266165" cy="23144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2AA35E5-BA50-4B69-A2F8-F8C31B6EEE72}"/>
                </a:ext>
              </a:extLst>
            </p:cNvPr>
            <p:cNvSpPr/>
            <p:nvPr/>
          </p:nvSpPr>
          <p:spPr>
            <a:xfrm>
              <a:off x="3600504" y="6035967"/>
              <a:ext cx="289401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k-KZ" sz="1200" b="1" i="1" dirty="0">
                  <a:solidFill>
                    <a:srgbClr val="0404BC"/>
                  </a:solidFill>
                  <a:latin typeface="Palatino Linotype" panose="02040502050505030304" pitchFamily="18" charset="0"/>
                </a:rPr>
                <a:t>Республикалық “Абай оқулары” Блиц - турниріне 6"Ә" сынып оқушысы Алтынова Диана Ернуровна қатысып жүлделі 3 орын иегері болды. Жетекшісі :Саумалбаева Арай Тиштықбайқызы</a:t>
              </a:r>
              <a:endParaRPr lang="ru-KZ" sz="1200" b="1" i="1" dirty="0">
                <a:solidFill>
                  <a:srgbClr val="0404BC"/>
                </a:solidFill>
                <a:latin typeface="Palatino Linotype" panose="020405020505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801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Плоский лежал творческий цветок ромашки на желтом фоне с копией  пространства | Премиум Фото">
            <a:extLst>
              <a:ext uri="{FF2B5EF4-FFF2-40B4-BE49-F238E27FC236}">
                <a16:creationId xmlns:a16="http://schemas.microsoft.com/office/drawing/2014/main" id="{3E45B28F-9E1E-4161-ADD0-C67FA0BDA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2"/>
            <a:ext cx="6858000" cy="91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466D4A-3914-41C1-8BFF-2011BFE3998F}"/>
              </a:ext>
            </a:extLst>
          </p:cNvPr>
          <p:cNvSpPr/>
          <p:nvPr/>
        </p:nvSpPr>
        <p:spPr>
          <a:xfrm>
            <a:off x="173848" y="22868"/>
            <a:ext cx="6782627" cy="8605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"Дорога в Читай- город"</a:t>
            </a:r>
            <a:endParaRPr lang="ru-RU" sz="199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Palatino Linotype" panose="020405020505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6B4700-F581-4134-9A6C-2B18EE922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45" y="704507"/>
            <a:ext cx="2467418" cy="2069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842939-680E-4145-BDD5-F3FAD1A99C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" y="790200"/>
            <a:ext cx="2755337" cy="1733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C57706-0BA6-4FED-B1B5-D4D92A44A6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0" y="2609206"/>
            <a:ext cx="2542211" cy="2473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BC3677-A19B-4B01-B95C-FC08FF7439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38"/>
          <a:stretch/>
        </p:blipFill>
        <p:spPr>
          <a:xfrm>
            <a:off x="1963799" y="7047686"/>
            <a:ext cx="1947628" cy="2069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816EDE-89AC-4AEF-B806-5D20C70003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259" y="4838087"/>
            <a:ext cx="2072573" cy="2355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41240E-8982-404C-9F9E-17CD0A8FC1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3" y="6201841"/>
            <a:ext cx="1937247" cy="2888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9F69AB-F431-4273-B976-5D67CB1FDC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61" y="2848473"/>
            <a:ext cx="1998024" cy="2979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449B07B-D535-4787-9BE4-1C37EFAF89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86" y="2352808"/>
            <a:ext cx="2652967" cy="3955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E7C8A1-FF97-4A19-8677-CAD4C875F44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34"/>
          <a:stretch/>
        </p:blipFill>
        <p:spPr>
          <a:xfrm>
            <a:off x="4661626" y="704507"/>
            <a:ext cx="2072573" cy="2168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F734B79-271B-411F-9B2C-E8F415817F09}"/>
              </a:ext>
            </a:extLst>
          </p:cNvPr>
          <p:cNvSpPr/>
          <p:nvPr/>
        </p:nvSpPr>
        <p:spPr>
          <a:xfrm>
            <a:off x="4061220" y="7117013"/>
            <a:ext cx="2734407" cy="2168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В рамках проекта "Дорога в Читай- город" на параллели 3х и 4х классов ребята выполнили работу с целью развития уровня читательской грамотности. Работая по тексту отвечали на вопросы, определяли тему и основную мысль произведения, формулировали выводы на основе данной информации.</a:t>
            </a:r>
            <a:endParaRPr lang="ru-KZ" sz="1200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33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5AA311F-BF52-4B49-9BE1-C661B193C82D}"/>
              </a:ext>
            </a:extLst>
          </p:cNvPr>
          <p:cNvGrpSpPr/>
          <p:nvPr/>
        </p:nvGrpSpPr>
        <p:grpSpPr>
          <a:xfrm>
            <a:off x="0" y="0"/>
            <a:ext cx="6915952" cy="9144000"/>
            <a:chOff x="0" y="0"/>
            <a:chExt cx="6915952" cy="9144000"/>
          </a:xfrm>
        </p:grpSpPr>
        <p:pic>
          <p:nvPicPr>
            <p:cNvPr id="4" name="Picture 2" descr="Три подсолнуха голова на пустой желтый фон | Бесплатно Фото">
              <a:extLst>
                <a:ext uri="{FF2B5EF4-FFF2-40B4-BE49-F238E27FC236}">
                  <a16:creationId xmlns:a16="http://schemas.microsoft.com/office/drawing/2014/main" id="{2332F4CF-2E38-4AA1-8936-FD42CBFB1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4" y="0"/>
              <a:ext cx="6871328" cy="9130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В период с 23 по 29 февраля в Щёлково пройдёт акция “Пешеход”">
              <a:extLst>
                <a:ext uri="{FF2B5EF4-FFF2-40B4-BE49-F238E27FC236}">
                  <a16:creationId xmlns:a16="http://schemas.microsoft.com/office/drawing/2014/main" id="{2D454627-3959-49C7-A869-77838A50B5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124" y="251521"/>
              <a:ext cx="1386019" cy="1080120"/>
            </a:xfrm>
            <a:prstGeom prst="ellipse">
              <a:avLst/>
            </a:prstGeom>
            <a:ln w="63500" cap="rnd">
              <a:solidFill>
                <a:srgbClr val="0070C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Целевое профилактическое мероприятие «Безопасный пешеходный переход» |  КОРЯЖМА-ONLINE">
              <a:extLst>
                <a:ext uri="{FF2B5EF4-FFF2-40B4-BE49-F238E27FC236}">
                  <a16:creationId xmlns:a16="http://schemas.microsoft.com/office/drawing/2014/main" id="{46CF60D7-A872-45AF-8489-64427E9449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98"/>
            <a:stretch/>
          </p:blipFill>
          <p:spPr bwMode="auto">
            <a:xfrm>
              <a:off x="0" y="5340243"/>
              <a:ext cx="6858000" cy="38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AB01421-21F7-4153-940A-4FF1BA7C6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24" y="130989"/>
              <a:ext cx="3678559" cy="3672408"/>
            </a:xfrm>
            <a:prstGeom prst="rect">
              <a:avLst/>
            </a:prstGeom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D7823FD-179D-4EAA-8344-37D5F05A9C04}"/>
                </a:ext>
              </a:extLst>
            </p:cNvPr>
            <p:cNvSpPr/>
            <p:nvPr/>
          </p:nvSpPr>
          <p:spPr>
            <a:xfrm>
              <a:off x="3767807" y="2123728"/>
              <a:ext cx="3090193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i="1" dirty="0">
                  <a:solidFill>
                    <a:schemeClr val="accent1">
                      <a:lumMod val="75000"/>
                    </a:schemeClr>
                  </a:solidFill>
                  <a:latin typeface="-apple-system"/>
                </a:rPr>
                <a:t>9 октября, учащиеся 3 "В" класса, классный руководитель Новик Г.В., совместно с сотрудниками ЮВ ОП приняли активное участие в областном оперативном профи-</a:t>
              </a:r>
              <a:r>
                <a:rPr lang="ru-RU" sz="1400" b="1" i="1" dirty="0" err="1">
                  <a:solidFill>
                    <a:schemeClr val="accent1">
                      <a:lumMod val="75000"/>
                    </a:schemeClr>
                  </a:solidFill>
                  <a:latin typeface="-apple-system"/>
                </a:rPr>
                <a:t>лактическом</a:t>
              </a:r>
              <a:r>
                <a:rPr lang="ru-RU" sz="1400" b="1" i="1" dirty="0">
                  <a:solidFill>
                    <a:schemeClr val="accent1">
                      <a:lumMod val="75000"/>
                    </a:schemeClr>
                  </a:solidFill>
                  <a:latin typeface="-apple-system"/>
                </a:rPr>
                <a:t> мероприятии "Пешеход", в рамках </a:t>
              </a:r>
              <a:r>
                <a:rPr lang="ru-RU" sz="1400" b="1" i="1" dirty="0" err="1">
                  <a:solidFill>
                    <a:schemeClr val="accent1">
                      <a:lumMod val="75000"/>
                    </a:schemeClr>
                  </a:solidFill>
                  <a:latin typeface="-apple-system"/>
                </a:rPr>
                <a:t>республи-канской</a:t>
              </a:r>
              <a:r>
                <a:rPr lang="ru-RU" sz="1400" b="1" i="1" dirty="0">
                  <a:solidFill>
                    <a:schemeClr val="accent1">
                      <a:lumMod val="75000"/>
                    </a:schemeClr>
                  </a:solidFill>
                  <a:latin typeface="-apple-system"/>
                </a:rPr>
                <a:t> акции "Безопасный школьный автобус".</a:t>
              </a:r>
              <a:endParaRPr lang="ru-KZ" sz="14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1733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есплатно Фото | Вид сверху цветы белой ромашки; лепестки и желтая пыльца  на белом фоне">
            <a:extLst>
              <a:ext uri="{FF2B5EF4-FFF2-40B4-BE49-F238E27FC236}">
                <a16:creationId xmlns:a16="http://schemas.microsoft.com/office/drawing/2014/main" id="{3FC928C9-2E3F-4EB5-85B8-F65A6765B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0218C67-D37D-4588-ADF5-1E088997CCDE}"/>
              </a:ext>
            </a:extLst>
          </p:cNvPr>
          <p:cNvGrpSpPr/>
          <p:nvPr/>
        </p:nvGrpSpPr>
        <p:grpSpPr>
          <a:xfrm>
            <a:off x="87986" y="180028"/>
            <a:ext cx="6812894" cy="9054804"/>
            <a:chOff x="87986" y="180028"/>
            <a:chExt cx="6812894" cy="9054804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0B8165C-8CDB-4C0C-B985-788D799BFE7B}"/>
                </a:ext>
              </a:extLst>
            </p:cNvPr>
            <p:cNvSpPr/>
            <p:nvPr/>
          </p:nvSpPr>
          <p:spPr>
            <a:xfrm>
              <a:off x="3471880" y="8196031"/>
              <a:ext cx="3429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ru-RU" sz="1400" b="1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Информационный видеоурок для родителей на тему "Психическое здоровье детей" в рамках "10 октября - Всемирного дня психического здоровья".</a:t>
              </a:r>
              <a:endParaRPr lang="ru-KZ" sz="1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8" descr="10 октября - Всемирный день психического здоровья - БСМП Гродно">
              <a:extLst>
                <a:ext uri="{FF2B5EF4-FFF2-40B4-BE49-F238E27FC236}">
                  <a16:creationId xmlns:a16="http://schemas.microsoft.com/office/drawing/2014/main" id="{76A30FB7-DA42-486F-B513-AD4DDE96B6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82"/>
            <a:stretch/>
          </p:blipFill>
          <p:spPr bwMode="auto">
            <a:xfrm>
              <a:off x="620688" y="180028"/>
              <a:ext cx="5365145" cy="2760329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85D4FB2-39A4-4D48-9497-46756ADCC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27" y="3083798"/>
              <a:ext cx="1772475" cy="94596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AC819E2-85FA-4448-BDBB-3DCFBDF43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95" y="4111184"/>
              <a:ext cx="1740859" cy="921631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F67CEFC-6B7F-4069-9D7F-8E9D1A45B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626" y="5159548"/>
              <a:ext cx="1772475" cy="946157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106855B-E5B9-4B45-8864-30994C244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27" y="6213792"/>
              <a:ext cx="1750872" cy="946157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87C854D-A1FE-48E3-BB23-A4A93928D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86" y="7297887"/>
              <a:ext cx="1769130" cy="943721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84D6BD5-DA5A-462A-B9A3-E5096F6D6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449" y="3119951"/>
              <a:ext cx="1740609" cy="93032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AF90558-78D5-4A68-8826-80F189CE0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241" y="4146477"/>
              <a:ext cx="1717602" cy="94023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B09A8878-903E-4B74-B2E6-BA0BC1EAF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241" y="5182911"/>
              <a:ext cx="1743810" cy="943305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3A98D56-5BFA-4867-873C-1DC014980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648" y="6235826"/>
              <a:ext cx="1756787" cy="94330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6FE90B0-4ACC-4F00-B3AA-D79BBA97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702" y="7297887"/>
              <a:ext cx="1743810" cy="933055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DD5161A-9383-4FDB-87D5-A5BAA4345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9012" y="3119585"/>
              <a:ext cx="1628800" cy="876351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BD0749AC-1E88-4CD1-8B72-3A50C72D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521" y="4050276"/>
              <a:ext cx="1613756" cy="913661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B08A3CA5-B7B1-4C5A-9BA4-4EA4D2F7B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9649" y="5050993"/>
              <a:ext cx="1635743" cy="926792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4D93A7A-EA9C-4419-A9DF-EA0EF0E2F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453" y="6048169"/>
              <a:ext cx="1461540" cy="797414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89ABAF2-46F0-4706-827B-4F033B239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021" y="6861452"/>
              <a:ext cx="1328030" cy="713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0DAF84E9-9426-464F-884C-07DDBCC1C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343" y="7189077"/>
              <a:ext cx="1390599" cy="7436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48C41FD-9C3F-4B59-BEC2-0FE7B8510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44" y="8409355"/>
              <a:ext cx="2281183" cy="8254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76304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9DA6731-847F-4856-80DB-62D9AD83BCFE}"/>
              </a:ext>
            </a:extLst>
          </p:cNvPr>
          <p:cNvGrpSpPr/>
          <p:nvPr/>
        </p:nvGrpSpPr>
        <p:grpSpPr>
          <a:xfrm>
            <a:off x="-19080" y="17584"/>
            <a:ext cx="6877080" cy="9218881"/>
            <a:chOff x="-19080" y="17584"/>
            <a:chExt cx="6877080" cy="9218881"/>
          </a:xfrm>
        </p:grpSpPr>
        <p:pic>
          <p:nvPicPr>
            <p:cNvPr id="5" name="Picture 4" descr="Бесплатно Фото | Вид сверху цветы белой ромашки; лепестки и желтая пыльца  на белом фоне">
              <a:extLst>
                <a:ext uri="{FF2B5EF4-FFF2-40B4-BE49-F238E27FC236}">
                  <a16:creationId xmlns:a16="http://schemas.microsoft.com/office/drawing/2014/main" id="{B94E4982-B2E8-47B6-A110-C812521EC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80" y="17584"/>
              <a:ext cx="6858000" cy="91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10 октября - Всемирный день психического здоровья | Информационное  агентство &quot;Грозный-Информ&quot;">
              <a:extLst>
                <a:ext uri="{FF2B5EF4-FFF2-40B4-BE49-F238E27FC236}">
                  <a16:creationId xmlns:a16="http://schemas.microsoft.com/office/drawing/2014/main" id="{89423ED5-C3CE-4242-95C5-2EC9648B79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32" y="107504"/>
              <a:ext cx="3587877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AFDC513-88E5-4D56-B7B5-8EA377D9F887}"/>
                </a:ext>
              </a:extLst>
            </p:cNvPr>
            <p:cNvSpPr/>
            <p:nvPr/>
          </p:nvSpPr>
          <p:spPr>
            <a:xfrm>
              <a:off x="3583471" y="454477"/>
              <a:ext cx="327452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i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октября для учащихся 8-11-х классов была проведена онлайн встреча на тему "Моё психическое здоровье" в рамках "10 октября - Всемирного дня психического здоровья".</a:t>
              </a:r>
              <a:endParaRPr lang="ru-KZ" sz="16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DE50DF8-E0E3-4001-A217-008B69853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83" y="2641100"/>
              <a:ext cx="1619534" cy="885780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D3C61AB-7A67-4460-9BB1-7B7961922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79" y="3612204"/>
              <a:ext cx="1559143" cy="86999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974FCF1-6DFC-4DB8-BE45-AB076FD57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54" y="4567520"/>
              <a:ext cx="1559143" cy="84351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DF99C198-4189-40AC-B7A3-4AD12C440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289" y="5496355"/>
              <a:ext cx="1580353" cy="84015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B5AF1D5-3375-48BB-AE08-83DA2672C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6" y="6465633"/>
              <a:ext cx="1566735" cy="88503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69908C5-BDFB-4EDE-A197-8E6B36EB3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68" y="7422776"/>
              <a:ext cx="1566735" cy="846112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A7A4601-0764-45A4-8885-C72E93BB7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8" y="8388831"/>
              <a:ext cx="1283627" cy="683858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793922D-36F8-432C-9551-D01846C32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477" y="2639357"/>
              <a:ext cx="1572994" cy="85003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5BCD510-178F-46F8-959E-8B591EBC8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374" y="2604203"/>
              <a:ext cx="1572994" cy="836858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F416502-8605-49B2-B353-299FE8E32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2789" y="3647705"/>
              <a:ext cx="1625465" cy="828019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BDAC0F3E-CB8D-4433-AF3E-0C6C01916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521" y="3630681"/>
              <a:ext cx="1700808" cy="88146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8A8522C7-4E5E-4C31-AF90-C997514D9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1496" y="4561048"/>
              <a:ext cx="1625465" cy="859792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B5D362E-AC8A-42E0-A02C-45CBFEB9D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2548" y="4693413"/>
              <a:ext cx="1625465" cy="863768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15C61C86-A1C1-4D8A-806E-B02AE63B7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573" y="5666471"/>
              <a:ext cx="1625466" cy="865641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5E77C69-51FA-4424-9C67-F8B685379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1330" y="5607673"/>
              <a:ext cx="1412776" cy="85518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F70AAD4-BED6-4FA7-BAA1-B77D53EEE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895" y="6611587"/>
              <a:ext cx="1564626" cy="846112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DFD17DD-4E16-4A4E-9307-171FB84F6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5430" y="6513345"/>
              <a:ext cx="1484664" cy="684052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2F1237A-BB21-40B3-89A1-64B4770F1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212" y="7636959"/>
              <a:ext cx="1844602" cy="996610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C30599C8-76CF-4889-A370-066E10DDC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9643" y="7272278"/>
              <a:ext cx="1862184" cy="99661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3E9F040-B879-408F-B511-4A3725417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137" y="8104287"/>
              <a:ext cx="2620783" cy="11321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339135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297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Aharoni</vt:lpstr>
      <vt:lpstr>-apple-system</vt:lpstr>
      <vt:lpstr>Arial</vt:lpstr>
      <vt:lpstr>Calibri</vt:lpstr>
      <vt:lpstr>Monotype Corsiva</vt:lpstr>
      <vt:lpstr>Palatino Linotype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admin</cp:lastModifiedBy>
  <cp:revision>57</cp:revision>
  <cp:lastPrinted>2020-09-07T11:03:37Z</cp:lastPrinted>
  <dcterms:created xsi:type="dcterms:W3CDTF">2019-12-09T04:18:10Z</dcterms:created>
  <dcterms:modified xsi:type="dcterms:W3CDTF">2020-10-26T05:20:03Z</dcterms:modified>
</cp:coreProperties>
</file>