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3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6" r:id="rId10"/>
  </p:sldIdLst>
  <p:sldSz cx="6858000" cy="9144000" type="screen4x3"/>
  <p:notesSz cx="6797675" cy="9926638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404BC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79" d="100"/>
          <a:sy n="79" d="100"/>
        </p:scale>
        <p:origin x="3024" y="42"/>
      </p:cViewPr>
      <p:guideLst>
        <p:guide orient="horz" pos="2880"/>
        <p:guide pos="216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514350" y="2840568"/>
            <a:ext cx="5829300" cy="196003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028700" y="5181600"/>
            <a:ext cx="4800600" cy="23368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3729037" y="488951"/>
            <a:ext cx="1157288" cy="10401300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257175" y="488951"/>
            <a:ext cx="3357563" cy="10401300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41735" y="5875867"/>
            <a:ext cx="5829300" cy="181610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541735" y="3875618"/>
            <a:ext cx="5829300" cy="2000249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257175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2628900" y="2844800"/>
            <a:ext cx="2257425" cy="8045451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</p:spPr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046817"/>
            <a:ext cx="303014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42900" y="2899833"/>
            <a:ext cx="303014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3483769" y="2046817"/>
            <a:ext cx="3031331" cy="85301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3483769" y="2899833"/>
            <a:ext cx="3031331" cy="526838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4067"/>
            <a:ext cx="2256235" cy="154940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681287" y="364067"/>
            <a:ext cx="3833813" cy="7804151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342900" y="1913467"/>
            <a:ext cx="2256235" cy="6254751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44216" y="6400800"/>
            <a:ext cx="4114800" cy="755651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344216" y="817033"/>
            <a:ext cx="4114800" cy="54864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344216" y="7156451"/>
            <a:ext cx="4114800" cy="107314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58DDEE-BA38-451B-987C-DB4A5432A517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2900" y="366184"/>
            <a:ext cx="6172200" cy="1524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342900" y="2133601"/>
            <a:ext cx="6172200" cy="603461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342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958DDEE-BA38-451B-987C-DB4A5432A517}" type="datetimeFigureOut">
              <a:rPr lang="ru-RU" smtClean="0"/>
              <a:pPr/>
              <a:t>14.09.2020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2343150" y="8475134"/>
            <a:ext cx="21717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4914900" y="8475134"/>
            <a:ext cx="1600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DBCC295-847F-419F-BD78-BCD91BB43345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jpe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.png"/><Relationship Id="rId3" Type="http://schemas.openxmlformats.org/officeDocument/2006/relationships/image" Target="../media/image9.jpeg"/><Relationship Id="rId7" Type="http://schemas.openxmlformats.org/officeDocument/2006/relationships/image" Target="../media/image13.png"/><Relationship Id="rId2" Type="http://schemas.openxmlformats.org/officeDocument/2006/relationships/image" Target="../media/image8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.png"/><Relationship Id="rId5" Type="http://schemas.openxmlformats.org/officeDocument/2006/relationships/image" Target="../media/image18.JPG"/><Relationship Id="rId4" Type="http://schemas.openxmlformats.org/officeDocument/2006/relationships/image" Target="../media/image17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3" Type="http://schemas.openxmlformats.org/officeDocument/2006/relationships/image" Target="../media/image21.png"/><Relationship Id="rId7" Type="http://schemas.openxmlformats.org/officeDocument/2006/relationships/image" Target="../media/image22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instagram.com/explore/tags/%D1%87%D0%B0%D1%81%D1%81%D0%B5%D0%BC%D1%8C%D0%B8/" TargetMode="External"/><Relationship Id="rId11" Type="http://schemas.openxmlformats.org/officeDocument/2006/relationships/image" Target="../media/image26.jpg"/><Relationship Id="rId5" Type="http://schemas.openxmlformats.org/officeDocument/2006/relationships/hyperlink" Target="https://www.instagram.com/saryarkadaryny.kz/" TargetMode="External"/><Relationship Id="rId10" Type="http://schemas.openxmlformats.org/officeDocument/2006/relationships/image" Target="../media/image25.jpg"/><Relationship Id="rId4" Type="http://schemas.openxmlformats.org/officeDocument/2006/relationships/hyperlink" Target="https://www.instagram.com/erlanmustafakz/" TargetMode="External"/><Relationship Id="rId9" Type="http://schemas.openxmlformats.org/officeDocument/2006/relationships/image" Target="../media/image24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9.png"/><Relationship Id="rId4" Type="http://schemas.openxmlformats.org/officeDocument/2006/relationships/image" Target="../media/image28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35.jpg"/><Relationship Id="rId3" Type="http://schemas.openxmlformats.org/officeDocument/2006/relationships/image" Target="../media/image30.jpeg"/><Relationship Id="rId7" Type="http://schemas.openxmlformats.org/officeDocument/2006/relationships/image" Target="../media/image34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3.JPG"/><Relationship Id="rId11" Type="http://schemas.openxmlformats.org/officeDocument/2006/relationships/image" Target="../media/image38.jpg"/><Relationship Id="rId5" Type="http://schemas.openxmlformats.org/officeDocument/2006/relationships/image" Target="../media/image32.jpeg"/><Relationship Id="rId10" Type="http://schemas.openxmlformats.org/officeDocument/2006/relationships/image" Target="../media/image37.jpeg"/><Relationship Id="rId4" Type="http://schemas.openxmlformats.org/officeDocument/2006/relationships/image" Target="../media/image31.jpeg"/><Relationship Id="rId9" Type="http://schemas.openxmlformats.org/officeDocument/2006/relationships/image" Target="../media/image36.jp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jpg"/><Relationship Id="rId7" Type="http://schemas.openxmlformats.org/officeDocument/2006/relationships/image" Target="../media/image43.pn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jpg"/><Relationship Id="rId9" Type="http://schemas.openxmlformats.org/officeDocument/2006/relationships/image" Target="../media/image4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49.jpeg"/><Relationship Id="rId5" Type="http://schemas.openxmlformats.org/officeDocument/2006/relationships/image" Target="../media/image48.jpg"/><Relationship Id="rId4" Type="http://schemas.openxmlformats.org/officeDocument/2006/relationships/image" Target="../media/image47.jp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JPG"/><Relationship Id="rId3" Type="http://schemas.openxmlformats.org/officeDocument/2006/relationships/image" Target="../media/image50.jpeg"/><Relationship Id="rId7" Type="http://schemas.openxmlformats.org/officeDocument/2006/relationships/image" Target="../media/image54.JPG"/><Relationship Id="rId2" Type="http://schemas.openxmlformats.org/officeDocument/2006/relationships/image" Target="../media/image20.jp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3.JPG"/><Relationship Id="rId5" Type="http://schemas.openxmlformats.org/officeDocument/2006/relationships/image" Target="../media/image52.JPG"/><Relationship Id="rId4" Type="http://schemas.openxmlformats.org/officeDocument/2006/relationships/image" Target="../media/image51.JPG"/><Relationship Id="rId9" Type="http://schemas.openxmlformats.org/officeDocument/2006/relationships/image" Target="../media/image56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2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6148" name="AutoShape 4" descr="Изображени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3" name="AutoShape 3" descr="https://img-fotki.yandex.ru/get/6736/200418627.1a/0_10c87b_d2d75807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5" name="AutoShape 5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7" name="AutoShape 7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29" name="AutoShape 9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1" name="AutoShape 11" descr="День рожденья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4" name="AutoShape 14" descr="https://img-fotki.yandex.ru/get/15545/200418627.cb/0_149bd3_9ed722dc_orig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39" name="AutoShape 19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1" name="AutoShape 21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3" name="AutoShape 23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5145" name="AutoShape 25" descr="http://img-fotki.yandex.ru/get/6517/16969765.c0/0_6bbf1_f6967fd9_M.pn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0" name="AutoShape 14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472" name="AutoShape 16" descr="https://wallbox.ru/wallpapers/main/201505/ed8401baf6d6864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B18708E4-4664-4CEB-A426-CE77F97627A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036496"/>
          </a:xfrm>
          <a:prstGeom prst="rect">
            <a:avLst/>
          </a:prstGeom>
        </p:spPr>
      </p:pic>
      <p:grpSp>
        <p:nvGrpSpPr>
          <p:cNvPr id="35" name="Группа 34">
            <a:extLst>
              <a:ext uri="{FF2B5EF4-FFF2-40B4-BE49-F238E27FC236}">
                <a16:creationId xmlns:a16="http://schemas.microsoft.com/office/drawing/2014/main" id="{AF6CF0F0-3BED-4E29-A901-1D977ED0D52C}"/>
              </a:ext>
            </a:extLst>
          </p:cNvPr>
          <p:cNvGrpSpPr/>
          <p:nvPr/>
        </p:nvGrpSpPr>
        <p:grpSpPr>
          <a:xfrm>
            <a:off x="-64477" y="0"/>
            <a:ext cx="8286784" cy="1964892"/>
            <a:chOff x="0" y="-32"/>
            <a:chExt cx="8286784" cy="1964892"/>
          </a:xfrm>
        </p:grpSpPr>
        <p:pic>
          <p:nvPicPr>
            <p:cNvPr id="37" name="Picture 8" descr="C:\Users\w\Downloads\xdvx.png">
              <a:extLst>
                <a:ext uri="{FF2B5EF4-FFF2-40B4-BE49-F238E27FC236}">
                  <a16:creationId xmlns:a16="http://schemas.microsoft.com/office/drawing/2014/main" id="{879F8E82-44C9-44D5-A98C-E8735CEDFB05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3" cstate="print"/>
            <a:srcRect/>
            <a:stretch>
              <a:fillRect/>
            </a:stretch>
          </p:blipFill>
          <p:spPr bwMode="auto">
            <a:xfrm>
              <a:off x="214290" y="1393356"/>
              <a:ext cx="6643710" cy="571504"/>
            </a:xfrm>
            <a:prstGeom prst="rect">
              <a:avLst/>
            </a:prstGeom>
            <a:noFill/>
          </p:spPr>
        </p:pic>
        <p:sp>
          <p:nvSpPr>
            <p:cNvPr id="38" name="Прямоугольник 37">
              <a:extLst>
                <a:ext uri="{FF2B5EF4-FFF2-40B4-BE49-F238E27FC236}">
                  <a16:creationId xmlns:a16="http://schemas.microsoft.com/office/drawing/2014/main" id="{FA11897E-8A86-4D69-92B3-510DF2C58C81}"/>
                </a:ext>
              </a:extLst>
            </p:cNvPr>
            <p:cNvSpPr/>
            <p:nvPr/>
          </p:nvSpPr>
          <p:spPr>
            <a:xfrm>
              <a:off x="1729673" y="536100"/>
              <a:ext cx="5128327" cy="892552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«</a:t>
              </a:r>
              <a:r>
                <a:rPr lang="en-US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Aharoni" pitchFamily="2" charset="-79"/>
                  <a:cs typeface="Aharoni" pitchFamily="2" charset="-79"/>
                </a:rPr>
                <a:t>School time</a:t>
              </a:r>
              <a:r>
                <a:rPr lang="ru-RU" sz="5200" b="1" i="1" cap="all" dirty="0">
                  <a:ln w="9000" cmpd="sng">
                    <a:solidFill>
                      <a:schemeClr val="accent4">
                        <a:shade val="50000"/>
                        <a:satMod val="120000"/>
                      </a:schemeClr>
                    </a:solidFill>
                    <a:prstDash val="solid"/>
                  </a:ln>
                  <a:effectLst>
                    <a:outerShdw blurRad="38100" dist="38100" dir="2700000" algn="tl">
                      <a:srgbClr val="000000">
                        <a:alpha val="43137"/>
                      </a:srgbClr>
                    </a:outerShdw>
                    <a:reflection blurRad="12700" stA="28000" endPos="45000" dist="1000" dir="5400000" sy="-100000" algn="bl" rotWithShape="0"/>
                  </a:effectLst>
                  <a:latin typeface="Monotype Corsiva" pitchFamily="66" charset="0"/>
                  <a:cs typeface="Aharoni" pitchFamily="2" charset="-79"/>
                </a:rPr>
                <a:t>» </a:t>
              </a:r>
              <a:endParaRPr lang="ru-RU" sz="5200" b="1" cap="all" dirty="0">
                <a:ln w="9000" cmpd="sng">
                  <a:solidFill>
                    <a:schemeClr val="accent4">
                      <a:shade val="50000"/>
                      <a:satMod val="120000"/>
                    </a:schemeClr>
                  </a:solidFill>
                  <a:prstDash val="solid"/>
                </a:ln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  <a:reflection blurRad="12700" stA="28000" endPos="45000" dist="1000" dir="5400000" sy="-100000" algn="bl" rotWithShape="0"/>
                </a:effectLst>
                <a:latin typeface="Monotype Corsiva" pitchFamily="66" charset="0"/>
                <a:cs typeface="Aharoni" pitchFamily="2" charset="-79"/>
              </a:endParaRPr>
            </a:p>
          </p:txBody>
        </p:sp>
        <p:sp>
          <p:nvSpPr>
            <p:cNvPr id="39" name="Прямоугольник 38">
              <a:extLst>
                <a:ext uri="{FF2B5EF4-FFF2-40B4-BE49-F238E27FC236}">
                  <a16:creationId xmlns:a16="http://schemas.microsoft.com/office/drawing/2014/main" id="{C57EDE8E-9F66-4388-9162-15EAA214DE66}"/>
                </a:ext>
              </a:extLst>
            </p:cNvPr>
            <p:cNvSpPr/>
            <p:nvPr/>
          </p:nvSpPr>
          <p:spPr>
            <a:xfrm>
              <a:off x="2786058" y="1431757"/>
              <a:ext cx="1513107" cy="461665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     Выпуск №2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3</a:t>
              </a:r>
              <a:endParaRPr lang="ru-RU" sz="1200" b="1" i="1" dirty="0">
                <a:latin typeface="Times New Roman" pitchFamily="18" charset="0"/>
                <a:cs typeface="Times New Roman" pitchFamily="18" charset="0"/>
              </a:endParaRPr>
            </a:p>
            <a:p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  от 0</a:t>
              </a:r>
              <a:r>
                <a:rPr lang="ru-KZ" sz="1200" b="1" i="1" dirty="0">
                  <a:latin typeface="Times New Roman" pitchFamily="18" charset="0"/>
                  <a:cs typeface="Times New Roman" pitchFamily="18" charset="0"/>
                </a:rPr>
                <a:t>7</a:t>
              </a:r>
              <a:r>
                <a:rPr lang="ru-RU" sz="1200" b="1" i="1" dirty="0">
                  <a:latin typeface="Times New Roman" pitchFamily="18" charset="0"/>
                  <a:cs typeface="Times New Roman" pitchFamily="18" charset="0"/>
                </a:rPr>
                <a:t>.09.2020 года</a:t>
              </a:r>
              <a:endParaRPr lang="ru-RU" sz="1200" dirty="0">
                <a:latin typeface="Times New Roman" pitchFamily="18" charset="0"/>
                <a:cs typeface="Times New Roman" pitchFamily="18" charset="0"/>
              </a:endParaRPr>
            </a:p>
          </p:txBody>
        </p:sp>
        <p:pic>
          <p:nvPicPr>
            <p:cNvPr id="40" name="Picture 27" descr="C:\Users\w\Desktop\0_ab458_4bc1d758_orig.png">
              <a:extLst>
                <a:ext uri="{FF2B5EF4-FFF2-40B4-BE49-F238E27FC236}">
                  <a16:creationId xmlns:a16="http://schemas.microsoft.com/office/drawing/2014/main" id="{E484A9B0-FC7E-40E9-9309-72D13C838544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4" cstate="print"/>
            <a:srcRect/>
            <a:stretch>
              <a:fillRect/>
            </a:stretch>
          </p:blipFill>
          <p:spPr bwMode="auto">
            <a:xfrm>
              <a:off x="1214422" y="1321918"/>
              <a:ext cx="598457" cy="483839"/>
            </a:xfrm>
            <a:prstGeom prst="rect">
              <a:avLst/>
            </a:prstGeom>
            <a:noFill/>
          </p:spPr>
        </p:pic>
        <p:sp>
          <p:nvSpPr>
            <p:cNvPr id="41" name="Прямоугольник 40">
              <a:extLst>
                <a:ext uri="{FF2B5EF4-FFF2-40B4-BE49-F238E27FC236}">
                  <a16:creationId xmlns:a16="http://schemas.microsoft.com/office/drawing/2014/main" id="{76666752-0B03-4352-8D69-706C4DA17F04}"/>
                </a:ext>
              </a:extLst>
            </p:cNvPr>
            <p:cNvSpPr/>
            <p:nvPr/>
          </p:nvSpPr>
          <p:spPr>
            <a:xfrm>
              <a:off x="1812879" y="187717"/>
              <a:ext cx="2635658" cy="523220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r>
                <a:rPr lang="ru-RU" sz="2800" b="1" i="1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школьная  газета </a:t>
              </a:r>
              <a:endParaRPr lang="ru-RU" sz="2800" b="1" i="1" dirty="0"/>
            </a:p>
          </p:txBody>
        </p:sp>
        <p:pic>
          <p:nvPicPr>
            <p:cNvPr id="42" name="Picture 2" descr="C:\Users\w\Desktop\пресс-центр\эмблема.png">
              <a:extLst>
                <a:ext uri="{FF2B5EF4-FFF2-40B4-BE49-F238E27FC236}">
                  <a16:creationId xmlns:a16="http://schemas.microsoft.com/office/drawing/2014/main" id="{B79AB110-BC26-48E7-B317-B20F245B9401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5" cstate="print"/>
            <a:srcRect/>
            <a:stretch>
              <a:fillRect/>
            </a:stretch>
          </p:blipFill>
          <p:spPr bwMode="auto">
            <a:xfrm>
              <a:off x="0" y="107504"/>
              <a:ext cx="1707869" cy="1206867"/>
            </a:xfrm>
            <a:prstGeom prst="rect">
              <a:avLst/>
            </a:prstGeom>
            <a:noFill/>
          </p:spPr>
        </p:pic>
        <p:sp>
          <p:nvSpPr>
            <p:cNvPr id="43" name="Rectangle 6">
              <a:extLst>
                <a:ext uri="{FF2B5EF4-FFF2-40B4-BE49-F238E27FC236}">
                  <a16:creationId xmlns:a16="http://schemas.microsoft.com/office/drawing/2014/main" id="{4A002DEA-5DCF-4EAE-84DC-868EA00BF76B}"/>
                </a:ext>
              </a:extLst>
            </p:cNvPr>
            <p:cNvSpPr>
              <a:spLocks noChangeArrowheads="1"/>
            </p:cNvSpPr>
            <p:nvPr/>
          </p:nvSpPr>
          <p:spPr bwMode="auto">
            <a:xfrm>
              <a:off x="2500306" y="-32"/>
              <a:ext cx="5786478" cy="307777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  <a:effectLst/>
          </p:spPr>
          <p:txBody>
            <a:bodyPr vert="horz" wrap="squar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ctr" defTabSz="914400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КГУ</a:t>
              </a:r>
              <a:r>
                <a:rPr lang="ru-RU" sz="1400" dirty="0"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  </a:t>
              </a:r>
              <a:r>
                <a:rPr kumimoji="0" lang="ru-RU" sz="1400" u="none" strike="noStrike" cap="none" normalizeH="0" baseline="0" dirty="0">
                  <a:ln>
                    <a:noFill/>
                  </a:ln>
                  <a:effectLst/>
                  <a:latin typeface="Monotype Corsiva" pitchFamily="66" charset="0"/>
                  <a:ea typeface="Calibri" pitchFamily="34" charset="0"/>
                  <a:cs typeface="Times New Roman" pitchFamily="18" charset="0"/>
                </a:rPr>
                <a:t>«СОШ №81»  ул. Гапеева 1 Б  </a:t>
              </a:r>
              <a:endParaRPr kumimoji="0" lang="ru-RU" u="none" strike="noStrike" cap="none" normalizeH="0" baseline="0" dirty="0">
                <a:ln>
                  <a:noFill/>
                </a:ln>
                <a:effectLst/>
                <a:latin typeface="Monotype Corsiva" pitchFamily="66" charset="0"/>
                <a:cs typeface="Arial" pitchFamily="34" charset="0"/>
              </a:endParaRPr>
            </a:p>
          </p:txBody>
        </p:sp>
      </p:grpSp>
      <p:sp>
        <p:nvSpPr>
          <p:cNvPr id="34" name="TextBox 33">
            <a:extLst>
              <a:ext uri="{FF2B5EF4-FFF2-40B4-BE49-F238E27FC236}">
                <a16:creationId xmlns:a16="http://schemas.microsoft.com/office/drawing/2014/main" id="{267C4B10-9E9D-4344-831D-937B90FDEEAA}"/>
              </a:ext>
            </a:extLst>
          </p:cNvPr>
          <p:cNvSpPr txBox="1"/>
          <p:nvPr/>
        </p:nvSpPr>
        <p:spPr>
          <a:xfrm>
            <a:off x="548680" y="2078270"/>
            <a:ext cx="5760640" cy="584775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kk-KZ" sz="3200" b="1" i="1" dirty="0">
                <a:solidFill>
                  <a:srgbClr val="0404BC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Сынып сағаттар</a:t>
            </a:r>
            <a:endParaRPr lang="ru-RU" sz="3200" b="1" i="1" dirty="0">
              <a:ln w="0"/>
              <a:solidFill>
                <a:srgbClr val="0404BC"/>
              </a:solidFill>
              <a:effectLst>
                <a:outerShdw blurRad="38100" dist="25400" dir="5400000" algn="ctr" rotWithShape="0">
                  <a:srgbClr val="6E747A">
                    <a:alpha val="43000"/>
                  </a:srgbClr>
                </a:outerShdw>
              </a:effectLst>
              <a:latin typeface="Times New Roman" panose="02020603050405020304" pitchFamily="18" charset="0"/>
              <a:cs typeface="Times New Roman" pitchFamily="18" charset="0"/>
            </a:endParaRPr>
          </a:p>
        </p:txBody>
      </p:sp>
      <p:sp>
        <p:nvSpPr>
          <p:cNvPr id="12" name="Выноска: стрелка вниз 11">
            <a:extLst>
              <a:ext uri="{FF2B5EF4-FFF2-40B4-BE49-F238E27FC236}">
                <a16:creationId xmlns:a16="http://schemas.microsoft.com/office/drawing/2014/main" id="{387BC01B-1830-4C56-A1A6-46C3AB1DEF69}"/>
              </a:ext>
            </a:extLst>
          </p:cNvPr>
          <p:cNvSpPr/>
          <p:nvPr/>
        </p:nvSpPr>
        <p:spPr>
          <a:xfrm>
            <a:off x="332656" y="2844035"/>
            <a:ext cx="6192688" cy="3168126"/>
          </a:xfrm>
          <a:prstGeom prst="downArrowCallou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just"/>
            <a:r>
              <a:rPr lang="kk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 "Е"сыныбында "Мен кім боламын?" атты тақырыбында сынып сағаты зум арқылы өткізілді. Сынып сағатының мақсаты - оқушылардың білім шыңына талпынуда алғашқы қадам жасаулары үшін бойларында қандай қасиеттер болу керек, неге бейімделу керектігі жайлы ойларын білу, болашақта мамандық таңдауына ықпал ету, ой бөлісу . сынып сағатында мына мәселелер қарастырылды Мамандық таңдауда нені есепке алу</a:t>
            </a:r>
            <a:r>
              <a:rPr lang="ru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керек?</a:t>
            </a:r>
            <a:br>
              <a:rPr lang="kk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</a:t>
            </a:r>
            <a:r>
              <a:rPr lang="kk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)Адамның қандай қасиеттері кәсіби түрде қажет?</a:t>
            </a:r>
            <a:br>
              <a:rPr lang="kk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</a:t>
            </a:r>
            <a:r>
              <a:rPr lang="kk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)Адам кәсіби жұмыста қалай табысқа жете алады?</a:t>
            </a:r>
            <a:br>
              <a:rPr lang="kk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</a:t>
            </a:r>
            <a:r>
              <a:rPr lang="kk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  <a:r>
              <a:rPr lang="ru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kk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«Маман иесі» дегенді қалай түсінуге болады?</a:t>
            </a:r>
            <a:endParaRPr lang="ru-KZ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3" name="Рисунок 12">
            <a:extLst>
              <a:ext uri="{FF2B5EF4-FFF2-40B4-BE49-F238E27FC236}">
                <a16:creationId xmlns:a16="http://schemas.microsoft.com/office/drawing/2014/main" id="{76E089DA-CD94-4103-B1F6-D6A2A84FD32F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8640" y="5092544"/>
            <a:ext cx="2603590" cy="149323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tx2">
                <a:lumMod val="60000"/>
                <a:lumOff val="40000"/>
              </a:schemeClr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89FD3229-E843-498F-86DD-93E44D575101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564205" y="5033684"/>
            <a:ext cx="2078245" cy="2627215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  <p:pic>
        <p:nvPicPr>
          <p:cNvPr id="17" name="Рисунок 16">
            <a:extLst>
              <a:ext uri="{FF2B5EF4-FFF2-40B4-BE49-F238E27FC236}">
                <a16:creationId xmlns:a16="http://schemas.microsoft.com/office/drawing/2014/main" id="{78FCA81D-C8AD-4E42-9E1D-52037628DAEE}"/>
              </a:ext>
            </a:extLst>
          </p:cNvPr>
          <p:cNvPicPr>
            <a:picLocks noChangeAspect="1"/>
          </p:cNvPicPr>
          <p:nvPr/>
        </p:nvPicPr>
        <p:blipFill rotWithShape="1"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3189" b="34250"/>
          <a:stretch/>
        </p:blipFill>
        <p:spPr>
          <a:xfrm>
            <a:off x="1225561" y="7002192"/>
            <a:ext cx="3003798" cy="16844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70C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Группа 16">
            <a:extLst>
              <a:ext uri="{FF2B5EF4-FFF2-40B4-BE49-F238E27FC236}">
                <a16:creationId xmlns:a16="http://schemas.microsoft.com/office/drawing/2014/main" id="{837F39C3-EB61-4530-8DCE-63023021BB3D}"/>
              </a:ext>
            </a:extLst>
          </p:cNvPr>
          <p:cNvGrpSpPr/>
          <p:nvPr/>
        </p:nvGrpSpPr>
        <p:grpSpPr>
          <a:xfrm>
            <a:off x="-9934" y="-16768"/>
            <a:ext cx="6967326" cy="9160768"/>
            <a:chOff x="-9934" y="-16768"/>
            <a:chExt cx="6877868" cy="9160768"/>
          </a:xfrm>
        </p:grpSpPr>
        <p:pic>
          <p:nvPicPr>
            <p:cNvPr id="30" name="Рисунок 29">
              <a:extLst>
                <a:ext uri="{FF2B5EF4-FFF2-40B4-BE49-F238E27FC236}">
                  <a16:creationId xmlns:a16="http://schemas.microsoft.com/office/drawing/2014/main" id="{A54B249B-AED8-4045-916F-00F6D9C7EFB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-9934" y="-16768"/>
              <a:ext cx="6877868" cy="9160768"/>
            </a:xfrm>
            <a:prstGeom prst="rect">
              <a:avLst/>
            </a:prstGeom>
          </p:spPr>
        </p:pic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D56D2952-7840-4029-8BB9-4F0629AD0FD5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1348916">
              <a:off x="4369866" y="484195"/>
              <a:ext cx="2274803" cy="127957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5F38025E-950A-4657-885B-59D8FB15F973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11550"/>
            <a:stretch/>
          </p:blipFill>
          <p:spPr>
            <a:xfrm>
              <a:off x="2772988" y="983030"/>
              <a:ext cx="1952156" cy="1241476"/>
            </a:xfrm>
            <a:prstGeom prst="rect">
              <a:avLst/>
            </a:prstGeom>
            <a:ln w="127000" cap="rnd">
              <a:solidFill>
                <a:srgbClr val="FFFFFF"/>
              </a:solidFill>
            </a:ln>
            <a:effectLst>
              <a:outerShdw blurRad="76200" dist="95250" dir="10500000" sx="97000" sy="23000" kx="900000" algn="br" rotWithShape="0">
                <a:srgbClr val="000000">
                  <a:alpha val="20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FBF0F3C5-9FAB-4B1A-8635-DBEF3BA700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4451" b="14901"/>
            <a:stretch/>
          </p:blipFill>
          <p:spPr>
            <a:xfrm>
              <a:off x="498185" y="607811"/>
              <a:ext cx="2274803" cy="151952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9" name="Прямоугольник 8">
              <a:extLst>
                <a:ext uri="{FF2B5EF4-FFF2-40B4-BE49-F238E27FC236}">
                  <a16:creationId xmlns:a16="http://schemas.microsoft.com/office/drawing/2014/main" id="{0B102222-6D3F-42F5-A5A5-AA67CEC7DDAA}"/>
                </a:ext>
              </a:extLst>
            </p:cNvPr>
            <p:cNvSpPr/>
            <p:nvPr/>
          </p:nvSpPr>
          <p:spPr>
            <a:xfrm>
              <a:off x="499182" y="2347317"/>
              <a:ext cx="3440000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Кл</a:t>
              </a:r>
              <a:r>
                <a:rPr lang="ru-KZ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kk-KZ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lang="ru-KZ" sz="1400" dirty="0" err="1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сн</a:t>
              </a:r>
              <a:r>
                <a:rPr lang="kk-KZ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ы</a:t>
              </a:r>
              <a:r>
                <a:rPr lang="ru-KZ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й </a:t>
              </a:r>
              <a:r>
                <a:rPr lang="ru-RU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час на тему</a:t>
              </a:r>
              <a:endParaRPr lang="ru-KZ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KZ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</a:t>
              </a:r>
              <a:r>
                <a:rPr lang="ru-RU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Кто я?</a:t>
              </a:r>
              <a:r>
                <a:rPr lang="ru-KZ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ru-RU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Какой я?</a:t>
              </a:r>
              <a:r>
                <a:rPr lang="ru-KZ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»</a:t>
              </a:r>
              <a:r>
                <a:rPr lang="ru-RU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Цель</a:t>
              </a:r>
              <a:r>
                <a:rPr lang="ru-KZ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ru-RU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Способствовать развивать умение исследовать </a:t>
              </a:r>
              <a:endParaRPr lang="ru-KZ" sz="14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RU" sz="1400" dirty="0">
                  <a:solidFill>
                    <a:srgbClr val="7030A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качества своей личности</a:t>
              </a:r>
              <a:endParaRPr lang="ru-KZ" sz="1200" dirty="0">
                <a:solidFill>
                  <a:srgbClr val="7030A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4E1D4973-F731-477A-9FF5-FD1A5947E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442644">
              <a:off x="4228274" y="2566103"/>
              <a:ext cx="1830456" cy="1800200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65000" dist="50800" dir="12900000" kx="195000" ky="145000" algn="tl" rotWithShape="0">
                <a:srgbClr val="000000">
                  <a:alpha val="30000"/>
                </a:srgbClr>
              </a:outerShdw>
            </a:effectLst>
            <a:scene3d>
              <a:camera prst="orthographicFront">
                <a:rot lat="0" lon="0" rev="360000"/>
              </a:camera>
              <a:lightRig rig="twoPt" dir="t">
                <a:rot lat="0" lon="0" rev="7200000"/>
              </a:lightRig>
            </a:scene3d>
            <a:sp3d contourW="12700">
              <a:bevelT w="25400" h="19050"/>
              <a:contourClr>
                <a:srgbClr val="969696"/>
              </a:contourClr>
            </a:sp3d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36774CD4-3ADE-47DB-A54E-CF7D60174550}"/>
                </a:ext>
              </a:extLst>
            </p:cNvPr>
            <p:cNvSpPr/>
            <p:nvPr/>
          </p:nvSpPr>
          <p:spPr>
            <a:xfrm>
              <a:off x="3939182" y="4667629"/>
              <a:ext cx="2366570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14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Мақсаты</a:t>
              </a:r>
              <a:r>
                <a:rPr lang="ru-KZ" sz="14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:</a:t>
              </a:r>
              <a:r>
                <a:rPr lang="kk-KZ" sz="14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"Мектептен тыс" үйірме жұмыстарына жәнеде сабақ үлгерімі төмен оқушылардың басқа қы</a:t>
              </a:r>
              <a:r>
                <a:rPr lang="ru-KZ" sz="14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kk-KZ" sz="14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рынан ашу.</a:t>
              </a:r>
              <a:endParaRPr lang="ru-KZ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ru-KZ" sz="14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kk-KZ" sz="14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№81ЖББОМ 7"Е" </a:t>
              </a:r>
              <a:r>
                <a:rPr lang="ru-KZ" sz="14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lang="kk-KZ" sz="14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ынып оқушылары. Сынып же</a:t>
              </a:r>
              <a:r>
                <a:rPr lang="ru-KZ" sz="14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-</a:t>
              </a:r>
              <a:r>
                <a:rPr lang="kk-KZ" sz="1400" dirty="0">
                  <a:solidFill>
                    <a:srgbClr val="00B0F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текшісі: Адамов Н.</a:t>
              </a:r>
              <a:endParaRPr lang="ru-KZ" sz="1400" dirty="0">
                <a:solidFill>
                  <a:srgbClr val="00B0F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E1BB8720-53B3-4A9F-9A0C-83FDA9D300B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/>
            <a:srcRect l="29196" t="53476" b="8978"/>
            <a:stretch/>
          </p:blipFill>
          <p:spPr>
            <a:xfrm>
              <a:off x="498185" y="3394505"/>
              <a:ext cx="3218847" cy="1686950"/>
            </a:xfrm>
            <a:prstGeom prst="rect">
              <a:avLst/>
            </a:prstGeom>
          </p:spPr>
        </p:pic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CF944CA3-85D6-42D0-8979-5D999EA648A7}"/>
                </a:ext>
              </a:extLst>
            </p:cNvPr>
            <p:cNvSpPr/>
            <p:nvPr/>
          </p:nvSpPr>
          <p:spPr>
            <a:xfrm>
              <a:off x="498185" y="5300426"/>
              <a:ext cx="3382632" cy="954107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07.09.2020 прошел классный час, на тему "За гранью возможностей", с участием 5"Б" класса и классного руководителя </a:t>
              </a:r>
              <a:r>
                <a:rPr lang="ru-RU" sz="1400" dirty="0" err="1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Айманбетовой</a:t>
              </a:r>
              <a:r>
                <a:rPr lang="ru-RU" sz="1400" dirty="0">
                  <a:solidFill>
                    <a:srgbClr val="00B050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М.Р.</a:t>
              </a:r>
              <a:endParaRPr lang="ru-KZ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5" name="Рисунок 14">
              <a:extLst>
                <a:ext uri="{FF2B5EF4-FFF2-40B4-BE49-F238E27FC236}">
                  <a16:creationId xmlns:a16="http://schemas.microsoft.com/office/drawing/2014/main" id="{0CCE1E6A-9D9F-4660-A1DF-162B8BD5830E}"/>
                </a:ext>
              </a:extLst>
            </p:cNvPr>
            <p:cNvPicPr>
              <a:picLocks noChangeAspect="1"/>
            </p:cNvPicPr>
            <p:nvPr/>
          </p:nvPicPr>
          <p:blipFill>
            <a:blip r:embed="rId8"/>
            <a:stretch>
              <a:fillRect/>
            </a:stretch>
          </p:blipFill>
          <p:spPr>
            <a:xfrm>
              <a:off x="552394" y="6489549"/>
              <a:ext cx="3093758" cy="1726153"/>
            </a:xfrm>
            <a:prstGeom prst="rect">
              <a:avLst/>
            </a:prstGeom>
          </p:spPr>
        </p:pic>
        <p:sp>
          <p:nvSpPr>
            <p:cNvPr id="16" name="Прямоугольник 15">
              <a:extLst>
                <a:ext uri="{FF2B5EF4-FFF2-40B4-BE49-F238E27FC236}">
                  <a16:creationId xmlns:a16="http://schemas.microsoft.com/office/drawing/2014/main" id="{1A7AAF33-6FCE-47EE-B3A6-F5036EEC52B8}"/>
                </a:ext>
              </a:extLst>
            </p:cNvPr>
            <p:cNvSpPr/>
            <p:nvPr/>
          </p:nvSpPr>
          <p:spPr>
            <a:xfrm>
              <a:off x="3774674" y="6490290"/>
              <a:ext cx="2530931" cy="1815882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1400" dirty="0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11"Д" сыныбында өткен Кім боламын? Қандай боламын ? атты сынып сағаты . </a:t>
              </a:r>
              <a:r>
                <a:rPr lang="en-US" sz="1400" dirty="0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Lino </a:t>
              </a:r>
              <a:r>
                <a:rPr lang="kk-KZ" sz="1400" dirty="0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онлайын тақтасы арқылы оқушылар тақырып бойынша өз ойларымен бөлісті. Сынып жетекшісі: Кариева М. С.</a:t>
              </a:r>
              <a:endParaRPr lang="ru-KZ" sz="14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604EB50-F995-4082-B619-8E05F9FA1EAC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6858000" cy="9144000"/>
          </a:xfrm>
          <a:prstGeom prst="rect">
            <a:avLst/>
          </a:prstGeom>
        </p:spPr>
      </p:pic>
      <p:sp>
        <p:nvSpPr>
          <p:cNvPr id="6" name="AutoShape 4">
            <a:extLst>
              <a:ext uri="{FF2B5EF4-FFF2-40B4-BE49-F238E27FC236}">
                <a16:creationId xmlns:a16="http://schemas.microsoft.com/office/drawing/2014/main" id="{850F4023-0523-4672-A2AE-0DDD622B4243}"/>
              </a:ext>
            </a:extLst>
          </p:cNvPr>
          <p:cNvSpPr>
            <a:spLocks noChangeAspect="1" noChangeArrowheads="1"/>
          </p:cNvSpPr>
          <p:nvPr/>
        </p:nvSpPr>
        <p:spPr bwMode="auto">
          <a:xfrm>
            <a:off x="-1979984" y="4491608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KZ"/>
          </a:p>
        </p:txBody>
      </p:sp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065AB3B5-53B2-4664-BF78-F7F1C09AA7B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8723" y="890822"/>
            <a:ext cx="1440160" cy="23240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7A9AAFB6-A169-4CBA-8251-FB7BB1F62DC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312795" y="890821"/>
            <a:ext cx="1488663" cy="232409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0" name="Прямоугольник 9">
            <a:extLst>
              <a:ext uri="{FF2B5EF4-FFF2-40B4-BE49-F238E27FC236}">
                <a16:creationId xmlns:a16="http://schemas.microsoft.com/office/drawing/2014/main" id="{AF21099C-21C7-47C4-A3E7-897F000B9B2E}"/>
              </a:ext>
            </a:extLst>
          </p:cNvPr>
          <p:cNvSpPr/>
          <p:nvPr/>
        </p:nvSpPr>
        <p:spPr>
          <a:xfrm>
            <a:off x="433011" y="3322728"/>
            <a:ext cx="3429000" cy="954107"/>
          </a:xfrm>
          <a:prstGeom prst="rect">
            <a:avLst/>
          </a:prstGeom>
        </p:spPr>
        <p:txBody>
          <a:bodyPr>
            <a:spAutoFit/>
          </a:bodyPr>
          <a:lstStyle/>
          <a:p>
            <a:pPr algn="just"/>
            <a:r>
              <a:rPr lang="kk-KZ" sz="14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6 «Е» сыныптың  "Мүмкіндіктен тыс" сынып сағаты өтті. Сынып жетекшісі Жунусова Сымбат Қайроллаевна , 15 бала қатысты, барлығы 30 бала</a:t>
            </a:r>
            <a:endParaRPr lang="ru-KZ" sz="1400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569B455D-2588-4473-AE2C-5531324E215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61468" y="890821"/>
            <a:ext cx="2597074" cy="2554499"/>
          </a:xfrm>
          <a:prstGeom prst="rect">
            <a:avLst/>
          </a:prstGeom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B869F8D6-8BF5-4CD7-87BD-D30E70FE79EA}"/>
              </a:ext>
            </a:extLst>
          </p:cNvPr>
          <p:cNvSpPr/>
          <p:nvPr/>
        </p:nvSpPr>
        <p:spPr>
          <a:xfrm>
            <a:off x="3894803" y="3537501"/>
            <a:ext cx="2763739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08.09.2020 прошел на тема "Энергетические уровни" с участием 8"А", 8"Б", 8"В"и 8"Г« классов предметник учитель: </a:t>
            </a:r>
            <a:r>
              <a:rPr lang="ru-RU" sz="1400" dirty="0" err="1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Сейлова</a:t>
            </a:r>
            <a:r>
              <a:rPr lang="ru-RU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 Ж.</a:t>
            </a:r>
            <a:endParaRPr lang="ru-KZ" sz="1400" dirty="0">
              <a:solidFill>
                <a:schemeClr val="tx2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55720EE4-A2EC-4269-835E-F41CBD1EC1F7}"/>
              </a:ext>
            </a:extLst>
          </p:cNvPr>
          <p:cNvSpPr/>
          <p:nvPr/>
        </p:nvSpPr>
        <p:spPr>
          <a:xfrm>
            <a:off x="4295021" y="5136010"/>
            <a:ext cx="2363521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Білім алушылардың бойында ішкі психоло-гиясына, әлеуметтік мән-ділікті реттейтін қызмет түрлеріне тәрбиелеу мақса-тында "Мамандықтар әлемінде" атты вариативтік курс 3"Ж" сыныбында ұйымдастырылды.Балалар алғашқы сабақта маман-дықтар туралы жұмбақтар шешіп, қызықты ақпараттар алды. Сынып жетекшісі: Омарова А. Б.</a:t>
            </a:r>
            <a:endParaRPr lang="ru-KZ" sz="1400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91B52C0C-C843-49A9-A9C2-B2EB0140988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75789" y="4838323"/>
            <a:ext cx="3943443" cy="3982944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" name="Группа 24">
            <a:extLst>
              <a:ext uri="{FF2B5EF4-FFF2-40B4-BE49-F238E27FC236}">
                <a16:creationId xmlns:a16="http://schemas.microsoft.com/office/drawing/2014/main" id="{0E56FF77-AAE6-40FE-91ED-D8F353C1CB6C}"/>
              </a:ext>
            </a:extLst>
          </p:cNvPr>
          <p:cNvGrpSpPr/>
          <p:nvPr/>
        </p:nvGrpSpPr>
        <p:grpSpPr>
          <a:xfrm>
            <a:off x="0" y="6678"/>
            <a:ext cx="6858000" cy="9144000"/>
            <a:chOff x="0" y="6678"/>
            <a:chExt cx="6858000" cy="9144000"/>
          </a:xfrm>
        </p:grpSpPr>
        <p:pic>
          <p:nvPicPr>
            <p:cNvPr id="3" name="Рисунок 2">
              <a:extLst>
                <a:ext uri="{FF2B5EF4-FFF2-40B4-BE49-F238E27FC236}">
                  <a16:creationId xmlns:a16="http://schemas.microsoft.com/office/drawing/2014/main" id="{2D35F687-2ACB-4780-8FA3-DF10425AEC0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678"/>
              <a:ext cx="6858000" cy="9144000"/>
            </a:xfrm>
            <a:prstGeom prst="rect">
              <a:avLst/>
            </a:prstGeom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F88AAA7F-5EE3-4C8B-BF6F-C3CD56239D7E}"/>
                </a:ext>
              </a:extLst>
            </p:cNvPr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32656" y="395536"/>
              <a:ext cx="3096344" cy="2088232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12" name="Прямоугольник 11">
              <a:extLst>
                <a:ext uri="{FF2B5EF4-FFF2-40B4-BE49-F238E27FC236}">
                  <a16:creationId xmlns:a16="http://schemas.microsoft.com/office/drawing/2014/main" id="{0612CD28-36D1-4E06-9DDC-47607AC58736}"/>
                </a:ext>
              </a:extLst>
            </p:cNvPr>
            <p:cNvSpPr/>
            <p:nvPr/>
          </p:nvSpPr>
          <p:spPr>
            <a:xfrm>
              <a:off x="260648" y="2555776"/>
              <a:ext cx="3528392" cy="655564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Құрметті ата- ана, оқушылар!</a:t>
              </a:r>
            </a:p>
            <a:p>
              <a:pPr algn="just"/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Қарағанды облысы әкімдігі , Қарағанды облысының білім басқармасы , "Сарыарқа дарыны" балаларға қосымша білім беретін аймақтық ғылыми практикалық орталығы оқушылар мен ата -аналарға бағытталған «Отбасы сағаты» облыстық жобасының кезекті эфирін жалғастыруда.</a:t>
              </a:r>
            </a:p>
            <a:p>
              <a:pPr algn="just"/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Қазақстандағы Отбасы күні апталығы аясында бүгінгі талқыланатын мәселе "Отбасы психологиясы".Спикер кәсіби психолог, бизнес - тренер </a:t>
              </a:r>
              <a:endParaRPr lang="ru-KZ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Ерлан</a:t>
              </a:r>
              <a:r>
                <a:rPr lang="ru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Мұстафин. 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@</a:t>
              </a:r>
              <a:r>
                <a:rPr lang="en-US" sz="1400" dirty="0" err="1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4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erlanmustafakz</a:t>
              </a:r>
              <a:b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Тікелей эфир 10 қыркүйек 2020 жылы сағат17.00 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@</a:t>
              </a: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saryarkadaryny.kz</a:t>
              </a: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 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парақшасында өтеді.</a:t>
              </a:r>
            </a:p>
            <a:p>
              <a:pPr algn="just"/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✍ Акимат Карагандинской области , Управление образования Карагандинской области , РНПЦ "Сарыарқа дарыны" ДДО продолжает серию прямых эфиров</a:t>
              </a:r>
              <a:b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областного проекта дополнительного образования по организации работы с родительской общественностью</a:t>
              </a:r>
            </a:p>
            <a:p>
              <a:pPr algn="just"/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«Час Семьи».</a:t>
              </a:r>
            </a:p>
            <a:p>
              <a:pPr algn="just"/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Тема эфира в рамках празднования Дня семьи в Казахстане "Психология семьи".</a:t>
              </a:r>
              <a:b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Дата 10.09.2020г.</a:t>
              </a:r>
              <a:endParaRPr lang="ru-KZ" sz="140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algn="just"/>
              <a:r>
                <a:rPr lang="kk-KZ" sz="140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На 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странице инстаграм 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@</a:t>
              </a: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5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saryarkadaryny.kz</a:t>
              </a:r>
              <a:b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en-US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#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  <a:hlinkClick r:id="rId6">
                    <a:extLst>
                      <a:ext uri="{A12FA001-AC4F-418D-AE19-62706E023703}">
                        <ahyp:hlinkClr xmlns:ahyp="http://schemas.microsoft.com/office/drawing/2018/hyperlinkcolor" val="tx"/>
                      </a:ext>
                    </a:extLst>
                  </a:hlinkClick>
                </a:rPr>
                <a:t>чассемьи</a:t>
              </a:r>
              <a:endParaRPr lang="ru-KZ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B3AF6BC6-4DB6-448F-A110-668466BDD651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5901" b="5901"/>
            <a:stretch/>
          </p:blipFill>
          <p:spPr>
            <a:xfrm>
              <a:off x="3789041" y="467544"/>
              <a:ext cx="1354460" cy="248436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CC9730F3-639D-4714-9E33-06B92734B900}"/>
                </a:ext>
              </a:extLst>
            </p:cNvPr>
            <p:cNvPicPr>
              <a:picLocks noChangeAspect="1"/>
            </p:cNvPicPr>
            <p:nvPr/>
          </p:nvPicPr>
          <p:blipFill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5351943" y="1424261"/>
              <a:ext cx="1397453" cy="248436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0E35FDBA-8992-47DB-B462-F005227E9296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26" b="13776"/>
            <a:stretch/>
          </p:blipFill>
          <p:spPr>
            <a:xfrm>
              <a:off x="3830969" y="3203848"/>
              <a:ext cx="1398231" cy="248436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2" name="Рисунок 21">
              <a:extLst>
                <a:ext uri="{FF2B5EF4-FFF2-40B4-BE49-F238E27FC236}">
                  <a16:creationId xmlns:a16="http://schemas.microsoft.com/office/drawing/2014/main" id="{84F40B4C-A284-4D17-A342-FB680CE501E5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b="12988"/>
            <a:stretch/>
          </p:blipFill>
          <p:spPr>
            <a:xfrm>
              <a:off x="5342957" y="5025135"/>
              <a:ext cx="1389013" cy="248436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pic>
          <p:nvPicPr>
            <p:cNvPr id="24" name="Рисунок 23">
              <a:extLst>
                <a:ext uri="{FF2B5EF4-FFF2-40B4-BE49-F238E27FC236}">
                  <a16:creationId xmlns:a16="http://schemas.microsoft.com/office/drawing/2014/main" id="{FFFF4B81-CED9-48DC-80A9-95E12AAAA994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4326" b="12988"/>
            <a:stretch/>
          </p:blipFill>
          <p:spPr>
            <a:xfrm>
              <a:off x="3872395" y="6389367"/>
              <a:ext cx="1384915" cy="2484361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</p:grp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36" name="AutoShape 28" descr="https://wallbox.ru/wallpapers/main/201451/9e5fe933e080f8d.jpg"/>
          <p:cNvSpPr>
            <a:spLocks noChangeAspect="1" noChangeArrowheads="1"/>
          </p:cNvSpPr>
          <p:nvPr/>
        </p:nvSpPr>
        <p:spPr bwMode="auto">
          <a:xfrm>
            <a:off x="63500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38" name="AutoShape 30" descr="https://wallbox.ru/wallpapers/main/201451/9e5fe933e080f8d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440" name="AutoShape 32" descr="https://wallbox.ru/wallpapers/main/201451/9e5fe933e080f8d.jpg"/>
          <p:cNvSpPr>
            <a:spLocks noChangeAspect="1" noChangeArrowheads="1"/>
          </p:cNvSpPr>
          <p:nvPr/>
        </p:nvSpPr>
        <p:spPr bwMode="auto">
          <a:xfrm>
            <a:off x="155575" y="-136525"/>
            <a:ext cx="298450" cy="298450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2DDE76C9-A25B-40F4-AC29-3B53EF1A3F7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78"/>
            <a:ext cx="6858000" cy="9144000"/>
          </a:xfrm>
          <a:prstGeom prst="rect">
            <a:avLst/>
          </a:prstGeom>
        </p:spPr>
      </p:pic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5EC6C9DA-45F0-417E-887A-6755004EC62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2725" y="429464"/>
            <a:ext cx="2682096" cy="33329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8" name="Прямоугольник 7">
            <a:extLst>
              <a:ext uri="{FF2B5EF4-FFF2-40B4-BE49-F238E27FC236}">
                <a16:creationId xmlns:a16="http://schemas.microsoft.com/office/drawing/2014/main" id="{AD6FB07B-781C-4BC7-A47A-A50D617737CB}"/>
              </a:ext>
            </a:extLst>
          </p:cNvPr>
          <p:cNvSpPr/>
          <p:nvPr/>
        </p:nvSpPr>
        <p:spPr>
          <a:xfrm>
            <a:off x="116632" y="3569678"/>
            <a:ext cx="2880320" cy="123110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br>
              <a:rPr lang="ru-RU" dirty="0"/>
            </a:br>
            <a:r>
              <a:rPr lang="ru-RU" sz="1400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переменках даром время не теряем, повышаем технику чтения. Как здорово, что появился такой уголок для чтения!</a:t>
            </a:r>
            <a:endParaRPr lang="ru-KZ" dirty="0">
              <a:solidFill>
                <a:srgbClr val="0070C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pSp>
        <p:nvGrpSpPr>
          <p:cNvPr id="4" name="Группа 3">
            <a:extLst>
              <a:ext uri="{FF2B5EF4-FFF2-40B4-BE49-F238E27FC236}">
                <a16:creationId xmlns:a16="http://schemas.microsoft.com/office/drawing/2014/main" id="{399AFA0F-FEFD-4A45-B952-1A47DA5D2DBD}"/>
              </a:ext>
            </a:extLst>
          </p:cNvPr>
          <p:cNvGrpSpPr/>
          <p:nvPr/>
        </p:nvGrpSpPr>
        <p:grpSpPr>
          <a:xfrm>
            <a:off x="2958750" y="160029"/>
            <a:ext cx="3874040" cy="5112568"/>
            <a:chOff x="2958750" y="160029"/>
            <a:chExt cx="3874040" cy="5112568"/>
          </a:xfrm>
        </p:grpSpPr>
        <p:sp>
          <p:nvSpPr>
            <p:cNvPr id="6" name="Блок-схема: альтернативный процесс 5">
              <a:extLst>
                <a:ext uri="{FF2B5EF4-FFF2-40B4-BE49-F238E27FC236}">
                  <a16:creationId xmlns:a16="http://schemas.microsoft.com/office/drawing/2014/main" id="{AF9A0662-05FE-42A2-8251-4404C56A6F38}"/>
                </a:ext>
              </a:extLst>
            </p:cNvPr>
            <p:cNvSpPr/>
            <p:nvPr/>
          </p:nvSpPr>
          <p:spPr>
            <a:xfrm>
              <a:off x="2958750" y="160029"/>
              <a:ext cx="3874040" cy="5112568"/>
            </a:xfrm>
            <a:prstGeom prst="flowChartAlternateProcess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endParaRPr lang="ru-KZ"/>
            </a:p>
          </p:txBody>
        </p:sp>
        <p:pic>
          <p:nvPicPr>
            <p:cNvPr id="2" name="Рисунок 1">
              <a:extLst>
                <a:ext uri="{FF2B5EF4-FFF2-40B4-BE49-F238E27FC236}">
                  <a16:creationId xmlns:a16="http://schemas.microsoft.com/office/drawing/2014/main" id="{DFFC5765-1308-40CB-B84E-769FD466D9B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>
              <a:off x="3407815" y="338332"/>
              <a:ext cx="3003062" cy="2702017"/>
            </a:xfrm>
            <a:prstGeom prst="roundRect">
              <a:avLst>
                <a:gd name="adj" fmla="val 16667"/>
              </a:avLst>
            </a:prstGeom>
            <a:ln>
              <a:noFill/>
            </a:ln>
            <a:effectLst>
              <a:outerShdw blurRad="76200" dist="38100" dir="78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contrasting" dir="t">
                <a:rot lat="0" lon="0" rev="4200000"/>
              </a:lightRig>
            </a:scene3d>
            <a:sp3d prstMaterial="plastic">
              <a:bevelT w="381000" h="114300" prst="relaxedInset"/>
              <a:contourClr>
                <a:srgbClr val="969696"/>
              </a:contourClr>
            </a:sp3d>
          </p:spPr>
        </p:pic>
        <p:sp>
          <p:nvSpPr>
            <p:cNvPr id="3" name="Прямоугольник 2">
              <a:extLst>
                <a:ext uri="{FF2B5EF4-FFF2-40B4-BE49-F238E27FC236}">
                  <a16:creationId xmlns:a16="http://schemas.microsoft.com/office/drawing/2014/main" id="{1E172478-38F8-4231-940C-0290ED2DC40B}"/>
                </a:ext>
              </a:extLst>
            </p:cNvPr>
            <p:cNvSpPr/>
            <p:nvPr/>
          </p:nvSpPr>
          <p:spPr>
            <a:xfrm>
              <a:off x="3095454" y="3488409"/>
              <a:ext cx="3627784" cy="1169551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11 сентября, учащиеся, родители и учителя школы приняли участие в онлайн мероприятии "Час Семьи" по теме: "Семейные ценности – основа</a:t>
              </a:r>
              <a:r>
                <a:rPr lang="ru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в</a:t>
              </a:r>
              <a:r>
                <a:rPr lang="ru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о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с</a:t>
              </a:r>
              <a:r>
                <a:rPr lang="ru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п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lang="ru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т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а</a:t>
              </a:r>
              <a:r>
                <a:rPr lang="ru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н</a:t>
              </a:r>
              <a:r>
                <a:rPr lang="kk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и</a:t>
              </a:r>
              <a:r>
                <a:rPr lang="ru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я</a:t>
              </a: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"</a:t>
              </a:r>
              <a:r>
                <a:rPr lang="ru-KZ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.</a:t>
              </a:r>
              <a:b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</a:br>
              <a:r>
                <a:rPr lang="ru-RU" sz="1400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Благодарим за полезную информацию!</a:t>
              </a:r>
              <a:endParaRPr lang="ru-KZ" sz="1400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401D152B-BDA5-4E5D-B23F-9B9FA45AA15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599891" y="5340353"/>
            <a:ext cx="2991125" cy="377496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>
            <a:extLst>
              <a:ext uri="{FF2B5EF4-FFF2-40B4-BE49-F238E27FC236}">
                <a16:creationId xmlns:a16="http://schemas.microsoft.com/office/drawing/2014/main" id="{5002D177-E4B6-4929-8EE2-BB93C30185D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78"/>
            <a:ext cx="6858000" cy="9144000"/>
          </a:xfrm>
          <a:prstGeom prst="rect">
            <a:avLst/>
          </a:prstGeom>
        </p:spPr>
      </p:pic>
      <p:grpSp>
        <p:nvGrpSpPr>
          <p:cNvPr id="22" name="Группа 21">
            <a:extLst>
              <a:ext uri="{FF2B5EF4-FFF2-40B4-BE49-F238E27FC236}">
                <a16:creationId xmlns:a16="http://schemas.microsoft.com/office/drawing/2014/main" id="{6D491956-DCFB-4802-A8E2-872E6D7E68DB}"/>
              </a:ext>
            </a:extLst>
          </p:cNvPr>
          <p:cNvGrpSpPr/>
          <p:nvPr/>
        </p:nvGrpSpPr>
        <p:grpSpPr>
          <a:xfrm>
            <a:off x="146946" y="229142"/>
            <a:ext cx="6711054" cy="8867671"/>
            <a:chOff x="146946" y="229142"/>
            <a:chExt cx="6711054" cy="8867671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74FFC70F-8864-4ACA-9277-7E340BA117EF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87042" y="229142"/>
              <a:ext cx="3813044" cy="2144837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6" name="Рисунок 5">
              <a:extLst>
                <a:ext uri="{FF2B5EF4-FFF2-40B4-BE49-F238E27FC236}">
                  <a16:creationId xmlns:a16="http://schemas.microsoft.com/office/drawing/2014/main" id="{6D9182EE-CD46-4358-BF54-81D137539537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 rot="21157256">
              <a:off x="146946" y="2675032"/>
              <a:ext cx="3574224" cy="2010501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8" name="Рисунок 7">
              <a:extLst>
                <a:ext uri="{FF2B5EF4-FFF2-40B4-BE49-F238E27FC236}">
                  <a16:creationId xmlns:a16="http://schemas.microsoft.com/office/drawing/2014/main" id="{02C34B21-1B5B-4EAB-AC12-0F6942138AF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7363" y="2049501"/>
              <a:ext cx="2923595" cy="1644522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0" name="Рисунок 9">
              <a:extLst>
                <a:ext uri="{FF2B5EF4-FFF2-40B4-BE49-F238E27FC236}">
                  <a16:creationId xmlns:a16="http://schemas.microsoft.com/office/drawing/2014/main" id="{D4498690-C20A-46B4-81E8-DF92B1C08EB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656" y="5074027"/>
              <a:ext cx="2436276" cy="1831653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2" name="Рисунок 11">
              <a:extLst>
                <a:ext uri="{FF2B5EF4-FFF2-40B4-BE49-F238E27FC236}">
                  <a16:creationId xmlns:a16="http://schemas.microsoft.com/office/drawing/2014/main" id="{E61158DA-982E-4166-BEC6-8F3CC93E1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7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32656" y="7147425"/>
              <a:ext cx="2599184" cy="1949388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14" name="Рисунок 13">
              <a:extLst>
                <a:ext uri="{FF2B5EF4-FFF2-40B4-BE49-F238E27FC236}">
                  <a16:creationId xmlns:a16="http://schemas.microsoft.com/office/drawing/2014/main" id="{E0D7B5DC-7AA3-482E-BAAD-BC2540DD6EE7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801723" y="3975853"/>
              <a:ext cx="2545015" cy="1908761"/>
            </a:xfrm>
            <a:prstGeom prst="round2DiagRect">
              <a:avLst>
                <a:gd name="adj1" fmla="val 16667"/>
                <a:gd name="adj2" fmla="val 0"/>
              </a:avLst>
            </a:prstGeom>
            <a:ln w="88900" cap="sq">
              <a:solidFill>
                <a:srgbClr val="FFFFFF"/>
              </a:solidFill>
              <a:miter lim="800000"/>
            </a:ln>
            <a:effectLst>
              <a:outerShdw blurRad="254000" algn="tl" rotWithShape="0">
                <a:srgbClr val="000000">
                  <a:alpha val="43000"/>
                </a:srgbClr>
              </a:outerShdw>
            </a:effectLst>
          </p:spPr>
        </p:pic>
        <p:pic>
          <p:nvPicPr>
            <p:cNvPr id="16" name="Рисунок 15">
              <a:extLst>
                <a:ext uri="{FF2B5EF4-FFF2-40B4-BE49-F238E27FC236}">
                  <a16:creationId xmlns:a16="http://schemas.microsoft.com/office/drawing/2014/main" id="{9C59621E-149D-491A-BA79-9D99331FAC43}"/>
                </a:ext>
              </a:extLst>
            </p:cNvPr>
            <p:cNvPicPr>
              <a:picLocks noChangeAspect="1"/>
            </p:cNvPicPr>
            <p:nvPr/>
          </p:nvPicPr>
          <p:blipFill>
            <a:blip r:embed="rId9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993002" y="5778430"/>
              <a:ext cx="2545015" cy="1908761"/>
            </a:xfrm>
            <a:prstGeom prst="rect">
              <a:avLst/>
            </a:prstGeom>
            <a:ln w="127000" cap="rnd">
              <a:solidFill>
                <a:srgbClr val="FFFFFF"/>
              </a:solidFill>
            </a:ln>
            <a:effectLst>
              <a:outerShdw blurRad="76200" dist="95250" dir="10500000" sx="97000" sy="23000" kx="900000" algn="br" rotWithShape="0">
                <a:srgbClr val="000000">
                  <a:alpha val="20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pic>
          <p:nvPicPr>
            <p:cNvPr id="18" name="Рисунок 17">
              <a:extLst>
                <a:ext uri="{FF2B5EF4-FFF2-40B4-BE49-F238E27FC236}">
                  <a16:creationId xmlns:a16="http://schemas.microsoft.com/office/drawing/2014/main" id="{6629C4C0-7564-4DBA-9F88-95466E8A4C8C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773505" y="4006216"/>
              <a:ext cx="1831058" cy="1373294"/>
            </a:xfrm>
            <a:prstGeom prst="rect">
              <a:avLst/>
            </a:prstGeom>
            <a:solidFill>
              <a:srgbClr val="FFFFFF">
                <a:shade val="85000"/>
              </a:srgbClr>
            </a:solidFill>
            <a:ln w="190500" cap="sq">
              <a:solidFill>
                <a:srgbClr val="FFFFFF"/>
              </a:solidFill>
              <a:miter lim="800000"/>
            </a:ln>
            <a:effectLst>
              <a:outerShdw blurRad="55000" dist="18000" dir="5400000" algn="tl" rotWithShape="0">
                <a:srgbClr val="000000">
                  <a:alpha val="40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pic>
          <p:nvPicPr>
            <p:cNvPr id="20" name="Рисунок 19">
              <a:extLst>
                <a:ext uri="{FF2B5EF4-FFF2-40B4-BE49-F238E27FC236}">
                  <a16:creationId xmlns:a16="http://schemas.microsoft.com/office/drawing/2014/main" id="{945CC706-76CE-41C3-97CC-41B21A1CD755}"/>
                </a:ext>
              </a:extLst>
            </p:cNvPr>
            <p:cNvPicPr>
              <a:picLocks noChangeAspect="1"/>
            </p:cNvPicPr>
            <p:nvPr/>
          </p:nvPicPr>
          <p:blipFill>
            <a:blip r:embed="rId11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42860" y="7353069"/>
              <a:ext cx="2159124" cy="1619343"/>
            </a:xfrm>
            <a:prstGeom prst="snip2DiagRect">
              <a:avLst/>
            </a:prstGeom>
            <a:solidFill>
              <a:srgbClr val="FFFFFF">
                <a:shade val="85000"/>
              </a:srgbClr>
            </a:solidFill>
            <a:ln w="88900" cap="sq">
              <a:solidFill>
                <a:srgbClr val="FFFFFF"/>
              </a:solidFill>
              <a:miter lim="800000"/>
            </a:ln>
            <a:effectLst>
              <a:outerShdw blurRad="88900" algn="tl" rotWithShape="0">
                <a:srgbClr val="000000">
                  <a:alpha val="45000"/>
                </a:srgbClr>
              </a:outerShdw>
            </a:effectLst>
            <a:scene3d>
              <a:camera prst="orthographicFront"/>
              <a:lightRig rig="twoPt" dir="t">
                <a:rot lat="0" lon="0" rev="7200000"/>
              </a:lightRig>
            </a:scene3d>
            <a:sp3d>
              <a:bevelT w="25400" h="19050"/>
              <a:contourClr>
                <a:srgbClr val="FFFFFF"/>
              </a:contourClr>
            </a:sp3d>
          </p:spPr>
        </p:pic>
        <p:sp>
          <p:nvSpPr>
            <p:cNvPr id="21" name="Прямоугольник 20">
              <a:extLst>
                <a:ext uri="{FF2B5EF4-FFF2-40B4-BE49-F238E27FC236}">
                  <a16:creationId xmlns:a16="http://schemas.microsoft.com/office/drawing/2014/main" id="{1B626BD7-8355-4223-84F3-0F01A5885591}"/>
                </a:ext>
              </a:extLst>
            </p:cNvPr>
            <p:cNvSpPr/>
            <p:nvPr/>
          </p:nvSpPr>
          <p:spPr>
            <a:xfrm>
              <a:off x="4168504" y="598184"/>
              <a:ext cx="2689496" cy="738664"/>
            </a:xfrm>
            <a:prstGeom prst="rect">
              <a:avLst/>
            </a:prstGeom>
          </p:spPr>
          <p:txBody>
            <a:bodyPr wrap="square">
              <a:spAutoFit/>
            </a:bodyPr>
            <a:lstStyle/>
            <a:p>
              <a:pPr algn="just"/>
              <a:r>
                <a:rPr lang="kk-KZ" sz="1400" b="1" i="1" dirty="0">
                  <a:solidFill>
                    <a:srgbClr val="26262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Мектептегі санитарлық жағдай туралы Елисеева Т.Л. сұхбаты</a:t>
              </a:r>
              <a:endParaRPr lang="ru-KZ" sz="1400" b="1" i="1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F1C6FBA9-D7CC-4E2F-A804-7F38500D85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33391"/>
            <a:ext cx="6858000" cy="9144000"/>
          </a:xfrm>
          <a:prstGeom prst="rect">
            <a:avLst/>
          </a:prstGeom>
        </p:spPr>
      </p:pic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4A2ED213-AC9C-44E9-B61C-0CCB947C896F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4633"/>
          <a:stretch/>
        </p:blipFill>
        <p:spPr>
          <a:xfrm>
            <a:off x="0" y="1"/>
            <a:ext cx="6858000" cy="298782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A563A235-A72D-42A6-B8DA-328B92DE250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25316" y="2699792"/>
            <a:ext cx="3744416" cy="2808312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9" name="Рисунок 8">
            <a:extLst>
              <a:ext uri="{FF2B5EF4-FFF2-40B4-BE49-F238E27FC236}">
                <a16:creationId xmlns:a16="http://schemas.microsoft.com/office/drawing/2014/main" id="{C2B03853-17C1-49F0-AB1B-06F82B05F00A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036900" y="3984679"/>
            <a:ext cx="1941158" cy="24595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9A6A00D6-A3C6-4E42-B7B2-B68E2C2FEBDE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-24736" y="4103948"/>
            <a:ext cx="2236462" cy="234828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D905A089-612C-4951-BC9E-AAB559682EA4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4102272" y="5386155"/>
            <a:ext cx="2034746" cy="2237606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9B40C78F-BDE9-4F8D-952D-2117CC2B3C26}"/>
              </a:ext>
            </a:extLst>
          </p:cNvPr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63755" y="6428949"/>
            <a:ext cx="2236461" cy="268166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4" name="Блок-схема: альтернативный процесс 13">
            <a:extLst>
              <a:ext uri="{FF2B5EF4-FFF2-40B4-BE49-F238E27FC236}">
                <a16:creationId xmlns:a16="http://schemas.microsoft.com/office/drawing/2014/main" id="{9E468B66-42EE-4487-B6FE-D2108168A8DF}"/>
              </a:ext>
            </a:extLst>
          </p:cNvPr>
          <p:cNvSpPr/>
          <p:nvPr/>
        </p:nvSpPr>
        <p:spPr>
          <a:xfrm>
            <a:off x="2363971" y="7571036"/>
            <a:ext cx="4363705" cy="1458714"/>
          </a:xfrm>
          <a:prstGeom prst="flowChartAlternateProcess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 dirty="0"/>
          </a:p>
        </p:txBody>
      </p:sp>
      <p:sp>
        <p:nvSpPr>
          <p:cNvPr id="13" name="Прямоугольник 12">
            <a:extLst>
              <a:ext uri="{FF2B5EF4-FFF2-40B4-BE49-F238E27FC236}">
                <a16:creationId xmlns:a16="http://schemas.microsoft.com/office/drawing/2014/main" id="{D7DC8106-89B3-48F0-9FEA-699889FC5827}"/>
              </a:ext>
            </a:extLst>
          </p:cNvPr>
          <p:cNvSpPr/>
          <p:nvPr/>
        </p:nvSpPr>
        <p:spPr>
          <a:xfrm>
            <a:off x="2484029" y="7708362"/>
            <a:ext cx="4123587" cy="11695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14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3"Ә" Кипшакбаева Шолпан Сатыбалдиновнаның сыныбы мен 3"Ж" Омарова Айзат Борашовнаның сыныбы денешынықтыру пәнінен топтық жарыс өткізді."Достық"жеңді деп балалар өте қуанышты көңіл-күймен тарасты.</a:t>
            </a:r>
            <a:endParaRPr lang="ru-KZ" sz="1400" dirty="0">
              <a:solidFill>
                <a:srgbClr val="00B05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A513402A-5AA8-4118-A1B5-8B7EEBF39B6D}"/>
              </a:ext>
            </a:extLst>
          </p:cNvPr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821102" y="5541494"/>
            <a:ext cx="2398436" cy="1877705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252128930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5" name="Группа 14">
            <a:extLst>
              <a:ext uri="{FF2B5EF4-FFF2-40B4-BE49-F238E27FC236}">
                <a16:creationId xmlns:a16="http://schemas.microsoft.com/office/drawing/2014/main" id="{3D8D57E3-9EA5-4BBA-BA30-8547EE4CDA4E}"/>
              </a:ext>
            </a:extLst>
          </p:cNvPr>
          <p:cNvGrpSpPr/>
          <p:nvPr/>
        </p:nvGrpSpPr>
        <p:grpSpPr>
          <a:xfrm>
            <a:off x="0" y="6678"/>
            <a:ext cx="6858000" cy="9144000"/>
            <a:chOff x="0" y="6678"/>
            <a:chExt cx="6858000" cy="9144000"/>
          </a:xfrm>
        </p:grpSpPr>
        <p:pic>
          <p:nvPicPr>
            <p:cNvPr id="4" name="Рисунок 3">
              <a:extLst>
                <a:ext uri="{FF2B5EF4-FFF2-40B4-BE49-F238E27FC236}">
                  <a16:creationId xmlns:a16="http://schemas.microsoft.com/office/drawing/2014/main" id="{EC3A0FAE-9D82-4450-84C8-3997BC6E8E46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0" y="6678"/>
              <a:ext cx="6858000" cy="9144000"/>
            </a:xfrm>
            <a:prstGeom prst="rect">
              <a:avLst/>
            </a:prstGeom>
          </p:spPr>
        </p:pic>
        <p:pic>
          <p:nvPicPr>
            <p:cNvPr id="7" name="Рисунок 6">
              <a:extLst>
                <a:ext uri="{FF2B5EF4-FFF2-40B4-BE49-F238E27FC236}">
                  <a16:creationId xmlns:a16="http://schemas.microsoft.com/office/drawing/2014/main" id="{825279B5-6C34-4909-8AF8-29690536EBF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4750"/>
            <a:stretch/>
          </p:blipFill>
          <p:spPr>
            <a:xfrm>
              <a:off x="0" y="11255"/>
              <a:ext cx="6858000" cy="3264602"/>
            </a:xfrm>
            <a:prstGeom prst="rect">
              <a:avLst/>
            </a:prstGeom>
          </p:spPr>
        </p:pic>
        <p:pic>
          <p:nvPicPr>
            <p:cNvPr id="9" name="Рисунок 8">
              <a:extLst>
                <a:ext uri="{FF2B5EF4-FFF2-40B4-BE49-F238E27FC236}">
                  <a16:creationId xmlns:a16="http://schemas.microsoft.com/office/drawing/2014/main" id="{A6C8F62A-F287-4B82-B4AA-147C148A4B1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608178" y="3275857"/>
              <a:ext cx="4008107" cy="300608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1" name="Рисунок 10">
              <a:extLst>
                <a:ext uri="{FF2B5EF4-FFF2-40B4-BE49-F238E27FC236}">
                  <a16:creationId xmlns:a16="http://schemas.microsoft.com/office/drawing/2014/main" id="{82E791CF-57E3-46BF-883A-B1A5A8FE3451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9659" y="6281937"/>
              <a:ext cx="3160635" cy="2370476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pic>
          <p:nvPicPr>
            <p:cNvPr id="13" name="Рисунок 12">
              <a:extLst>
                <a:ext uri="{FF2B5EF4-FFF2-40B4-BE49-F238E27FC236}">
                  <a16:creationId xmlns:a16="http://schemas.microsoft.com/office/drawing/2014/main" id="{D17C0FE7-6903-4CBB-8EB5-50BDA4A134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3741827" y="6777027"/>
              <a:ext cx="3116173" cy="2337130"/>
            </a:xfrm>
            <a:prstGeom prst="ellipse">
              <a:avLst/>
            </a:prstGeom>
            <a:ln>
              <a:noFill/>
            </a:ln>
            <a:effectLst>
              <a:softEdge rad="112500"/>
            </a:effectLst>
          </p:spPr>
        </p:pic>
        <p:sp>
          <p:nvSpPr>
            <p:cNvPr id="14" name="Прямоугольник 13">
              <a:extLst>
                <a:ext uri="{FF2B5EF4-FFF2-40B4-BE49-F238E27FC236}">
                  <a16:creationId xmlns:a16="http://schemas.microsoft.com/office/drawing/2014/main" id="{246C08C8-D5C5-405F-89FA-3F184112FDC0}"/>
                </a:ext>
              </a:extLst>
            </p:cNvPr>
            <p:cNvSpPr/>
            <p:nvPr/>
          </p:nvSpPr>
          <p:spPr>
            <a:xfrm>
              <a:off x="3163972" y="6124960"/>
              <a:ext cx="3429000" cy="830997"/>
            </a:xfrm>
            <a:prstGeom prst="rect">
              <a:avLst/>
            </a:prstGeom>
          </p:spPr>
          <p:txBody>
            <a:bodyPr>
              <a:spAutoFit/>
            </a:bodyPr>
            <a:lstStyle/>
            <a:p>
              <a:pPr algn="just"/>
              <a:r>
                <a:rPr lang="kk-KZ" sz="1600" b="1" dirty="0">
                  <a:solidFill>
                    <a:schemeClr val="tx2">
                      <a:lumMod val="75000"/>
                    </a:schemeClr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3"Ә"сыныбы мен 3"Ж" сыныбы біріге ойнаған ойындар өте көңілді өтті.</a:t>
              </a:r>
              <a:endParaRPr lang="ru-KZ" sz="1600" b="1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57182016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103A7657-6442-465D-9D3F-CD04CB7BC66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6678"/>
            <a:ext cx="6858000" cy="9144000"/>
          </a:xfrm>
          <a:prstGeom prst="rect">
            <a:avLst/>
          </a:prstGeom>
        </p:spPr>
      </p:pic>
      <p:pic>
        <p:nvPicPr>
          <p:cNvPr id="1026" name="Picture 2" descr="15 МАЯ – МЕЖДУНАРОДНЫЙ ДЕНЬ СЕМЬИ! Красивое видео поздравление с Днем Семьи!  Музыкальная открытка. - YouTube">
            <a:extLst>
              <a:ext uri="{FF2B5EF4-FFF2-40B4-BE49-F238E27FC236}">
                <a16:creationId xmlns:a16="http://schemas.microsoft.com/office/drawing/2014/main" id="{BF45CC77-EFCB-4739-82D9-D59614A0E08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6858000" cy="253288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580F4340-56B1-4C74-B895-1B9E4198812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8641" y="2607388"/>
            <a:ext cx="2232248" cy="204864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Рисунок 7">
            <a:extLst>
              <a:ext uri="{FF2B5EF4-FFF2-40B4-BE49-F238E27FC236}">
                <a16:creationId xmlns:a16="http://schemas.microsoft.com/office/drawing/2014/main" id="{52F16372-EF89-4CD5-A789-969710294D3D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69160" y="2596321"/>
            <a:ext cx="1795550" cy="2191703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33EED29B-4AB5-4D91-8332-A20AB473CBED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3" y="4644008"/>
            <a:ext cx="1816843" cy="1878581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4" name="Рисунок 13">
            <a:extLst>
              <a:ext uri="{FF2B5EF4-FFF2-40B4-BE49-F238E27FC236}">
                <a16:creationId xmlns:a16="http://schemas.microsoft.com/office/drawing/2014/main" id="{CF07C0B5-33C3-40D8-B6A4-0E75F1A0E8A8}"/>
              </a:ext>
            </a:extLst>
          </p:cNvPr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99222" y="2343747"/>
            <a:ext cx="2075954" cy="165618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6" name="Рисунок 15">
            <a:extLst>
              <a:ext uri="{FF2B5EF4-FFF2-40B4-BE49-F238E27FC236}">
                <a16:creationId xmlns:a16="http://schemas.microsoft.com/office/drawing/2014/main" id="{17D1382A-B2F0-4356-AD2C-FA8EA9D7CFB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72527" y="4090067"/>
            <a:ext cx="2329343" cy="1815787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8" name="Прямоугольник: скругленные углы 17">
            <a:extLst>
              <a:ext uri="{FF2B5EF4-FFF2-40B4-BE49-F238E27FC236}">
                <a16:creationId xmlns:a16="http://schemas.microsoft.com/office/drawing/2014/main" id="{51AB5D13-D72D-4455-8E45-C90F795A289D}"/>
              </a:ext>
            </a:extLst>
          </p:cNvPr>
          <p:cNvSpPr/>
          <p:nvPr/>
        </p:nvSpPr>
        <p:spPr>
          <a:xfrm>
            <a:off x="116632" y="6533190"/>
            <a:ext cx="6741368" cy="2624165"/>
          </a:xfrm>
          <a:prstGeom prst="round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KZ"/>
          </a:p>
        </p:txBody>
      </p:sp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B9B66FA7-6A1D-4892-BC9C-AC2F20D6B52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4473" y="6766674"/>
            <a:ext cx="3062951" cy="21687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17" name="Прямоугольник 16">
            <a:extLst>
              <a:ext uri="{FF2B5EF4-FFF2-40B4-BE49-F238E27FC236}">
                <a16:creationId xmlns:a16="http://schemas.microsoft.com/office/drawing/2014/main" id="{F4D9A179-7451-418F-B2F4-6CF3310D79B8}"/>
              </a:ext>
            </a:extLst>
          </p:cNvPr>
          <p:cNvSpPr/>
          <p:nvPr/>
        </p:nvSpPr>
        <p:spPr>
          <a:xfrm>
            <a:off x="3287424" y="6611571"/>
            <a:ext cx="3570576" cy="249299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ru-RU" sz="12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Казахстанцы сегодня отмечают День семьи. Этот праздник был включен в перечень праздников нашей республики в 2013 году. Тогда Указом Первого Президент РК – </a:t>
            </a:r>
            <a:r>
              <a:rPr lang="ru-RU" sz="1200" dirty="0" err="1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Елбасы</a:t>
            </a:r>
            <a:r>
              <a:rPr lang="ru-RU" sz="12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Н.А. Назарбаева был утверждён новый праздник и определена дата его празднования – каждое второе воскресенье сентября. В этом году праздник выпал на 13 сентября.</a:t>
            </a:r>
            <a:r>
              <a:rPr lang="ru-KZ" sz="12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2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 честь праздника в </a:t>
            </a:r>
            <a:r>
              <a:rPr lang="ru-KZ" sz="12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СОШ</a:t>
            </a:r>
            <a:r>
              <a:rPr lang="ru-RU" sz="12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KZ" sz="12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№</a:t>
            </a:r>
            <a:r>
              <a:rPr lang="ru-RU" sz="1200" dirty="0">
                <a:solidFill>
                  <a:srgbClr val="26262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81 среди учеников 4-классов была организована внеклассная работа "Моя семья-моё богатство" Цель мероприятия сформировать у детей правильное понятие семейных ценностей и воспитать культуру межличностных отношений.</a:t>
            </a:r>
            <a:endParaRPr lang="ru-KZ" sz="1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39517867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2181</TotalTime>
  <Words>726</Words>
  <Application>Microsoft Office PowerPoint</Application>
  <PresentationFormat>Экран (4:3)</PresentationFormat>
  <Paragraphs>31</Paragraphs>
  <Slides>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5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5" baseType="lpstr">
      <vt:lpstr>Aharoni</vt:lpstr>
      <vt:lpstr>Arial</vt:lpstr>
      <vt:lpstr>Calibri</vt:lpstr>
      <vt:lpstr>Monotype Corsiva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11</dc:creator>
  <cp:lastModifiedBy>admin</cp:lastModifiedBy>
  <cp:revision>44</cp:revision>
  <cp:lastPrinted>2020-09-07T11:03:37Z</cp:lastPrinted>
  <dcterms:created xsi:type="dcterms:W3CDTF">2019-12-09T04:18:10Z</dcterms:created>
  <dcterms:modified xsi:type="dcterms:W3CDTF">2020-09-14T04:32:32Z</dcterms:modified>
</cp:coreProperties>
</file>