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0" r:id="rId6"/>
    <p:sldId id="261" r:id="rId7"/>
    <p:sldId id="264" r:id="rId8"/>
    <p:sldId id="265" r:id="rId9"/>
  </p:sldIdLst>
  <p:sldSz cx="6858000" cy="9144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042" y="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8"/>
            <a:ext cx="5829300" cy="1960033"/>
          </a:xfrm>
        </p:spPr>
        <p:txBody>
          <a:bodyPr/>
          <a:lstStyle/>
          <a:p>
            <a:r>
              <a:rPr lang="ru-RU"/>
              <a:t>Образец заголовка</a:t>
            </a:r>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7175" y="488951"/>
            <a:ext cx="3357563" cy="104013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4067"/>
            <a:ext cx="2256235" cy="154940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0"/>
            <a:ext cx="4114800" cy="755651"/>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58DDEE-BA38-451B-987C-DB4A5432A517}" type="datetimeFigureOut">
              <a:rPr lang="ru-RU" smtClean="0"/>
              <a:pPr/>
              <a:t>08.09.2020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DBCC295-847F-419F-BD78-BCD91BB4334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958DDEE-BA38-451B-987C-DB4A5432A517}" type="datetimeFigureOut">
              <a:rPr lang="ru-RU" smtClean="0"/>
              <a:pPr/>
              <a:t>08.09.2020</a:t>
            </a:fld>
            <a:endParaRPr lang="ru-RU"/>
          </a:p>
        </p:txBody>
      </p:sp>
      <p:sp>
        <p:nvSpPr>
          <p:cNvPr id="5" name="Нижний колонтитул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DBCC295-847F-419F-BD78-BCD91BB4334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3.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3" Type="http://schemas.openxmlformats.org/officeDocument/2006/relationships/image" Target="../media/image23.jp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31.jpeg"/><Relationship Id="rId5" Type="http://schemas.openxmlformats.org/officeDocument/2006/relationships/image" Target="../media/image25.jpg"/><Relationship Id="rId10" Type="http://schemas.openxmlformats.org/officeDocument/2006/relationships/image" Target="../media/image30.jpeg"/><Relationship Id="rId4" Type="http://schemas.openxmlformats.org/officeDocument/2006/relationships/image" Target="../media/image24.jpg"/><Relationship Id="rId9" Type="http://schemas.openxmlformats.org/officeDocument/2006/relationships/image" Target="../media/image29.jpeg"/><Relationship Id="rId14" Type="http://schemas.openxmlformats.org/officeDocument/2006/relationships/image" Target="../media/image34.jpeg"/></Relationships>
</file>

<file path=ppt/slides/_rels/slide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www.instagram.com/saryarkadaryny.kz/" TargetMode="External"/><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descr="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48" name="AutoShape 4" descr="Изображени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3" name="AutoShape 3" descr="https://img-fotki.yandex.ru/get/6736/200418627.1a/0_10c87b_d2d75807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5" name="AutoShape 5"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7" name="AutoShape 7"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9" name="AutoShape 9"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1" name="AutoShape 11" descr="День рождень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4" name="AutoShape 14" descr="https://img-fotki.yandex.ru/get/15545/200418627.cb/0_149bd3_9ed722dc_orig.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9" name="AutoShape 19"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1" name="AutoShape 21"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3" name="AutoShape 23"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5" name="AutoShape 25" descr="http://img-fotki.yandex.ru/get/6517/16969765.c0/0_6bbf1_f6967fd9_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0" name="AutoShape 14" descr="https://wallbox.ru/wallpapers/main/201505/ed8401baf6d6864.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9472" name="AutoShape 16" descr="https://wallbox.ru/wallpapers/main/201505/ed8401baf6d6864.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 name="Рисунок 3">
            <a:extLst>
              <a:ext uri="{FF2B5EF4-FFF2-40B4-BE49-F238E27FC236}">
                <a16:creationId xmlns:a16="http://schemas.microsoft.com/office/drawing/2014/main" id="{B18708E4-4664-4CEB-A426-CE77F9762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036496"/>
          </a:xfrm>
          <a:prstGeom prst="rect">
            <a:avLst/>
          </a:prstGeom>
        </p:spPr>
      </p:pic>
      <p:grpSp>
        <p:nvGrpSpPr>
          <p:cNvPr id="35" name="Группа 34">
            <a:extLst>
              <a:ext uri="{FF2B5EF4-FFF2-40B4-BE49-F238E27FC236}">
                <a16:creationId xmlns:a16="http://schemas.microsoft.com/office/drawing/2014/main" id="{AF6CF0F0-3BED-4E29-A901-1D977ED0D52C}"/>
              </a:ext>
            </a:extLst>
          </p:cNvPr>
          <p:cNvGrpSpPr/>
          <p:nvPr/>
        </p:nvGrpSpPr>
        <p:grpSpPr>
          <a:xfrm>
            <a:off x="-64477" y="0"/>
            <a:ext cx="8286784" cy="1964892"/>
            <a:chOff x="0" y="-32"/>
            <a:chExt cx="8286784" cy="1964892"/>
          </a:xfrm>
        </p:grpSpPr>
        <p:pic>
          <p:nvPicPr>
            <p:cNvPr id="37" name="Picture 8" descr="C:\Users\w\Downloads\xdvx.png">
              <a:extLst>
                <a:ext uri="{FF2B5EF4-FFF2-40B4-BE49-F238E27FC236}">
                  <a16:creationId xmlns:a16="http://schemas.microsoft.com/office/drawing/2014/main" id="{879F8E82-44C9-44D5-A98C-E8735CEDFB05}"/>
                </a:ext>
              </a:extLst>
            </p:cNvPr>
            <p:cNvPicPr>
              <a:picLocks noChangeAspect="1" noChangeArrowheads="1"/>
            </p:cNvPicPr>
            <p:nvPr/>
          </p:nvPicPr>
          <p:blipFill>
            <a:blip r:embed="rId3" cstate="print"/>
            <a:srcRect/>
            <a:stretch>
              <a:fillRect/>
            </a:stretch>
          </p:blipFill>
          <p:spPr bwMode="auto">
            <a:xfrm>
              <a:off x="214290" y="1393356"/>
              <a:ext cx="6643710" cy="571504"/>
            </a:xfrm>
            <a:prstGeom prst="rect">
              <a:avLst/>
            </a:prstGeom>
            <a:noFill/>
          </p:spPr>
        </p:pic>
        <p:sp>
          <p:nvSpPr>
            <p:cNvPr id="38" name="Прямоугольник 37">
              <a:extLst>
                <a:ext uri="{FF2B5EF4-FFF2-40B4-BE49-F238E27FC236}">
                  <a16:creationId xmlns:a16="http://schemas.microsoft.com/office/drawing/2014/main" id="{FA11897E-8A86-4D69-92B3-510DF2C58C81}"/>
                </a:ext>
              </a:extLst>
            </p:cNvPr>
            <p:cNvSpPr/>
            <p:nvPr/>
          </p:nvSpPr>
          <p:spPr>
            <a:xfrm>
              <a:off x="1729673" y="536100"/>
              <a:ext cx="5128327" cy="892552"/>
            </a:xfrm>
            <a:prstGeom prst="rect">
              <a:avLst/>
            </a:prstGeom>
          </p:spPr>
          <p:txBody>
            <a:bodyPr wrap="none">
              <a:spAutoFit/>
            </a:bodyPr>
            <a:lstStyle/>
            <a:p>
              <a:r>
                <a:rPr lang="ru-RU" sz="5200" b="1" i="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cs typeface="Aharoni" pitchFamily="2" charset="-79"/>
                </a:rPr>
                <a:t>«</a:t>
              </a:r>
              <a:r>
                <a:rPr lang="en-US" sz="5200" b="1" i="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haroni" pitchFamily="2" charset="-79"/>
                  <a:cs typeface="Aharoni" pitchFamily="2" charset="-79"/>
                </a:rPr>
                <a:t>School time</a:t>
              </a:r>
              <a:r>
                <a:rPr lang="ru-RU" sz="5200" b="1" i="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cs typeface="Aharoni" pitchFamily="2" charset="-79"/>
                </a:rPr>
                <a:t>» </a:t>
              </a:r>
              <a:endParaRPr lang="ru-RU" sz="5200" b="1" cap="all"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Monotype Corsiva" pitchFamily="66" charset="0"/>
                <a:cs typeface="Aharoni" pitchFamily="2" charset="-79"/>
              </a:endParaRPr>
            </a:p>
          </p:txBody>
        </p:sp>
        <p:sp>
          <p:nvSpPr>
            <p:cNvPr id="39" name="Прямоугольник 38">
              <a:extLst>
                <a:ext uri="{FF2B5EF4-FFF2-40B4-BE49-F238E27FC236}">
                  <a16:creationId xmlns:a16="http://schemas.microsoft.com/office/drawing/2014/main" id="{C57EDE8E-9F66-4388-9162-15EAA214DE66}"/>
                </a:ext>
              </a:extLst>
            </p:cNvPr>
            <p:cNvSpPr/>
            <p:nvPr/>
          </p:nvSpPr>
          <p:spPr>
            <a:xfrm>
              <a:off x="2786058" y="1431757"/>
              <a:ext cx="1513107" cy="461665"/>
            </a:xfrm>
            <a:prstGeom prst="rect">
              <a:avLst/>
            </a:prstGeom>
          </p:spPr>
          <p:txBody>
            <a:bodyPr wrap="none">
              <a:spAutoFit/>
            </a:bodyPr>
            <a:lstStyle/>
            <a:p>
              <a:r>
                <a:rPr lang="ru-RU" sz="1200" b="1" i="1" dirty="0">
                  <a:latin typeface="Times New Roman" pitchFamily="18" charset="0"/>
                  <a:cs typeface="Times New Roman" pitchFamily="18" charset="0"/>
                </a:rPr>
                <a:t>       Выпуск №22</a:t>
              </a:r>
            </a:p>
            <a:p>
              <a:r>
                <a:rPr lang="ru-RU" sz="1200" b="1" i="1" dirty="0">
                  <a:latin typeface="Times New Roman" pitchFamily="18" charset="0"/>
                  <a:cs typeface="Times New Roman" pitchFamily="18" charset="0"/>
                </a:rPr>
                <a:t>  от 01.09.2020 года</a:t>
              </a:r>
              <a:endParaRPr lang="ru-RU" sz="1200" dirty="0">
                <a:latin typeface="Times New Roman" pitchFamily="18" charset="0"/>
                <a:cs typeface="Times New Roman" pitchFamily="18" charset="0"/>
              </a:endParaRPr>
            </a:p>
          </p:txBody>
        </p:sp>
        <p:pic>
          <p:nvPicPr>
            <p:cNvPr id="40" name="Picture 27" descr="C:\Users\w\Desktop\0_ab458_4bc1d758_orig.png">
              <a:extLst>
                <a:ext uri="{FF2B5EF4-FFF2-40B4-BE49-F238E27FC236}">
                  <a16:creationId xmlns:a16="http://schemas.microsoft.com/office/drawing/2014/main" id="{E484A9B0-FC7E-40E9-9309-72D13C838544}"/>
                </a:ext>
              </a:extLst>
            </p:cNvPr>
            <p:cNvPicPr>
              <a:picLocks noChangeAspect="1" noChangeArrowheads="1"/>
            </p:cNvPicPr>
            <p:nvPr/>
          </p:nvPicPr>
          <p:blipFill>
            <a:blip r:embed="rId4" cstate="print"/>
            <a:srcRect/>
            <a:stretch>
              <a:fillRect/>
            </a:stretch>
          </p:blipFill>
          <p:spPr bwMode="auto">
            <a:xfrm>
              <a:off x="1214422" y="1321918"/>
              <a:ext cx="598457" cy="483839"/>
            </a:xfrm>
            <a:prstGeom prst="rect">
              <a:avLst/>
            </a:prstGeom>
            <a:noFill/>
          </p:spPr>
        </p:pic>
        <p:sp>
          <p:nvSpPr>
            <p:cNvPr id="41" name="Прямоугольник 40">
              <a:extLst>
                <a:ext uri="{FF2B5EF4-FFF2-40B4-BE49-F238E27FC236}">
                  <a16:creationId xmlns:a16="http://schemas.microsoft.com/office/drawing/2014/main" id="{76666752-0B03-4352-8D69-706C4DA17F04}"/>
                </a:ext>
              </a:extLst>
            </p:cNvPr>
            <p:cNvSpPr/>
            <p:nvPr/>
          </p:nvSpPr>
          <p:spPr>
            <a:xfrm>
              <a:off x="1812879" y="187717"/>
              <a:ext cx="2635658" cy="523220"/>
            </a:xfrm>
            <a:prstGeom prst="rect">
              <a:avLst/>
            </a:prstGeom>
          </p:spPr>
          <p:txBody>
            <a:bodyPr wrap="none">
              <a:spAutoFit/>
            </a:bodyPr>
            <a:lstStyle/>
            <a:p>
              <a:r>
                <a:rPr lang="ru-RU" sz="2800" b="1" i="1" dirty="0">
                  <a:latin typeface="Monotype Corsiva" pitchFamily="66" charset="0"/>
                  <a:ea typeface="Calibri" pitchFamily="34" charset="0"/>
                  <a:cs typeface="Times New Roman" pitchFamily="18" charset="0"/>
                </a:rPr>
                <a:t>школьная  газета </a:t>
              </a:r>
              <a:endParaRPr lang="ru-RU" sz="2800" b="1" i="1" dirty="0"/>
            </a:p>
          </p:txBody>
        </p:sp>
        <p:pic>
          <p:nvPicPr>
            <p:cNvPr id="42" name="Picture 2" descr="C:\Users\w\Desktop\пресс-центр\эмблема.png">
              <a:extLst>
                <a:ext uri="{FF2B5EF4-FFF2-40B4-BE49-F238E27FC236}">
                  <a16:creationId xmlns:a16="http://schemas.microsoft.com/office/drawing/2014/main" id="{B79AB110-BC26-48E7-B317-B20F245B9401}"/>
                </a:ext>
              </a:extLst>
            </p:cNvPr>
            <p:cNvPicPr>
              <a:picLocks noChangeAspect="1" noChangeArrowheads="1"/>
            </p:cNvPicPr>
            <p:nvPr/>
          </p:nvPicPr>
          <p:blipFill>
            <a:blip r:embed="rId5" cstate="print"/>
            <a:srcRect/>
            <a:stretch>
              <a:fillRect/>
            </a:stretch>
          </p:blipFill>
          <p:spPr bwMode="auto">
            <a:xfrm>
              <a:off x="0" y="107504"/>
              <a:ext cx="1707869" cy="1206867"/>
            </a:xfrm>
            <a:prstGeom prst="rect">
              <a:avLst/>
            </a:prstGeom>
            <a:noFill/>
          </p:spPr>
        </p:pic>
        <p:sp>
          <p:nvSpPr>
            <p:cNvPr id="43" name="Rectangle 6">
              <a:extLst>
                <a:ext uri="{FF2B5EF4-FFF2-40B4-BE49-F238E27FC236}">
                  <a16:creationId xmlns:a16="http://schemas.microsoft.com/office/drawing/2014/main" id="{4A002DEA-5DCF-4EAE-84DC-868EA00BF76B}"/>
                </a:ext>
              </a:extLst>
            </p:cNvPr>
            <p:cNvSpPr>
              <a:spLocks noChangeArrowheads="1"/>
            </p:cNvSpPr>
            <p:nvPr/>
          </p:nvSpPr>
          <p:spPr bwMode="auto">
            <a:xfrm>
              <a:off x="2500306" y="-32"/>
              <a:ext cx="578647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u="none" strike="noStrike" cap="none" normalizeH="0" baseline="0" dirty="0">
                  <a:ln>
                    <a:noFill/>
                  </a:ln>
                  <a:effectLst/>
                  <a:latin typeface="Monotype Corsiva" pitchFamily="66" charset="0"/>
                  <a:ea typeface="Calibri" pitchFamily="34" charset="0"/>
                  <a:cs typeface="Times New Roman" pitchFamily="18" charset="0"/>
                </a:rPr>
                <a:t>КГУ</a:t>
              </a:r>
              <a:r>
                <a:rPr lang="ru-RU" sz="1400" dirty="0">
                  <a:latin typeface="Monotype Corsiva" pitchFamily="66" charset="0"/>
                  <a:ea typeface="Calibri" pitchFamily="34" charset="0"/>
                  <a:cs typeface="Times New Roman" pitchFamily="18" charset="0"/>
                </a:rPr>
                <a:t>  </a:t>
              </a:r>
              <a:r>
                <a:rPr kumimoji="0" lang="ru-RU" sz="1400" u="none" strike="noStrike" cap="none" normalizeH="0" baseline="0" dirty="0">
                  <a:ln>
                    <a:noFill/>
                  </a:ln>
                  <a:effectLst/>
                  <a:latin typeface="Monotype Corsiva" pitchFamily="66" charset="0"/>
                  <a:ea typeface="Calibri" pitchFamily="34" charset="0"/>
                  <a:cs typeface="Times New Roman" pitchFamily="18" charset="0"/>
                </a:rPr>
                <a:t>«СОШ №81»  ул. Гапеева 1 Б  </a:t>
              </a:r>
              <a:endParaRPr kumimoji="0" lang="ru-RU" u="none" strike="noStrike" cap="none" normalizeH="0" baseline="0" dirty="0">
                <a:ln>
                  <a:noFill/>
                </a:ln>
                <a:effectLst/>
                <a:latin typeface="Monotype Corsiva" pitchFamily="66" charset="0"/>
                <a:cs typeface="Arial" pitchFamily="34" charset="0"/>
              </a:endParaRPr>
            </a:p>
          </p:txBody>
        </p:sp>
      </p:grpSp>
      <p:sp>
        <p:nvSpPr>
          <p:cNvPr id="44" name="TextBox 43">
            <a:extLst>
              <a:ext uri="{FF2B5EF4-FFF2-40B4-BE49-F238E27FC236}">
                <a16:creationId xmlns:a16="http://schemas.microsoft.com/office/drawing/2014/main" id="{1A909C97-C774-4692-BFD6-D2C3E49E7E8F}"/>
              </a:ext>
            </a:extLst>
          </p:cNvPr>
          <p:cNvSpPr txBox="1"/>
          <p:nvPr/>
        </p:nvSpPr>
        <p:spPr>
          <a:xfrm>
            <a:off x="1483598" y="2018437"/>
            <a:ext cx="4279120" cy="646331"/>
          </a:xfrm>
          <a:prstGeom prst="rect">
            <a:avLst/>
          </a:prstGeom>
          <a:noFill/>
        </p:spPr>
        <p:txBody>
          <a:bodyPr wrap="none" rtlCol="0">
            <a:spAutoFit/>
          </a:bodyPr>
          <a:lstStyle/>
          <a:p>
            <a:pPr algn="ctr"/>
            <a:r>
              <a:rPr lang="kk-KZ" b="1" dirty="0">
                <a:solidFill>
                  <a:srgbClr val="0404BC"/>
                </a:solidFill>
                <a:latin typeface="Times New Roman" pitchFamily="18" charset="0"/>
                <a:cs typeface="Times New Roman" pitchFamily="18" charset="0"/>
              </a:rPr>
              <a:t>1 қыркүйек білім күні құтты болсын!!!</a:t>
            </a:r>
          </a:p>
          <a:p>
            <a:pPr algn="ctr"/>
            <a:r>
              <a:rPr lang="kk-KZ" b="1" dirty="0">
                <a:solidFill>
                  <a:srgbClr val="0404BC"/>
                </a:solidFill>
                <a:latin typeface="Times New Roman" pitchFamily="18" charset="0"/>
                <a:cs typeface="Times New Roman" pitchFamily="18" charset="0"/>
              </a:rPr>
              <a:t>День знаний – 1 сентября</a:t>
            </a:r>
            <a:endParaRPr lang="ru-RU" b="1" dirty="0">
              <a:solidFill>
                <a:srgbClr val="0404BC"/>
              </a:solidFill>
              <a:latin typeface="Times New Roman" pitchFamily="18" charset="0"/>
              <a:cs typeface="Times New Roman" pitchFamily="18" charset="0"/>
            </a:endParaRPr>
          </a:p>
        </p:txBody>
      </p:sp>
      <p:pic>
        <p:nvPicPr>
          <p:cNvPr id="45" name="Рисунок 44">
            <a:extLst>
              <a:ext uri="{FF2B5EF4-FFF2-40B4-BE49-F238E27FC236}">
                <a16:creationId xmlns:a16="http://schemas.microsoft.com/office/drawing/2014/main" id="{C7B83773-4E0C-45A0-9657-D399E99A73C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5034" y="2739704"/>
            <a:ext cx="3886200" cy="1866900"/>
          </a:xfrm>
          <a:prstGeom prst="roundRect">
            <a:avLst>
              <a:gd name="adj" fmla="val 4167"/>
            </a:avLst>
          </a:prstGeom>
          <a:solidFill>
            <a:srgbClr val="FFFFFF"/>
          </a:solidFill>
          <a:ln w="76200" cap="sq">
            <a:solidFill>
              <a:srgbClr val="00B050"/>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a:extLst>
              <a:ext uri="{FF2B5EF4-FFF2-40B4-BE49-F238E27FC236}">
                <a16:creationId xmlns:a16="http://schemas.microsoft.com/office/drawing/2014/main" id="{17ADE647-4029-4F40-8655-5347561172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507804">
            <a:off x="275148" y="1562814"/>
            <a:ext cx="1102754" cy="1391891"/>
          </a:xfrm>
          <a:prstGeom prst="ellipse">
            <a:avLst/>
          </a:prstGeom>
          <a:ln>
            <a:noFill/>
          </a:ln>
          <a:effectLst>
            <a:softEdge rad="112500"/>
          </a:effectLst>
        </p:spPr>
      </p:pic>
      <p:pic>
        <p:nvPicPr>
          <p:cNvPr id="8" name="Рисунок 7">
            <a:extLst>
              <a:ext uri="{FF2B5EF4-FFF2-40B4-BE49-F238E27FC236}">
                <a16:creationId xmlns:a16="http://schemas.microsoft.com/office/drawing/2014/main" id="{B57E706D-ABB8-457D-B62C-A01E9B80FD3E}"/>
              </a:ext>
            </a:extLst>
          </p:cNvPr>
          <p:cNvPicPr>
            <a:picLocks noChangeAspect="1"/>
          </p:cNvPicPr>
          <p:nvPr/>
        </p:nvPicPr>
        <p:blipFill rotWithShape="1">
          <a:blip r:embed="rId8">
            <a:extLst>
              <a:ext uri="{28A0092B-C50C-407E-A947-70E740481C1C}">
                <a14:useLocalDpi xmlns:a14="http://schemas.microsoft.com/office/drawing/2010/main" val="0"/>
              </a:ext>
            </a:extLst>
          </a:blip>
          <a:srcRect l="21633" r="20950" b="24627"/>
          <a:stretch/>
        </p:blipFill>
        <p:spPr>
          <a:xfrm>
            <a:off x="5542659" y="2109354"/>
            <a:ext cx="1343725" cy="2606667"/>
          </a:xfrm>
          <a:prstGeom prst="ellipse">
            <a:avLst/>
          </a:prstGeom>
          <a:ln>
            <a:noFill/>
          </a:ln>
          <a:effectLst>
            <a:softEdge rad="112500"/>
          </a:effectLst>
        </p:spPr>
      </p:pic>
      <p:sp>
        <p:nvSpPr>
          <p:cNvPr id="16" name="Прямоугольник 15">
            <a:extLst>
              <a:ext uri="{FF2B5EF4-FFF2-40B4-BE49-F238E27FC236}">
                <a16:creationId xmlns:a16="http://schemas.microsoft.com/office/drawing/2014/main" id="{5641A1C5-ED33-47DE-898B-5C2B60F3C192}"/>
              </a:ext>
            </a:extLst>
          </p:cNvPr>
          <p:cNvSpPr/>
          <p:nvPr/>
        </p:nvSpPr>
        <p:spPr>
          <a:xfrm>
            <a:off x="85336" y="4728895"/>
            <a:ext cx="6708187" cy="2893100"/>
          </a:xfrm>
          <a:prstGeom prst="rect">
            <a:avLst/>
          </a:prstGeom>
        </p:spPr>
        <p:txBody>
          <a:bodyPr wrap="square">
            <a:spAutoFit/>
          </a:bodyPr>
          <a:lstStyle/>
          <a:p>
            <a:pPr indent="450000" algn="just"/>
            <a:r>
              <a:rPr lang="kk-KZ" sz="1400" dirty="0">
                <a:solidFill>
                  <a:srgbClr val="4E4E4E"/>
                </a:solidFill>
                <a:latin typeface="Times New Roman" panose="02020603050405020304" pitchFamily="18" charset="0"/>
                <a:cs typeface="Times New Roman" panose="02020603050405020304" pitchFamily="18" charset="0"/>
              </a:rPr>
              <a:t>«Кезекші» сыныптардың жұмыс істеуі бастауыш сынып оқушыларының жас ерекшеліктеріне, өзін-өзі оқыту және өзін-өзі ұйымдастыру дағдыларын қалыптастырудың басталуымен байланысты. Алайда, мектептерде санитарлық қауіпсіздік шаралары барынша күшейтілген. Балалар тек бір кабинетте оқиды, әр уақыттағы үзілістер, кіру кезінде температураны өлшеу, желдету, кварцтау және ылғалды тазалау режимдері күшейтіледі. Әлеуметтік қашықтықты ұйымдастыру үшін оқыту ауысымына, 10-15 баладан аспайтын шағын топтарға бөлу, мектепте оқу күндерін кезектестіру көзделеді. Сонымен қатар, пәндердің бір бөлігі қашықтан оқытылады.</a:t>
            </a:r>
          </a:p>
          <a:p>
            <a:pPr indent="450000" algn="just"/>
            <a:r>
              <a:rPr lang="kk-KZ" sz="1400" dirty="0">
                <a:latin typeface="Times New Roman" panose="02020603050405020304" pitchFamily="18" charset="0"/>
                <a:cs typeface="Times New Roman" panose="02020603050405020304" pitchFamily="18" charset="0"/>
              </a:rPr>
              <a:t>Ата-аналардың өтініші бойынша 1-4 сынып оқушылары үшін «кезекші сыныптардың» жұмыс істеуі жоспарланған. Бұл ретте барлық санитарлық шаралар қатаң сақталады. Педагогтердің 30%-ға жуығы штаттық режимде, оның ішінде кезекші топтарда сабақ беру үшін жұмысқа шыққан.</a:t>
            </a:r>
            <a:endParaRPr lang="ru-KZ" dirty="0"/>
          </a:p>
        </p:txBody>
      </p:sp>
      <p:pic>
        <p:nvPicPr>
          <p:cNvPr id="18" name="Рисунок 17">
            <a:extLst>
              <a:ext uri="{FF2B5EF4-FFF2-40B4-BE49-F238E27FC236}">
                <a16:creationId xmlns:a16="http://schemas.microsoft.com/office/drawing/2014/main" id="{F665DDE7-C2A4-4BF7-95E7-24ED90F6C67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2201" r="14300"/>
          <a:stretch/>
        </p:blipFill>
        <p:spPr>
          <a:xfrm>
            <a:off x="4906746" y="7550556"/>
            <a:ext cx="1919015" cy="1462127"/>
          </a:xfrm>
          <a:prstGeom prst="rect">
            <a:avLst/>
          </a:prstGeom>
          <a:ln>
            <a:noFill/>
          </a:ln>
          <a:effectLst>
            <a:softEdge rad="112500"/>
          </a:effectLst>
        </p:spPr>
      </p:pic>
      <p:pic>
        <p:nvPicPr>
          <p:cNvPr id="20" name="Рисунок 19">
            <a:extLst>
              <a:ext uri="{FF2B5EF4-FFF2-40B4-BE49-F238E27FC236}">
                <a16:creationId xmlns:a16="http://schemas.microsoft.com/office/drawing/2014/main" id="{735EC1EC-4346-4A0C-8F42-06B9576847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433" y="7577051"/>
            <a:ext cx="1214422" cy="1435632"/>
          </a:xfrm>
          <a:prstGeom prst="rect">
            <a:avLst/>
          </a:prstGeom>
          <a:ln>
            <a:noFill/>
          </a:ln>
          <a:effectLst>
            <a:softEdge rad="112500"/>
          </a:effectLst>
        </p:spPr>
      </p:pic>
      <p:pic>
        <p:nvPicPr>
          <p:cNvPr id="22" name="Рисунок 21">
            <a:extLst>
              <a:ext uri="{FF2B5EF4-FFF2-40B4-BE49-F238E27FC236}">
                <a16:creationId xmlns:a16="http://schemas.microsoft.com/office/drawing/2014/main" id="{E1BFEFF0-9114-4874-9078-6C85EA3985F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81531" y="7577051"/>
            <a:ext cx="2169400" cy="1435632"/>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a:extLst>
              <a:ext uri="{FF2B5EF4-FFF2-40B4-BE49-F238E27FC236}">
                <a16:creationId xmlns:a16="http://schemas.microsoft.com/office/drawing/2014/main" id="{A54B249B-AED8-4045-916F-00F6D9C7E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8" y="-16768"/>
            <a:ext cx="6877868" cy="9160768"/>
          </a:xfrm>
          <a:prstGeom prst="rect">
            <a:avLst/>
          </a:prstGeom>
        </p:spPr>
      </p:pic>
      <p:grpSp>
        <p:nvGrpSpPr>
          <p:cNvPr id="2" name="Группа 1">
            <a:extLst>
              <a:ext uri="{FF2B5EF4-FFF2-40B4-BE49-F238E27FC236}">
                <a16:creationId xmlns:a16="http://schemas.microsoft.com/office/drawing/2014/main" id="{EBA240E6-5892-404C-8ACF-44BC74425E8C}"/>
              </a:ext>
            </a:extLst>
          </p:cNvPr>
          <p:cNvGrpSpPr/>
          <p:nvPr/>
        </p:nvGrpSpPr>
        <p:grpSpPr>
          <a:xfrm>
            <a:off x="251209" y="371145"/>
            <a:ext cx="6058111" cy="8401709"/>
            <a:chOff x="251209" y="371145"/>
            <a:chExt cx="6058111" cy="8401709"/>
          </a:xfrm>
        </p:grpSpPr>
        <p:sp>
          <p:nvSpPr>
            <p:cNvPr id="39" name="TextBox 38">
              <a:extLst>
                <a:ext uri="{FF2B5EF4-FFF2-40B4-BE49-F238E27FC236}">
                  <a16:creationId xmlns:a16="http://schemas.microsoft.com/office/drawing/2014/main" id="{38C8237E-1826-43D7-AD76-D45EEECEBCF1}"/>
                </a:ext>
              </a:extLst>
            </p:cNvPr>
            <p:cNvSpPr txBox="1"/>
            <p:nvPr/>
          </p:nvSpPr>
          <p:spPr>
            <a:xfrm>
              <a:off x="548680" y="371145"/>
              <a:ext cx="576064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rPr>
                <a:t>Мектепке кіруге дайындық үстінде.</a:t>
              </a:r>
              <a:endParaRPr lang="ru-RU" dirty="0">
                <a:ln w="0"/>
                <a:solidFill>
                  <a:schemeClr val="accent1"/>
                </a:solidFill>
                <a:effectLst>
                  <a:outerShdw blurRad="38100" dist="25400" dir="5400000" algn="ctr" rotWithShape="0">
                    <a:srgbClr val="6E747A">
                      <a:alpha val="43000"/>
                    </a:srgbClr>
                  </a:outerShdw>
                </a:effectLst>
                <a:latin typeface="Times New Roman" pitchFamily="18" charset="0"/>
                <a:cs typeface="Times New Roman" pitchFamily="18" charset="0"/>
              </a:endParaRPr>
            </a:p>
          </p:txBody>
        </p:sp>
        <p:pic>
          <p:nvPicPr>
            <p:cNvPr id="45" name="Рисунок 44">
              <a:extLst>
                <a:ext uri="{FF2B5EF4-FFF2-40B4-BE49-F238E27FC236}">
                  <a16:creationId xmlns:a16="http://schemas.microsoft.com/office/drawing/2014/main" id="{ACE31049-4259-4AEE-A99A-192A70A38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6234" y="2430217"/>
              <a:ext cx="2286001" cy="12858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0" name="Прямоугольник: загнутый угол 49">
              <a:extLst>
                <a:ext uri="{FF2B5EF4-FFF2-40B4-BE49-F238E27FC236}">
                  <a16:creationId xmlns:a16="http://schemas.microsoft.com/office/drawing/2014/main" id="{E19BAC24-17D3-4A09-B23F-EAB105D23162}"/>
                </a:ext>
              </a:extLst>
            </p:cNvPr>
            <p:cNvSpPr/>
            <p:nvPr/>
          </p:nvSpPr>
          <p:spPr>
            <a:xfrm>
              <a:off x="2348880" y="3851919"/>
              <a:ext cx="3960440" cy="4920935"/>
            </a:xfrm>
            <a:prstGeom prst="foldedCorne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ru-KZ"/>
            </a:p>
          </p:txBody>
        </p:sp>
        <p:pic>
          <p:nvPicPr>
            <p:cNvPr id="52" name="Рисунок 51">
              <a:extLst>
                <a:ext uri="{FF2B5EF4-FFF2-40B4-BE49-F238E27FC236}">
                  <a16:creationId xmlns:a16="http://schemas.microsoft.com/office/drawing/2014/main" id="{50AC721D-2A5E-4F8C-A105-15FACE7E17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02982">
              <a:off x="2528739" y="4005593"/>
              <a:ext cx="1652352" cy="1239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Рисунок 53">
              <a:extLst>
                <a:ext uri="{FF2B5EF4-FFF2-40B4-BE49-F238E27FC236}">
                  <a16:creationId xmlns:a16="http://schemas.microsoft.com/office/drawing/2014/main" id="{CF7BB365-6027-4767-B88B-2815984CA6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3629638" y="5602775"/>
              <a:ext cx="1546611" cy="1159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6" name="Рисунок 55">
              <a:extLst>
                <a:ext uri="{FF2B5EF4-FFF2-40B4-BE49-F238E27FC236}">
                  <a16:creationId xmlns:a16="http://schemas.microsoft.com/office/drawing/2014/main" id="{6B75E592-5924-4C40-BB45-8BA293A2FC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6725" y="7398184"/>
              <a:ext cx="1416330" cy="106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 name="Рисунок 57">
              <a:extLst>
                <a:ext uri="{FF2B5EF4-FFF2-40B4-BE49-F238E27FC236}">
                  <a16:creationId xmlns:a16="http://schemas.microsoft.com/office/drawing/2014/main" id="{5287888E-8D2C-47E0-9726-A6474269F7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780216">
              <a:off x="4488434" y="4091853"/>
              <a:ext cx="1632089" cy="12240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0" name="Рисунок 59">
              <a:extLst>
                <a:ext uri="{FF2B5EF4-FFF2-40B4-BE49-F238E27FC236}">
                  <a16:creationId xmlns:a16="http://schemas.microsoft.com/office/drawing/2014/main" id="{7701B61B-05EE-44C8-85CA-06BABB1EE0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5144" y="7038144"/>
              <a:ext cx="1416330" cy="106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2" name="Рисунок 61">
              <a:extLst>
                <a:ext uri="{FF2B5EF4-FFF2-40B4-BE49-F238E27FC236}">
                  <a16:creationId xmlns:a16="http://schemas.microsoft.com/office/drawing/2014/main" id="{5483063D-D63F-43D7-B65A-5892C55841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382" y="4625225"/>
              <a:ext cx="1541165" cy="1154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36" name="Рисунок 14335">
              <a:extLst>
                <a:ext uri="{FF2B5EF4-FFF2-40B4-BE49-F238E27FC236}">
                  <a16:creationId xmlns:a16="http://schemas.microsoft.com/office/drawing/2014/main" id="{518AE5E1-1506-4383-A60B-D7BF9ADE3AC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7313"/>
            <a:stretch/>
          </p:blipFill>
          <p:spPr>
            <a:xfrm>
              <a:off x="1215995" y="812486"/>
              <a:ext cx="4277839" cy="1317623"/>
            </a:xfrm>
            <a:prstGeom prst="rect">
              <a:avLst/>
            </a:prstGeom>
          </p:spPr>
        </p:pic>
        <p:pic>
          <p:nvPicPr>
            <p:cNvPr id="14339" name="Рисунок 14338">
              <a:extLst>
                <a:ext uri="{FF2B5EF4-FFF2-40B4-BE49-F238E27FC236}">
                  <a16:creationId xmlns:a16="http://schemas.microsoft.com/office/drawing/2014/main" id="{75819516-52CE-4E17-9207-A83C62E2FD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371" y="2312072"/>
              <a:ext cx="2414014" cy="13578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343" name="Рисунок 14342">
              <a:extLst>
                <a:ext uri="{FF2B5EF4-FFF2-40B4-BE49-F238E27FC236}">
                  <a16:creationId xmlns:a16="http://schemas.microsoft.com/office/drawing/2014/main" id="{AF03D38A-3A22-4A45-A873-12C57497F7D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209" y="6622105"/>
              <a:ext cx="2145785" cy="1894326"/>
            </a:xfrm>
            <a:prstGeom prst="ellipse">
              <a:avLst/>
            </a:prstGeom>
            <a:ln>
              <a:noFill/>
            </a:ln>
            <a:effectLst>
              <a:softEdge rad="112500"/>
            </a:effec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604EB50-F995-4082-B619-8E05F9FA1E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pSp>
        <p:nvGrpSpPr>
          <p:cNvPr id="2" name="Группа 1">
            <a:extLst>
              <a:ext uri="{FF2B5EF4-FFF2-40B4-BE49-F238E27FC236}">
                <a16:creationId xmlns:a16="http://schemas.microsoft.com/office/drawing/2014/main" id="{1D0C6914-EF8D-4B28-ABCA-1FA316224566}"/>
              </a:ext>
            </a:extLst>
          </p:cNvPr>
          <p:cNvGrpSpPr/>
          <p:nvPr/>
        </p:nvGrpSpPr>
        <p:grpSpPr>
          <a:xfrm>
            <a:off x="155711" y="216035"/>
            <a:ext cx="6702289" cy="8969785"/>
            <a:chOff x="155711" y="216035"/>
            <a:chExt cx="6702289" cy="8969785"/>
          </a:xfrm>
        </p:grpSpPr>
        <p:sp>
          <p:nvSpPr>
            <p:cNvPr id="33" name="Прямоугольник: загнутый угол 32">
              <a:extLst>
                <a:ext uri="{FF2B5EF4-FFF2-40B4-BE49-F238E27FC236}">
                  <a16:creationId xmlns:a16="http://schemas.microsoft.com/office/drawing/2014/main" id="{BF865CF3-B0E6-4B28-82D4-75AC53E87696}"/>
                </a:ext>
              </a:extLst>
            </p:cNvPr>
            <p:cNvSpPr/>
            <p:nvPr/>
          </p:nvSpPr>
          <p:spPr>
            <a:xfrm>
              <a:off x="184873" y="1167730"/>
              <a:ext cx="2775842" cy="7056784"/>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KZ"/>
            </a:p>
          </p:txBody>
        </p:sp>
        <p:pic>
          <p:nvPicPr>
            <p:cNvPr id="35" name="Рисунок 34">
              <a:extLst>
                <a:ext uri="{FF2B5EF4-FFF2-40B4-BE49-F238E27FC236}">
                  <a16:creationId xmlns:a16="http://schemas.microsoft.com/office/drawing/2014/main" id="{29419C46-9E55-40F2-B871-B53FC7F32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48" y="1331641"/>
              <a:ext cx="2431987" cy="1384274"/>
            </a:xfrm>
            <a:prstGeom prst="rect">
              <a:avLst/>
            </a:prstGeom>
          </p:spPr>
        </p:pic>
        <p:pic>
          <p:nvPicPr>
            <p:cNvPr id="37" name="Рисунок 36">
              <a:extLst>
                <a:ext uri="{FF2B5EF4-FFF2-40B4-BE49-F238E27FC236}">
                  <a16:creationId xmlns:a16="http://schemas.microsoft.com/office/drawing/2014/main" id="{9C6B65C7-9BF1-4B52-B0AB-89DDF8A3E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548" y="2879826"/>
              <a:ext cx="2460932" cy="1384274"/>
            </a:xfrm>
            <a:prstGeom prst="rect">
              <a:avLst/>
            </a:prstGeom>
          </p:spPr>
        </p:pic>
        <p:pic>
          <p:nvPicPr>
            <p:cNvPr id="39" name="Рисунок 38">
              <a:extLst>
                <a:ext uri="{FF2B5EF4-FFF2-40B4-BE49-F238E27FC236}">
                  <a16:creationId xmlns:a16="http://schemas.microsoft.com/office/drawing/2014/main" id="{16221032-50A8-47D5-B6B3-EED398E28D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48" y="6151743"/>
              <a:ext cx="2419918" cy="1673349"/>
            </a:xfrm>
            <a:prstGeom prst="rect">
              <a:avLst/>
            </a:prstGeom>
          </p:spPr>
        </p:pic>
        <p:pic>
          <p:nvPicPr>
            <p:cNvPr id="41" name="Рисунок 40">
              <a:extLst>
                <a:ext uri="{FF2B5EF4-FFF2-40B4-BE49-F238E27FC236}">
                  <a16:creationId xmlns:a16="http://schemas.microsoft.com/office/drawing/2014/main" id="{90260F7E-A454-4810-8866-0B8ED80F73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616" y="4368664"/>
              <a:ext cx="2419919" cy="1670095"/>
            </a:xfrm>
            <a:prstGeom prst="rect">
              <a:avLst/>
            </a:prstGeom>
          </p:spPr>
        </p:pic>
        <p:sp>
          <p:nvSpPr>
            <p:cNvPr id="54" name="Прямоугольник: загнутый угол 53">
              <a:extLst>
                <a:ext uri="{FF2B5EF4-FFF2-40B4-BE49-F238E27FC236}">
                  <a16:creationId xmlns:a16="http://schemas.microsoft.com/office/drawing/2014/main" id="{38B7F9EB-6E72-4A8F-A0D1-C20D84F434EC}"/>
                </a:ext>
              </a:extLst>
            </p:cNvPr>
            <p:cNvSpPr/>
            <p:nvPr/>
          </p:nvSpPr>
          <p:spPr>
            <a:xfrm>
              <a:off x="3159458" y="1167730"/>
              <a:ext cx="3698542" cy="7056784"/>
            </a:xfrm>
            <a:prstGeom prst="folded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KZ"/>
            </a:p>
          </p:txBody>
        </p:sp>
        <p:pic>
          <p:nvPicPr>
            <p:cNvPr id="47" name="Рисунок 46">
              <a:extLst>
                <a:ext uri="{FF2B5EF4-FFF2-40B4-BE49-F238E27FC236}">
                  <a16:creationId xmlns:a16="http://schemas.microsoft.com/office/drawing/2014/main" id="{7ADA5720-D39C-4925-9F6A-28C74F6A18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5446" y="1233237"/>
              <a:ext cx="1340768" cy="1787691"/>
            </a:xfrm>
            <a:prstGeom prst="rect">
              <a:avLst/>
            </a:prstGeom>
          </p:spPr>
        </p:pic>
        <p:pic>
          <p:nvPicPr>
            <p:cNvPr id="43" name="Рисунок 42">
              <a:extLst>
                <a:ext uri="{FF2B5EF4-FFF2-40B4-BE49-F238E27FC236}">
                  <a16:creationId xmlns:a16="http://schemas.microsoft.com/office/drawing/2014/main" id="{5BCFF3C9-0590-48B2-A53C-918163D0C5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0134" y="3090309"/>
              <a:ext cx="1848299" cy="1386224"/>
            </a:xfrm>
            <a:prstGeom prst="rect">
              <a:avLst/>
            </a:prstGeom>
          </p:spPr>
        </p:pic>
        <p:pic>
          <p:nvPicPr>
            <p:cNvPr id="45" name="Рисунок 44">
              <a:extLst>
                <a:ext uri="{FF2B5EF4-FFF2-40B4-BE49-F238E27FC236}">
                  <a16:creationId xmlns:a16="http://schemas.microsoft.com/office/drawing/2014/main" id="{172B6DCF-D22D-4B70-B54F-07735C38459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9501" y="2928692"/>
              <a:ext cx="1536885" cy="1152664"/>
            </a:xfrm>
            <a:prstGeom prst="rect">
              <a:avLst/>
            </a:prstGeom>
          </p:spPr>
        </p:pic>
        <p:pic>
          <p:nvPicPr>
            <p:cNvPr id="49" name="Рисунок 48">
              <a:extLst>
                <a:ext uri="{FF2B5EF4-FFF2-40B4-BE49-F238E27FC236}">
                  <a16:creationId xmlns:a16="http://schemas.microsoft.com/office/drawing/2014/main" id="{B18DB1BB-0BAA-4E41-86D9-C86341F89A7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7417" y="4572000"/>
              <a:ext cx="1287243" cy="1716324"/>
            </a:xfrm>
            <a:prstGeom prst="rect">
              <a:avLst/>
            </a:prstGeom>
          </p:spPr>
        </p:pic>
        <p:pic>
          <p:nvPicPr>
            <p:cNvPr id="51" name="Рисунок 50">
              <a:extLst>
                <a:ext uri="{FF2B5EF4-FFF2-40B4-BE49-F238E27FC236}">
                  <a16:creationId xmlns:a16="http://schemas.microsoft.com/office/drawing/2014/main" id="{3E3F1455-2C9C-4C7F-BB7B-30067EA173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2848" y="4280759"/>
              <a:ext cx="1112695" cy="1483594"/>
            </a:xfrm>
            <a:prstGeom prst="rect">
              <a:avLst/>
            </a:prstGeom>
          </p:spPr>
        </p:pic>
        <p:pic>
          <p:nvPicPr>
            <p:cNvPr id="53" name="Рисунок 52">
              <a:extLst>
                <a:ext uri="{FF2B5EF4-FFF2-40B4-BE49-F238E27FC236}">
                  <a16:creationId xmlns:a16="http://schemas.microsoft.com/office/drawing/2014/main" id="{CB96C4DE-3F31-4787-ACA7-E88CA2E7819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69084" y="6896976"/>
              <a:ext cx="1988840" cy="1235714"/>
            </a:xfrm>
            <a:prstGeom prst="rect">
              <a:avLst/>
            </a:prstGeom>
          </p:spPr>
        </p:pic>
        <p:pic>
          <p:nvPicPr>
            <p:cNvPr id="56" name="Рисунок 55">
              <a:extLst>
                <a:ext uri="{FF2B5EF4-FFF2-40B4-BE49-F238E27FC236}">
                  <a16:creationId xmlns:a16="http://schemas.microsoft.com/office/drawing/2014/main" id="{CC4BF0B6-8E87-4C43-9BEA-0E945268921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57244" y="1420730"/>
              <a:ext cx="1848299" cy="1386224"/>
            </a:xfrm>
            <a:prstGeom prst="rect">
              <a:avLst/>
            </a:prstGeom>
          </p:spPr>
        </p:pic>
        <p:pic>
          <p:nvPicPr>
            <p:cNvPr id="58" name="Рисунок 57">
              <a:extLst>
                <a:ext uri="{FF2B5EF4-FFF2-40B4-BE49-F238E27FC236}">
                  <a16:creationId xmlns:a16="http://schemas.microsoft.com/office/drawing/2014/main" id="{7E02FD9F-1917-49F5-A059-254977479A2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08729" y="5789754"/>
              <a:ext cx="1800200" cy="1350150"/>
            </a:xfrm>
            <a:prstGeom prst="rect">
              <a:avLst/>
            </a:prstGeom>
          </p:spPr>
        </p:pic>
        <p:sp>
          <p:nvSpPr>
            <p:cNvPr id="60" name="Прямоугольник: скругленные углы 59">
              <a:extLst>
                <a:ext uri="{FF2B5EF4-FFF2-40B4-BE49-F238E27FC236}">
                  <a16:creationId xmlns:a16="http://schemas.microsoft.com/office/drawing/2014/main" id="{0FDD3827-5BEF-4CA8-9210-A6509EE44F8B}"/>
                </a:ext>
              </a:extLst>
            </p:cNvPr>
            <p:cNvSpPr/>
            <p:nvPr/>
          </p:nvSpPr>
          <p:spPr>
            <a:xfrm>
              <a:off x="155711" y="8248212"/>
              <a:ext cx="6591513" cy="85397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KZ"/>
            </a:p>
          </p:txBody>
        </p:sp>
        <p:sp>
          <p:nvSpPr>
            <p:cNvPr id="59" name="Прямоугольник 58">
              <a:extLst>
                <a:ext uri="{FF2B5EF4-FFF2-40B4-BE49-F238E27FC236}">
                  <a16:creationId xmlns:a16="http://schemas.microsoft.com/office/drawing/2014/main" id="{17ED8B7A-5A81-410C-AD43-F85C84F4D6B5}"/>
                </a:ext>
              </a:extLst>
            </p:cNvPr>
            <p:cNvSpPr/>
            <p:nvPr/>
          </p:nvSpPr>
          <p:spPr>
            <a:xfrm>
              <a:off x="217416" y="8231713"/>
              <a:ext cx="6591513" cy="954107"/>
            </a:xfrm>
            <a:prstGeom prst="rect">
              <a:avLst/>
            </a:prstGeom>
          </p:spPr>
          <p:txBody>
            <a:bodyPr wrap="square">
              <a:spAutoFit/>
            </a:bodyPr>
            <a:lstStyle/>
            <a:p>
              <a:pPr algn="just"/>
              <a:r>
                <a:rPr lang="kk-KZ" sz="1400" dirty="0">
                  <a:solidFill>
                    <a:srgbClr val="0404BC"/>
                  </a:solidFill>
                  <a:latin typeface="Times New Roman" panose="02020603050405020304" pitchFamily="18" charset="0"/>
                  <a:cs typeface="Times New Roman" panose="02020603050405020304" pitchFamily="18" charset="0"/>
                </a:rPr>
                <a:t>Бүгін мектебімізде 1 қыркүйек- білім күніне арналған 1-4 сыныптар арасында Қазақстан Республикасы Конституциясының 25 жылдығы, Әбу Насыр Әл-Фарабидің 115 жылдығы, Абай Құнанбайұлының 175 жылдығы мерекелік даталары тақырыптарын құрады.</a:t>
              </a:r>
              <a:endParaRPr lang="ru-KZ" sz="1400" dirty="0">
                <a:solidFill>
                  <a:srgbClr val="0404BC"/>
                </a:solidFill>
                <a:latin typeface="Times New Roman" panose="02020603050405020304" pitchFamily="18" charset="0"/>
                <a:cs typeface="Times New Roman" panose="02020603050405020304" pitchFamily="18" charset="0"/>
              </a:endParaRPr>
            </a:p>
          </p:txBody>
        </p:sp>
        <p:sp>
          <p:nvSpPr>
            <p:cNvPr id="68" name="TextBox 67">
              <a:extLst>
                <a:ext uri="{FF2B5EF4-FFF2-40B4-BE49-F238E27FC236}">
                  <a16:creationId xmlns:a16="http://schemas.microsoft.com/office/drawing/2014/main" id="{C2622CD3-F73F-428D-BB7D-EF1B65DFFAF6}"/>
                </a:ext>
              </a:extLst>
            </p:cNvPr>
            <p:cNvSpPr txBox="1"/>
            <p:nvPr/>
          </p:nvSpPr>
          <p:spPr>
            <a:xfrm>
              <a:off x="571147" y="216035"/>
              <a:ext cx="576064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3200" b="1" i="1" dirty="0">
                  <a:solidFill>
                    <a:srgbClr val="0404BC"/>
                  </a:solidFill>
                  <a:latin typeface="Times New Roman" panose="02020603050405020304" pitchFamily="18" charset="0"/>
                  <a:cs typeface="Times New Roman" panose="02020603050405020304" pitchFamily="18" charset="0"/>
                </a:rPr>
                <a:t>1 қыркүйек білім күні!!!</a:t>
              </a:r>
              <a:endParaRPr lang="ru-RU" sz="3200" b="1" i="1" dirty="0">
                <a:ln w="0"/>
                <a:solidFill>
                  <a:srgbClr val="0404BC"/>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D35F687-2ACB-4780-8FA3-DF10425AE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78"/>
            <a:ext cx="6858000" cy="9144000"/>
          </a:xfrm>
          <a:prstGeom prst="rect">
            <a:avLst/>
          </a:prstGeom>
        </p:spPr>
      </p:pic>
      <p:grpSp>
        <p:nvGrpSpPr>
          <p:cNvPr id="2" name="Группа 1">
            <a:extLst>
              <a:ext uri="{FF2B5EF4-FFF2-40B4-BE49-F238E27FC236}">
                <a16:creationId xmlns:a16="http://schemas.microsoft.com/office/drawing/2014/main" id="{8D2E9F07-12DB-496B-9FAA-D3092F52B837}"/>
              </a:ext>
            </a:extLst>
          </p:cNvPr>
          <p:cNvGrpSpPr/>
          <p:nvPr/>
        </p:nvGrpSpPr>
        <p:grpSpPr>
          <a:xfrm>
            <a:off x="178346" y="216035"/>
            <a:ext cx="6538248" cy="8031263"/>
            <a:chOff x="178346" y="216035"/>
            <a:chExt cx="6538248" cy="8031263"/>
          </a:xfrm>
        </p:grpSpPr>
        <p:sp>
          <p:nvSpPr>
            <p:cNvPr id="11" name="TextBox 10">
              <a:extLst>
                <a:ext uri="{FF2B5EF4-FFF2-40B4-BE49-F238E27FC236}">
                  <a16:creationId xmlns:a16="http://schemas.microsoft.com/office/drawing/2014/main" id="{5580CCFA-10BD-4AE0-95BD-4C0455931C4E}"/>
                </a:ext>
              </a:extLst>
            </p:cNvPr>
            <p:cNvSpPr txBox="1"/>
            <p:nvPr/>
          </p:nvSpPr>
          <p:spPr>
            <a:xfrm>
              <a:off x="571147" y="216035"/>
              <a:ext cx="576064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3200" b="1" i="1" dirty="0">
                  <a:solidFill>
                    <a:srgbClr val="00B050"/>
                  </a:solidFill>
                  <a:latin typeface="Times New Roman" panose="02020603050405020304" pitchFamily="18" charset="0"/>
                  <a:cs typeface="Times New Roman" panose="02020603050405020304" pitchFamily="18" charset="0"/>
                </a:rPr>
                <a:t>Сынып сағаттар</a:t>
              </a:r>
              <a:endParaRPr lang="ru-RU" sz="3200" b="1" i="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endParaRPr>
            </a:p>
          </p:txBody>
        </p:sp>
        <p:pic>
          <p:nvPicPr>
            <p:cNvPr id="5" name="Рисунок 4">
              <a:extLst>
                <a:ext uri="{FF2B5EF4-FFF2-40B4-BE49-F238E27FC236}">
                  <a16:creationId xmlns:a16="http://schemas.microsoft.com/office/drawing/2014/main" id="{47104843-1276-4B43-8B49-A636DF3B8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589" y="998610"/>
              <a:ext cx="3225100" cy="4082839"/>
            </a:xfrm>
            <a:prstGeom prst="snip2DiagRect">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скругленные противолежащие углы 7">
              <a:extLst>
                <a:ext uri="{FF2B5EF4-FFF2-40B4-BE49-F238E27FC236}">
                  <a16:creationId xmlns:a16="http://schemas.microsoft.com/office/drawing/2014/main" id="{4D9B511D-83D3-4CE8-AA71-84EF3819B6DE}"/>
                </a:ext>
              </a:extLst>
            </p:cNvPr>
            <p:cNvSpPr/>
            <p:nvPr/>
          </p:nvSpPr>
          <p:spPr>
            <a:xfrm>
              <a:off x="178346" y="5224607"/>
              <a:ext cx="3290343" cy="1507633"/>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kk-KZ" sz="1400" dirty="0">
                  <a:latin typeface="Times New Roman" panose="02020603050405020304" pitchFamily="18" charset="0"/>
                  <a:cs typeface="Times New Roman" panose="02020603050405020304" pitchFamily="18" charset="0"/>
                </a:rPr>
                <a:t>3 </a:t>
              </a:r>
              <a:r>
                <a:rPr lang="kk-KZ" sz="1400" dirty="0">
                  <a:solidFill>
                    <a:srgbClr val="262626"/>
                  </a:solidFill>
                  <a:latin typeface="Times New Roman" panose="02020603050405020304" pitchFamily="18" charset="0"/>
                  <a:cs typeface="Times New Roman" panose="02020603050405020304" pitchFamily="18" charset="0"/>
                </a:rPr>
                <a:t>«</a:t>
              </a:r>
              <a:r>
                <a:rPr lang="kk-KZ" sz="1400" dirty="0">
                  <a:latin typeface="Times New Roman" panose="02020603050405020304" pitchFamily="18" charset="0"/>
                  <a:cs typeface="Times New Roman" panose="02020603050405020304" pitchFamily="18" charset="0"/>
                </a:rPr>
                <a:t>Ә» сыныбында Абай Құнанбаевтың 175 жылдығына арналған сынып сағатында: оқушылар Абай атамыздың өлеңдерін айтып, қара сөздерін оқып берді. Сынып сағаты өз мәресінде өтті.</a:t>
              </a:r>
              <a:endParaRPr lang="ru-KZ" sz="1400" dirty="0">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24A01C99-73DD-4A94-9977-067CF1BD0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406" y="896702"/>
              <a:ext cx="3074188" cy="21602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Рисунок 11">
              <a:extLst>
                <a:ext uri="{FF2B5EF4-FFF2-40B4-BE49-F238E27FC236}">
                  <a16:creationId xmlns:a16="http://schemas.microsoft.com/office/drawing/2014/main" id="{FA6045CD-B6CB-4FD4-B30A-EEF07F6CE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6020" y="3576371"/>
              <a:ext cx="2929927" cy="254903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Рисунок 13">
              <a:extLst>
                <a:ext uri="{FF2B5EF4-FFF2-40B4-BE49-F238E27FC236}">
                  <a16:creationId xmlns:a16="http://schemas.microsoft.com/office/drawing/2014/main" id="{324AB44C-8C7A-4C45-83EA-29271CFE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783" y="6431523"/>
              <a:ext cx="3105811" cy="18157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AutoShape 28" descr="https://wallbox.ru/wallpapers/main/201451/9e5fe933e080f8d.jpg"/>
          <p:cNvSpPr>
            <a:spLocks noChangeAspect="1" noChangeArrowheads="1"/>
          </p:cNvSpPr>
          <p:nvPr/>
        </p:nvSpPr>
        <p:spPr bwMode="auto">
          <a:xfrm>
            <a:off x="63500"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38" name="AutoShape 30" descr="https://wallbox.ru/wallpapers/main/201451/9e5fe933e080f8d.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7440" name="AutoShape 32" descr="https://wallbox.ru/wallpapers/main/201451/9e5fe933e080f8d.jpg"/>
          <p:cNvSpPr>
            <a:spLocks noChangeAspect="1" noChangeArrowheads="1"/>
          </p:cNvSpPr>
          <p:nvPr/>
        </p:nvSpPr>
        <p:spPr bwMode="auto">
          <a:xfrm>
            <a:off x="155575" y="-136525"/>
            <a:ext cx="298450" cy="2984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5" name="Рисунок 4">
            <a:extLst>
              <a:ext uri="{FF2B5EF4-FFF2-40B4-BE49-F238E27FC236}">
                <a16:creationId xmlns:a16="http://schemas.microsoft.com/office/drawing/2014/main" id="{2DDE76C9-A25B-40F4-AC29-3B53EF1A3F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78"/>
            <a:ext cx="6858000" cy="9144000"/>
          </a:xfrm>
          <a:prstGeom prst="rect">
            <a:avLst/>
          </a:prstGeom>
        </p:spPr>
      </p:pic>
      <p:grpSp>
        <p:nvGrpSpPr>
          <p:cNvPr id="3" name="Группа 2">
            <a:extLst>
              <a:ext uri="{FF2B5EF4-FFF2-40B4-BE49-F238E27FC236}">
                <a16:creationId xmlns:a16="http://schemas.microsoft.com/office/drawing/2014/main" id="{D02731CD-563C-458D-BDC0-F1BD23338E02}"/>
              </a:ext>
            </a:extLst>
          </p:cNvPr>
          <p:cNvGrpSpPr/>
          <p:nvPr/>
        </p:nvGrpSpPr>
        <p:grpSpPr>
          <a:xfrm>
            <a:off x="556210" y="216035"/>
            <a:ext cx="5832067" cy="8233222"/>
            <a:chOff x="556210" y="216035"/>
            <a:chExt cx="5832067" cy="8233222"/>
          </a:xfrm>
        </p:grpSpPr>
        <p:pic>
          <p:nvPicPr>
            <p:cNvPr id="2" name="Рисунок 1">
              <a:extLst>
                <a:ext uri="{FF2B5EF4-FFF2-40B4-BE49-F238E27FC236}">
                  <a16:creationId xmlns:a16="http://schemas.microsoft.com/office/drawing/2014/main" id="{B698C2BE-1EC2-4CAD-8649-F411578D6F13}"/>
                </a:ext>
              </a:extLst>
            </p:cNvPr>
            <p:cNvPicPr>
              <a:picLocks noChangeAspect="1"/>
            </p:cNvPicPr>
            <p:nvPr/>
          </p:nvPicPr>
          <p:blipFill>
            <a:blip r:embed="rId3"/>
            <a:stretch>
              <a:fillRect/>
            </a:stretch>
          </p:blipFill>
          <p:spPr>
            <a:xfrm>
              <a:off x="2135698" y="1026669"/>
              <a:ext cx="3083735" cy="24620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TextBox 7">
              <a:extLst>
                <a:ext uri="{FF2B5EF4-FFF2-40B4-BE49-F238E27FC236}">
                  <a16:creationId xmlns:a16="http://schemas.microsoft.com/office/drawing/2014/main" id="{62F19133-9CEB-4EC1-9360-1443C5353083}"/>
                </a:ext>
              </a:extLst>
            </p:cNvPr>
            <p:cNvSpPr txBox="1"/>
            <p:nvPr/>
          </p:nvSpPr>
          <p:spPr>
            <a:xfrm>
              <a:off x="571147" y="216035"/>
              <a:ext cx="576064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3200" b="1" i="1" dirty="0">
                  <a:solidFill>
                    <a:srgbClr val="00B050"/>
                  </a:solidFill>
                  <a:latin typeface="Times New Roman" panose="02020603050405020304" pitchFamily="18" charset="0"/>
                  <a:cs typeface="Times New Roman" panose="02020603050405020304" pitchFamily="18" charset="0"/>
                </a:rPr>
                <a:t>Сынып сағаттар</a:t>
              </a:r>
              <a:endParaRPr lang="ru-RU" sz="3200" b="1" i="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endParaRPr>
            </a:p>
          </p:txBody>
        </p:sp>
        <p:pic>
          <p:nvPicPr>
            <p:cNvPr id="4" name="Рисунок 3">
              <a:extLst>
                <a:ext uri="{FF2B5EF4-FFF2-40B4-BE49-F238E27FC236}">
                  <a16:creationId xmlns:a16="http://schemas.microsoft.com/office/drawing/2014/main" id="{0701C0DF-35B1-4A18-BFB2-C16D856EBE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350"/>
            <a:stretch/>
          </p:blipFill>
          <p:spPr>
            <a:xfrm rot="20939937">
              <a:off x="556210" y="3362768"/>
              <a:ext cx="1827647" cy="275039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Рисунок 8">
              <a:extLst>
                <a:ext uri="{FF2B5EF4-FFF2-40B4-BE49-F238E27FC236}">
                  <a16:creationId xmlns:a16="http://schemas.microsoft.com/office/drawing/2014/main" id="{3FA5FAD0-4360-47CD-B7FA-7ED9CFB159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326" b="13775"/>
            <a:stretch/>
          </p:blipFill>
          <p:spPr>
            <a:xfrm>
              <a:off x="2629489" y="3631886"/>
              <a:ext cx="1767252" cy="28518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Рисунок 10">
              <a:extLst>
                <a:ext uri="{FF2B5EF4-FFF2-40B4-BE49-F238E27FC236}">
                  <a16:creationId xmlns:a16="http://schemas.microsoft.com/office/drawing/2014/main" id="{EF5381FB-1C33-4C8F-983B-CC58350BF7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63" b="14563"/>
            <a:stretch/>
          </p:blipFill>
          <p:spPr>
            <a:xfrm rot="691867">
              <a:off x="4602411" y="3505065"/>
              <a:ext cx="1785866" cy="28777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3" name="Прямоугольник: скругленные противолежащие углы 12">
              <a:extLst>
                <a:ext uri="{FF2B5EF4-FFF2-40B4-BE49-F238E27FC236}">
                  <a16:creationId xmlns:a16="http://schemas.microsoft.com/office/drawing/2014/main" id="{D4EDE9C7-B6D1-42A5-B164-BEF74BC3E5C8}"/>
                </a:ext>
              </a:extLst>
            </p:cNvPr>
            <p:cNvSpPr/>
            <p:nvPr/>
          </p:nvSpPr>
          <p:spPr>
            <a:xfrm>
              <a:off x="837586" y="6891694"/>
              <a:ext cx="5351057" cy="1557563"/>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KZ" dirty="0"/>
            </a:p>
          </p:txBody>
        </p:sp>
        <p:sp>
          <p:nvSpPr>
            <p:cNvPr id="12" name="Прямоугольник 11">
              <a:extLst>
                <a:ext uri="{FF2B5EF4-FFF2-40B4-BE49-F238E27FC236}">
                  <a16:creationId xmlns:a16="http://schemas.microsoft.com/office/drawing/2014/main" id="{D33E451F-25B3-4622-B05A-3858959E127F}"/>
                </a:ext>
              </a:extLst>
            </p:cNvPr>
            <p:cNvSpPr/>
            <p:nvPr/>
          </p:nvSpPr>
          <p:spPr>
            <a:xfrm>
              <a:off x="1244862" y="7011530"/>
              <a:ext cx="4536503" cy="1323439"/>
            </a:xfrm>
            <a:prstGeom prst="rect">
              <a:avLst/>
            </a:prstGeom>
          </p:spPr>
          <p:txBody>
            <a:bodyPr wrap="square">
              <a:spAutoFit/>
            </a:bodyPr>
            <a:lstStyle/>
            <a:p>
              <a:pPr algn="just"/>
              <a:r>
                <a:rPr lang="ru-RU" sz="1600" dirty="0">
                  <a:solidFill>
                    <a:srgbClr val="262626"/>
                  </a:solidFill>
                  <a:latin typeface="Times New Roman" panose="02020603050405020304" pitchFamily="18" charset="0"/>
                  <a:cs typeface="Times New Roman" panose="02020603050405020304" pitchFamily="18" charset="0"/>
                </a:rPr>
                <a:t>Очередной прямой эфир областного проекта "Час семьи" состоится в 17.00 на странице инстаграм </a:t>
              </a:r>
              <a:r>
                <a:rPr lang="ru-RU" sz="1600" dirty="0">
                  <a:latin typeface="Times New Roman" panose="02020603050405020304" pitchFamily="18" charset="0"/>
                  <a:cs typeface="Times New Roman" panose="02020603050405020304" pitchFamily="18" charset="0"/>
                  <a:hlinkClick r:id="rId7"/>
                </a:rPr>
                <a:t>@saryarkadaryny.kz</a:t>
              </a:r>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Учащиеся и родители школы приняли активное участие в онлайн - проекте "Час Семьи".</a:t>
              </a:r>
              <a:endParaRPr lang="ru-KZ" sz="1600" dirty="0">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002D177-E4B6-4929-8EE2-BB93C3018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78"/>
            <a:ext cx="6858000" cy="9144000"/>
          </a:xfrm>
          <a:prstGeom prst="rect">
            <a:avLst/>
          </a:prstGeom>
        </p:spPr>
      </p:pic>
      <p:grpSp>
        <p:nvGrpSpPr>
          <p:cNvPr id="4" name="Группа 3">
            <a:extLst>
              <a:ext uri="{FF2B5EF4-FFF2-40B4-BE49-F238E27FC236}">
                <a16:creationId xmlns:a16="http://schemas.microsoft.com/office/drawing/2014/main" id="{49B2DE6F-2B9E-4B49-9FF5-DD1D8E13984A}"/>
              </a:ext>
            </a:extLst>
          </p:cNvPr>
          <p:cNvGrpSpPr/>
          <p:nvPr/>
        </p:nvGrpSpPr>
        <p:grpSpPr>
          <a:xfrm>
            <a:off x="301869" y="216035"/>
            <a:ext cx="6167295" cy="8711930"/>
            <a:chOff x="301869" y="216035"/>
            <a:chExt cx="6167295" cy="8711930"/>
          </a:xfrm>
        </p:grpSpPr>
        <p:sp>
          <p:nvSpPr>
            <p:cNvPr id="3" name="TextBox 2">
              <a:extLst>
                <a:ext uri="{FF2B5EF4-FFF2-40B4-BE49-F238E27FC236}">
                  <a16:creationId xmlns:a16="http://schemas.microsoft.com/office/drawing/2014/main" id="{460EDB9B-2AEC-4DB6-9003-CB27F018BF8C}"/>
                </a:ext>
              </a:extLst>
            </p:cNvPr>
            <p:cNvSpPr txBox="1"/>
            <p:nvPr/>
          </p:nvSpPr>
          <p:spPr>
            <a:xfrm>
              <a:off x="571147" y="216035"/>
              <a:ext cx="576064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sz="3200" b="1" i="1" dirty="0">
                  <a:solidFill>
                    <a:srgbClr val="00B050"/>
                  </a:solidFill>
                  <a:latin typeface="Times New Roman" panose="02020603050405020304" pitchFamily="18" charset="0"/>
                  <a:cs typeface="Times New Roman" panose="02020603050405020304" pitchFamily="18" charset="0"/>
                </a:rPr>
                <a:t>Сынып сағаттар</a:t>
              </a:r>
              <a:endParaRPr lang="ru-RU" sz="3200" b="1" i="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endParaRPr>
            </a:p>
          </p:txBody>
        </p:sp>
        <p:pic>
          <p:nvPicPr>
            <p:cNvPr id="5" name="Рисунок 4">
              <a:extLst>
                <a:ext uri="{FF2B5EF4-FFF2-40B4-BE49-F238E27FC236}">
                  <a16:creationId xmlns:a16="http://schemas.microsoft.com/office/drawing/2014/main" id="{F4FA87F0-E9D6-4976-B611-180253B9EA51}"/>
                </a:ext>
              </a:extLst>
            </p:cNvPr>
            <p:cNvPicPr>
              <a:picLocks noChangeAspect="1"/>
            </p:cNvPicPr>
            <p:nvPr/>
          </p:nvPicPr>
          <p:blipFill rotWithShape="1">
            <a:blip r:embed="rId3">
              <a:extLst>
                <a:ext uri="{28A0092B-C50C-407E-A947-70E740481C1C}">
                  <a14:useLocalDpi xmlns:a14="http://schemas.microsoft.com/office/drawing/2010/main" val="0"/>
                </a:ext>
              </a:extLst>
            </a:blip>
            <a:srcRect t="2027"/>
            <a:stretch/>
          </p:blipFill>
          <p:spPr>
            <a:xfrm>
              <a:off x="1916832" y="947510"/>
              <a:ext cx="3494045" cy="26204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Прямоугольник: скругленные противолежащие углы 5">
              <a:extLst>
                <a:ext uri="{FF2B5EF4-FFF2-40B4-BE49-F238E27FC236}">
                  <a16:creationId xmlns:a16="http://schemas.microsoft.com/office/drawing/2014/main" id="{E30D937F-05DD-4A60-8448-A2B5519923CB}"/>
                </a:ext>
              </a:extLst>
            </p:cNvPr>
            <p:cNvSpPr/>
            <p:nvPr/>
          </p:nvSpPr>
          <p:spPr>
            <a:xfrm>
              <a:off x="954834" y="7596336"/>
              <a:ext cx="5351057" cy="133162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a:latin typeface="Times New Roman" panose="02020603050405020304" pitchFamily="18" charset="0"/>
                  <a:cs typeface="Times New Roman" panose="02020603050405020304" pitchFamily="18" charset="0"/>
                </a:rPr>
                <a:t>4 сентября, учащиеся, родители и классные руководители 1-11-х классов приняли участие в онлайн - проекте "Час Семьи" по теме: " </a:t>
              </a:r>
              <a:r>
                <a:rPr lang="ru-RU" sz="1600" dirty="0" err="1">
                  <a:latin typeface="Times New Roman" panose="02020603050405020304" pitchFamily="18" charset="0"/>
                  <a:cs typeface="Times New Roman" panose="02020603050405020304" pitchFamily="18" charset="0"/>
                </a:rPr>
                <a:t>Біз</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салауатты</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өмір</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салтын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сақтаймыз</a:t>
              </a:r>
              <a:r>
                <a:rPr lang="ru-RU" sz="1600" dirty="0">
                  <a:latin typeface="Times New Roman" panose="02020603050405020304" pitchFamily="18" charset="0"/>
                  <a:cs typeface="Times New Roman" panose="02020603050405020304" pitchFamily="18" charset="0"/>
                </a:rPr>
                <a:t> ".</a:t>
              </a:r>
              <a:endParaRPr lang="ru-KZ" sz="1600" dirty="0">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B51AE378-EB64-4B74-9FBB-2D5EDF2FC3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1494" y="6013476"/>
              <a:ext cx="2597735" cy="15575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a:extLst>
                <a:ext uri="{FF2B5EF4-FFF2-40B4-BE49-F238E27FC236}">
                  <a16:creationId xmlns:a16="http://schemas.microsoft.com/office/drawing/2014/main" id="{FBE7D597-E874-465F-A814-C101E6C196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24301">
              <a:off x="301869" y="3487185"/>
              <a:ext cx="2290505" cy="30272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Рисунок 9">
              <a:extLst>
                <a:ext uri="{FF2B5EF4-FFF2-40B4-BE49-F238E27FC236}">
                  <a16:creationId xmlns:a16="http://schemas.microsoft.com/office/drawing/2014/main" id="{1FE13B6C-E412-45D0-8899-C889F1850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659331">
              <a:off x="4133845" y="3455016"/>
              <a:ext cx="2335319" cy="30916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1C6FBA9-D7CC-4E2F-A804-7F38500D8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91"/>
            <a:ext cx="6858000" cy="9144000"/>
          </a:xfrm>
          <a:prstGeom prst="rect">
            <a:avLst/>
          </a:prstGeom>
        </p:spPr>
      </p:pic>
      <p:sp>
        <p:nvSpPr>
          <p:cNvPr id="6" name="TextBox 5">
            <a:extLst>
              <a:ext uri="{FF2B5EF4-FFF2-40B4-BE49-F238E27FC236}">
                <a16:creationId xmlns:a16="http://schemas.microsoft.com/office/drawing/2014/main" id="{57EC0A24-B2DA-4D6D-AC93-824678DBDDEF}"/>
              </a:ext>
            </a:extLst>
          </p:cNvPr>
          <p:cNvSpPr txBox="1"/>
          <p:nvPr/>
        </p:nvSpPr>
        <p:spPr>
          <a:xfrm>
            <a:off x="571147" y="216035"/>
            <a:ext cx="576064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kk-KZ" b="1" dirty="0">
                <a:solidFill>
                  <a:schemeClr val="accent1">
                    <a:lumMod val="75000"/>
                  </a:schemeClr>
                </a:solidFill>
                <a:latin typeface="Times New Roman" panose="02020603050405020304" pitchFamily="18" charset="0"/>
                <a:cs typeface="Times New Roman" panose="02020603050405020304" pitchFamily="18" charset="0"/>
              </a:rPr>
              <a:t>5 қыркүйек Қазақстан халқы тілдері күні.</a:t>
            </a:r>
            <a:endParaRPr lang="ru-RU" sz="3200" b="1" i="1" dirty="0">
              <a:ln w="0"/>
              <a:solidFill>
                <a:schemeClr val="accent1">
                  <a:lumMod val="75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itchFamily="18" charset="0"/>
            </a:endParaRPr>
          </a:p>
        </p:txBody>
      </p:sp>
      <p:sp>
        <p:nvSpPr>
          <p:cNvPr id="13" name="Прямоугольник: скругленные углы 12">
            <a:extLst>
              <a:ext uri="{FF2B5EF4-FFF2-40B4-BE49-F238E27FC236}">
                <a16:creationId xmlns:a16="http://schemas.microsoft.com/office/drawing/2014/main" id="{A7E436EC-44A4-4A88-A85D-C86B7B1CA1FB}"/>
              </a:ext>
            </a:extLst>
          </p:cNvPr>
          <p:cNvSpPr/>
          <p:nvPr/>
        </p:nvSpPr>
        <p:spPr>
          <a:xfrm>
            <a:off x="2780928" y="775084"/>
            <a:ext cx="3910898" cy="40129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kk-KZ" sz="1400" dirty="0">
                <a:solidFill>
                  <a:srgbClr val="262626"/>
                </a:solidFill>
                <a:latin typeface="Times New Roman" panose="02020603050405020304" pitchFamily="18" charset="0"/>
                <a:cs typeface="Times New Roman" panose="02020603050405020304" pitchFamily="18" charset="0"/>
              </a:rPr>
              <a:t>5 қыркүйек Қазақстан халқы тілдері күні. Бұл мереке ұлт үстазы Ахмет Байтұрсынұлының туған күнімен тура келеді. Ұлы қайраткердің артында ана тіліміз тіл туралы мынадай сөздер қалған: «Өз тілімен сөйлескен, өз тілімен жазған жұрттың ұлттығы еш уақытта адамы құрымай жоғалмайды. Ұлттың сақталуына да, жоғалуына да себеп болатын нәрсенің ең қуаттысы – тілі. Сөзі жоғалған жұрттың өзі де жоғалады». *** «Егер де біз қазақ деген ұлт болып тұруды тілесек, қарнымыз ашпас қамын ойлағандай тіліміздің де сақталу қамын қатар ойлау керек».</a:t>
            </a:r>
            <a:endParaRPr lang="ru-KZ" sz="1400" dirty="0">
              <a:latin typeface="Times New Roman" panose="02020603050405020304" pitchFamily="18" charset="0"/>
              <a:cs typeface="Times New Roman" panose="02020603050405020304" pitchFamily="18" charset="0"/>
            </a:endParaRPr>
          </a:p>
          <a:p>
            <a:pPr algn="ctr"/>
            <a:endParaRPr lang="ru-KZ" dirty="0"/>
          </a:p>
        </p:txBody>
      </p:sp>
      <p:pic>
        <p:nvPicPr>
          <p:cNvPr id="15" name="Рисунок 14">
            <a:extLst>
              <a:ext uri="{FF2B5EF4-FFF2-40B4-BE49-F238E27FC236}">
                <a16:creationId xmlns:a16="http://schemas.microsoft.com/office/drawing/2014/main" id="{2D62EF01-C93D-4405-8A89-DE8C4558D5A0}"/>
              </a:ext>
            </a:extLst>
          </p:cNvPr>
          <p:cNvPicPr>
            <a:picLocks noChangeAspect="1"/>
          </p:cNvPicPr>
          <p:nvPr/>
        </p:nvPicPr>
        <p:blipFill rotWithShape="1">
          <a:blip r:embed="rId3">
            <a:extLst>
              <a:ext uri="{28A0092B-C50C-407E-A947-70E740481C1C}">
                <a14:useLocalDpi xmlns:a14="http://schemas.microsoft.com/office/drawing/2010/main" val="0"/>
              </a:ext>
            </a:extLst>
          </a:blip>
          <a:srcRect l="29000" r="25850"/>
          <a:stretch/>
        </p:blipFill>
        <p:spPr>
          <a:xfrm>
            <a:off x="457511" y="1043608"/>
            <a:ext cx="2179401" cy="3216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Рисунок 16">
            <a:extLst>
              <a:ext uri="{FF2B5EF4-FFF2-40B4-BE49-F238E27FC236}">
                <a16:creationId xmlns:a16="http://schemas.microsoft.com/office/drawing/2014/main" id="{34CCDA62-4066-42FA-98D1-20D3163248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61" y="5158383"/>
            <a:ext cx="3035187" cy="15321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Прямоугольник: скругленные углы 18">
            <a:extLst>
              <a:ext uri="{FF2B5EF4-FFF2-40B4-BE49-F238E27FC236}">
                <a16:creationId xmlns:a16="http://schemas.microsoft.com/office/drawing/2014/main" id="{5C631B6D-6D67-46C2-BE90-AADF49FD8786}"/>
              </a:ext>
            </a:extLst>
          </p:cNvPr>
          <p:cNvSpPr/>
          <p:nvPr/>
        </p:nvSpPr>
        <p:spPr>
          <a:xfrm>
            <a:off x="124655" y="7218868"/>
            <a:ext cx="3311801" cy="127172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kk-KZ" sz="1400" dirty="0">
                <a:solidFill>
                  <a:srgbClr val="262626"/>
                </a:solidFill>
                <a:latin typeface="Times New Roman" panose="02020603050405020304" pitchFamily="18" charset="0"/>
                <a:cs typeface="Times New Roman" panose="02020603050405020304" pitchFamily="18" charset="0"/>
              </a:rPr>
              <a:t>Қазақстан Республикасының тілдер күніне орай 8"Ә" сыныбында сынып жетекшісі Абугалиева М. Н. Ұйымдастыру ымен" Туған тілім тірлігімнің айғағы" атты онлайн сынып сағаты өтті.</a:t>
            </a:r>
            <a:endParaRPr lang="ru-KZ" sz="1400" dirty="0">
              <a:latin typeface="Times New Roman" panose="02020603050405020304" pitchFamily="18" charset="0"/>
              <a:cs typeface="Times New Roman" panose="02020603050405020304" pitchFamily="18" charset="0"/>
            </a:endParaRPr>
          </a:p>
        </p:txBody>
      </p:sp>
      <p:pic>
        <p:nvPicPr>
          <p:cNvPr id="23" name="Рисунок 22">
            <a:extLst>
              <a:ext uri="{FF2B5EF4-FFF2-40B4-BE49-F238E27FC236}">
                <a16:creationId xmlns:a16="http://schemas.microsoft.com/office/drawing/2014/main" id="{3D6D0478-61F9-44F0-8DC5-93BAA951F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6116" y="4966833"/>
            <a:ext cx="1377060" cy="1837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Рисунок 24">
            <a:extLst>
              <a:ext uri="{FF2B5EF4-FFF2-40B4-BE49-F238E27FC236}">
                <a16:creationId xmlns:a16="http://schemas.microsoft.com/office/drawing/2014/main" id="{5987DB36-584C-40AB-9666-9B117262BB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1208" y="4932040"/>
            <a:ext cx="1399047" cy="18374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6" name="Прямоугольник: скругленные углы 25">
            <a:extLst>
              <a:ext uri="{FF2B5EF4-FFF2-40B4-BE49-F238E27FC236}">
                <a16:creationId xmlns:a16="http://schemas.microsoft.com/office/drawing/2014/main" id="{914995BB-2C9D-4F1E-BD69-43F47C2168C7}"/>
              </a:ext>
            </a:extLst>
          </p:cNvPr>
          <p:cNvSpPr/>
          <p:nvPr/>
        </p:nvSpPr>
        <p:spPr>
          <a:xfrm>
            <a:off x="3552437" y="6991234"/>
            <a:ext cx="1604755" cy="19732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KZ" sz="1100" dirty="0">
                <a:latin typeface="Times New Roman" panose="02020603050405020304" pitchFamily="18" charset="0"/>
                <a:cs typeface="Times New Roman" panose="02020603050405020304" pitchFamily="18" charset="0"/>
              </a:rPr>
              <a:t>    </a:t>
            </a:r>
            <a:r>
              <a:rPr lang="kk-KZ" sz="1100" dirty="0">
                <a:latin typeface="Times New Roman" panose="02020603050405020304" pitchFamily="18" charset="0"/>
                <a:cs typeface="Times New Roman" panose="02020603050405020304" pitchFamily="18" charset="0"/>
              </a:rPr>
              <a:t>Тілдер мерекесіне орай ұйыма</a:t>
            </a:r>
            <a:r>
              <a:rPr lang="ru-KZ" sz="1100" dirty="0">
                <a:latin typeface="Times New Roman" panose="02020603050405020304" pitchFamily="18" charset="0"/>
                <a:cs typeface="Times New Roman" panose="02020603050405020304" pitchFamily="18" charset="0"/>
              </a:rPr>
              <a:t>-</a:t>
            </a:r>
            <a:r>
              <a:rPr lang="kk-KZ" sz="1100" dirty="0">
                <a:latin typeface="Times New Roman" panose="02020603050405020304" pitchFamily="18" charset="0"/>
                <a:cs typeface="Times New Roman" panose="02020603050405020304" pitchFamily="18" charset="0"/>
              </a:rPr>
              <a:t>старылған "Қазақ тілі-ана тілім" тақы</a:t>
            </a:r>
            <a:r>
              <a:rPr lang="ru-KZ" sz="1100" dirty="0">
                <a:latin typeface="Times New Roman" panose="02020603050405020304" pitchFamily="18" charset="0"/>
                <a:cs typeface="Times New Roman" panose="02020603050405020304" pitchFamily="18" charset="0"/>
              </a:rPr>
              <a:t>-</a:t>
            </a:r>
            <a:r>
              <a:rPr lang="kk-KZ" sz="1100" dirty="0">
                <a:latin typeface="Times New Roman" panose="02020603050405020304" pitchFamily="18" charset="0"/>
                <a:cs typeface="Times New Roman" panose="02020603050405020304" pitchFamily="18" charset="0"/>
              </a:rPr>
              <a:t>рыбында өткен сынып сағаты</a:t>
            </a:r>
            <a:br>
              <a:rPr lang="kk-KZ" sz="1100" dirty="0">
                <a:latin typeface="Times New Roman" panose="02020603050405020304" pitchFamily="18" charset="0"/>
                <a:cs typeface="Times New Roman" panose="02020603050405020304" pitchFamily="18" charset="0"/>
              </a:rPr>
            </a:br>
            <a:r>
              <a:rPr lang="ru-KZ" sz="1100" dirty="0">
                <a:latin typeface="Times New Roman" panose="02020603050405020304" pitchFamily="18" charset="0"/>
                <a:cs typeface="Times New Roman" panose="02020603050405020304" pitchFamily="18" charset="0"/>
              </a:rPr>
              <a:t>   </a:t>
            </a:r>
            <a:r>
              <a:rPr lang="kk-KZ" sz="1100" dirty="0">
                <a:latin typeface="Times New Roman" panose="02020603050405020304" pitchFamily="18" charset="0"/>
                <a:cs typeface="Times New Roman" panose="02020603050405020304" pitchFamily="18" charset="0"/>
              </a:rPr>
              <a:t>№81 ЖББОМ 5 "ә" сынып оқушысы Ербол Мәди</a:t>
            </a:r>
            <a:br>
              <a:rPr lang="kk-KZ" sz="1100" dirty="0">
                <a:latin typeface="Times New Roman" panose="02020603050405020304" pitchFamily="18" charset="0"/>
                <a:cs typeface="Times New Roman" panose="02020603050405020304" pitchFamily="18" charset="0"/>
              </a:rPr>
            </a:br>
            <a:r>
              <a:rPr lang="ru-KZ" sz="1100" dirty="0">
                <a:latin typeface="Times New Roman" panose="02020603050405020304" pitchFamily="18" charset="0"/>
                <a:cs typeface="Times New Roman" panose="02020603050405020304" pitchFamily="18" charset="0"/>
              </a:rPr>
              <a:t>   </a:t>
            </a:r>
            <a:r>
              <a:rPr lang="kk-KZ" sz="1100" dirty="0">
                <a:latin typeface="Times New Roman" panose="02020603050405020304" pitchFamily="18" charset="0"/>
                <a:cs typeface="Times New Roman" panose="02020603050405020304" pitchFamily="18" charset="0"/>
              </a:rPr>
              <a:t>Сынып жетекшісі: Іңкәр Ақанқызы</a:t>
            </a:r>
            <a:endParaRPr lang="ru-KZ" sz="1100" dirty="0">
              <a:latin typeface="Times New Roman" panose="02020603050405020304" pitchFamily="18" charset="0"/>
              <a:cs typeface="Times New Roman" panose="02020603050405020304" pitchFamily="18" charset="0"/>
            </a:endParaRPr>
          </a:p>
        </p:txBody>
      </p:sp>
      <p:sp>
        <p:nvSpPr>
          <p:cNvPr id="27" name="Прямоугольник: скругленные углы 26">
            <a:extLst>
              <a:ext uri="{FF2B5EF4-FFF2-40B4-BE49-F238E27FC236}">
                <a16:creationId xmlns:a16="http://schemas.microsoft.com/office/drawing/2014/main" id="{A8BFD509-1D26-43E5-ACAC-7EEB5A5C8C30}"/>
              </a:ext>
            </a:extLst>
          </p:cNvPr>
          <p:cNvSpPr/>
          <p:nvPr/>
        </p:nvSpPr>
        <p:spPr>
          <a:xfrm>
            <a:off x="5205218" y="7020272"/>
            <a:ext cx="1604755" cy="19732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KZ" sz="1100" dirty="0">
                <a:latin typeface="Times New Roman" panose="02020603050405020304" pitchFamily="18" charset="0"/>
                <a:cs typeface="Times New Roman" panose="02020603050405020304" pitchFamily="18" charset="0"/>
              </a:rPr>
              <a:t>    </a:t>
            </a:r>
            <a:r>
              <a:rPr lang="kk-KZ" sz="1100" dirty="0">
                <a:latin typeface="Times New Roman" panose="02020603050405020304" pitchFamily="18" charset="0"/>
                <a:cs typeface="Times New Roman" panose="02020603050405020304" pitchFamily="18" charset="0"/>
              </a:rPr>
              <a:t>Тілдер мерекесіне орай 5 "Д"сынып оқушылары мен сынып жетекшісі</a:t>
            </a:r>
            <a:r>
              <a:rPr lang="ru-KZ" sz="1100" dirty="0">
                <a:latin typeface="Times New Roman" panose="02020603050405020304" pitchFamily="18" charset="0"/>
                <a:cs typeface="Times New Roman" panose="02020603050405020304" pitchFamily="18" charset="0"/>
              </a:rPr>
              <a:t>:</a:t>
            </a:r>
            <a:r>
              <a:rPr lang="kk-KZ" sz="1100" dirty="0">
                <a:latin typeface="Times New Roman" panose="02020603050405020304" pitchFamily="18" charset="0"/>
                <a:cs typeface="Times New Roman" panose="02020603050405020304" pitchFamily="18" charset="0"/>
              </a:rPr>
              <a:t> Сембаева Іңкәр Ақанқызы </a:t>
            </a:r>
            <a:r>
              <a:rPr lang="ru-KZ" sz="1100" dirty="0">
                <a:latin typeface="Times New Roman" panose="02020603050405020304" pitchFamily="18" charset="0"/>
                <a:cs typeface="Times New Roman" panose="02020603050405020304" pitchFamily="18" charset="0"/>
              </a:rPr>
              <a:t> </a:t>
            </a:r>
          </a:p>
          <a:p>
            <a:pPr algn="just"/>
            <a:r>
              <a:rPr lang="ru-KZ" sz="1100" dirty="0">
                <a:latin typeface="Times New Roman" panose="02020603050405020304" pitchFamily="18" charset="0"/>
                <a:cs typeface="Times New Roman" panose="02020603050405020304" pitchFamily="18" charset="0"/>
              </a:rPr>
              <a:t>    </a:t>
            </a:r>
            <a:r>
              <a:rPr lang="kk-KZ" sz="1100" dirty="0">
                <a:latin typeface="Times New Roman" panose="02020603050405020304" pitchFamily="18" charset="0"/>
                <a:cs typeface="Times New Roman" panose="02020603050405020304" pitchFamily="18" charset="0"/>
              </a:rPr>
              <a:t>№81ЖББОМ ұстаздары мен оқу</a:t>
            </a:r>
            <a:r>
              <a:rPr lang="ru-KZ" sz="1100" dirty="0">
                <a:latin typeface="Times New Roman" panose="02020603050405020304" pitchFamily="18" charset="0"/>
                <a:cs typeface="Times New Roman" panose="02020603050405020304" pitchFamily="18" charset="0"/>
              </a:rPr>
              <a:t>-</a:t>
            </a:r>
            <a:r>
              <a:rPr lang="kk-KZ" sz="1100" dirty="0">
                <a:latin typeface="Times New Roman" panose="02020603050405020304" pitchFamily="18" charset="0"/>
                <a:cs typeface="Times New Roman" panose="02020603050405020304" pitchFamily="18" charset="0"/>
              </a:rPr>
              <a:t>шыларын мерекемен құттықтады.</a:t>
            </a:r>
            <a:endParaRPr lang="ru-KZ" sz="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128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BD24B22-A5A1-4A40-885D-171ED221C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723"/>
            <a:ext cx="6858000" cy="9165668"/>
          </a:xfrm>
          <a:prstGeom prst="rect">
            <a:avLst/>
          </a:prstGeom>
        </p:spPr>
      </p:pic>
      <p:pic>
        <p:nvPicPr>
          <p:cNvPr id="5" name="Рисунок 4">
            <a:extLst>
              <a:ext uri="{FF2B5EF4-FFF2-40B4-BE49-F238E27FC236}">
                <a16:creationId xmlns:a16="http://schemas.microsoft.com/office/drawing/2014/main" id="{DC25ACA3-2160-4C4B-96BF-0C4FCCAC3208}"/>
              </a:ext>
            </a:extLst>
          </p:cNvPr>
          <p:cNvPicPr>
            <a:picLocks noChangeAspect="1"/>
          </p:cNvPicPr>
          <p:nvPr/>
        </p:nvPicPr>
        <p:blipFill>
          <a:blip r:embed="rId3"/>
          <a:stretch>
            <a:fillRect/>
          </a:stretch>
        </p:blipFill>
        <p:spPr>
          <a:xfrm>
            <a:off x="2708920" y="611560"/>
            <a:ext cx="3822785"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a:extLst>
              <a:ext uri="{FF2B5EF4-FFF2-40B4-BE49-F238E27FC236}">
                <a16:creationId xmlns:a16="http://schemas.microsoft.com/office/drawing/2014/main" id="{072B08FF-9BBD-4D29-881B-766A7ECD1D5C}"/>
              </a:ext>
            </a:extLst>
          </p:cNvPr>
          <p:cNvPicPr>
            <a:picLocks noChangeAspect="1"/>
          </p:cNvPicPr>
          <p:nvPr/>
        </p:nvPicPr>
        <p:blipFill>
          <a:blip r:embed="rId4"/>
          <a:stretch>
            <a:fillRect/>
          </a:stretch>
        </p:blipFill>
        <p:spPr>
          <a:xfrm>
            <a:off x="4057182" y="5660935"/>
            <a:ext cx="2776628"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Рисунок 7">
            <a:extLst>
              <a:ext uri="{FF2B5EF4-FFF2-40B4-BE49-F238E27FC236}">
                <a16:creationId xmlns:a16="http://schemas.microsoft.com/office/drawing/2014/main" id="{5CD55EB7-535C-451B-8B37-CE91B41BC3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640" y="395536"/>
            <a:ext cx="1790682" cy="17357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Прямоугольник 8">
            <a:extLst>
              <a:ext uri="{FF2B5EF4-FFF2-40B4-BE49-F238E27FC236}">
                <a16:creationId xmlns:a16="http://schemas.microsoft.com/office/drawing/2014/main" id="{5E359643-4B10-4B53-9D38-D16762C6FDB1}"/>
              </a:ext>
            </a:extLst>
          </p:cNvPr>
          <p:cNvSpPr/>
          <p:nvPr/>
        </p:nvSpPr>
        <p:spPr>
          <a:xfrm>
            <a:off x="314091" y="6876256"/>
            <a:ext cx="3429000" cy="2031325"/>
          </a:xfrm>
          <a:prstGeom prst="rect">
            <a:avLst/>
          </a:prstGeom>
          <a:solidFill>
            <a:srgbClr val="00B050"/>
          </a:solidFill>
        </p:spPr>
        <p:txBody>
          <a:bodyPr>
            <a:spAutoFit/>
          </a:bodyPr>
          <a:lstStyle/>
          <a:p>
            <a:pPr algn="just"/>
            <a:r>
              <a:rPr lang="kk-KZ" sz="1400" dirty="0">
                <a:solidFill>
                  <a:srgbClr val="262626"/>
                </a:solidFill>
                <a:latin typeface="Times New Roman" panose="02020603050405020304" pitchFamily="18" charset="0"/>
                <a:cs typeface="Times New Roman" panose="02020603050405020304" pitchFamily="18" charset="0"/>
              </a:rPr>
              <a:t>5 қыркүйек - Қазақстан халықтарының тілдер күні мерекесі қазақ әліпбиінің негізін салған,</a:t>
            </a:r>
            <a:r>
              <a:rPr lang="ru-KZ" sz="1400" dirty="0">
                <a:solidFill>
                  <a:srgbClr val="262626"/>
                </a:solidFill>
                <a:latin typeface="Times New Roman" panose="02020603050405020304" pitchFamily="18" charset="0"/>
                <a:cs typeface="Times New Roman" panose="02020603050405020304" pitchFamily="18" charset="0"/>
              </a:rPr>
              <a:t> </a:t>
            </a:r>
            <a:r>
              <a:rPr lang="kk-KZ" sz="1400" dirty="0">
                <a:solidFill>
                  <a:srgbClr val="262626"/>
                </a:solidFill>
                <a:latin typeface="Times New Roman" panose="02020603050405020304" pitchFamily="18" charset="0"/>
                <a:cs typeface="Times New Roman" panose="02020603050405020304" pitchFamily="18" charset="0"/>
              </a:rPr>
              <a:t>Алаш арысы, Ұлт ұстазы Ахмет Байтұрсынұлының туған күнімен тұспа-тұс келді. Аталмыш мерекеге байланысты, № 81 ЖББОМ мұғалімі Мейрамова Шынар Бактияровна 7 "Ә" сынып оқушыларымен ойлайн сынып сағатын ұйымдастырды.</a:t>
            </a:r>
            <a:endParaRPr lang="ru-KZ" sz="1400" dirty="0">
              <a:latin typeface="Times New Roman" panose="02020603050405020304" pitchFamily="18" charset="0"/>
              <a:cs typeface="Times New Roman" panose="02020603050405020304" pitchFamily="18" charset="0"/>
            </a:endParaRPr>
          </a:p>
        </p:txBody>
      </p:sp>
      <p:pic>
        <p:nvPicPr>
          <p:cNvPr id="1026" name="Picture 2" descr="Ұлт ұстазын ұлықтайтын күн">
            <a:extLst>
              <a:ext uri="{FF2B5EF4-FFF2-40B4-BE49-F238E27FC236}">
                <a16:creationId xmlns:a16="http://schemas.microsoft.com/office/drawing/2014/main" id="{B833F445-952D-4912-8463-55F5D5280E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644" y="4681152"/>
            <a:ext cx="3044356" cy="17357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7629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545</Words>
  <Application>Microsoft Office PowerPoint</Application>
  <PresentationFormat>Экран (4:3)</PresentationFormat>
  <Paragraphs>26</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Aharoni</vt:lpstr>
      <vt:lpstr>Arial</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11</dc:creator>
  <cp:lastModifiedBy>admin</cp:lastModifiedBy>
  <cp:revision>23</cp:revision>
  <cp:lastPrinted>2020-09-07T11:03:37Z</cp:lastPrinted>
  <dcterms:created xsi:type="dcterms:W3CDTF">2019-12-09T04:18:10Z</dcterms:created>
  <dcterms:modified xsi:type="dcterms:W3CDTF">2020-09-08T04:12:04Z</dcterms:modified>
</cp:coreProperties>
</file>