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86" r:id="rId2"/>
    <p:sldId id="280" r:id="rId3"/>
    <p:sldId id="261" r:id="rId4"/>
    <p:sldId id="264" r:id="rId5"/>
    <p:sldId id="265" r:id="rId6"/>
    <p:sldId id="266" r:id="rId7"/>
    <p:sldId id="276" r:id="rId8"/>
    <p:sldId id="289" r:id="rId9"/>
    <p:sldId id="290" r:id="rId10"/>
    <p:sldId id="291" r:id="rId11"/>
    <p:sldId id="268" r:id="rId12"/>
    <p:sldId id="267" r:id="rId13"/>
    <p:sldId id="271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00" autoAdjust="0"/>
  </p:normalViewPr>
  <p:slideViewPr>
    <p:cSldViewPr>
      <p:cViewPr varScale="1">
        <p:scale>
          <a:sx n="105" d="100"/>
          <a:sy n="105" d="100"/>
        </p:scale>
        <p:origin x="171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728"/>
    </p:cViewPr>
  </p:sorterViewPr>
  <p:notesViewPr>
    <p:cSldViewPr>
      <p:cViewPr varScale="1">
        <p:scale>
          <a:sx n="56" d="100"/>
          <a:sy n="56" d="100"/>
        </p:scale>
        <p:origin x="-262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752EFC-55C5-4A7B-A7D6-98733E88004F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AD5597-F500-45B0-8037-22D0ACD84C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744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lumMod val="40000"/>
                <a:lumOff val="60000"/>
              </a:schemeClr>
            </a:gs>
            <a:gs pos="0">
              <a:schemeClr val="tx2">
                <a:lumMod val="40000"/>
                <a:lumOff val="60000"/>
              </a:schemeClr>
            </a:gs>
            <a:gs pos="100000">
              <a:schemeClr val="tx2">
                <a:alpha val="60000"/>
                <a:lumMod val="0"/>
                <a:lumOff val="10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den-v-shkole.ru/problemy-perehodnogo-vozrasta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9144000" cy="6858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75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1560" y="332656"/>
                <a:ext cx="8175625" cy="19383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5" name="Нижний колонтитул 1"/>
            <p:cNvSpPr txBox="1">
              <a:spLocks/>
            </p:cNvSpPr>
            <p:nvPr/>
          </p:nvSpPr>
          <p:spPr bwMode="auto">
            <a:xfrm>
              <a:off x="34957" y="6524997"/>
              <a:ext cx="3384915" cy="287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defTabSz="449263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kern="1200">
                  <a:solidFill>
                    <a:schemeClr val="bg1"/>
                  </a:solidFill>
                  <a:latin typeface="Arial" charset="0"/>
                  <a:ea typeface="MS Gothic" pitchFamily="49" charset="-128"/>
                  <a:cs typeface="+mn-cs"/>
                </a:defRPr>
              </a:lvl1pPr>
              <a:lvl2pPr marL="742950" indent="-285750" algn="l" defTabSz="449263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kern="1200">
                  <a:solidFill>
                    <a:schemeClr val="bg1"/>
                  </a:solidFill>
                  <a:latin typeface="Arial" charset="0"/>
                  <a:ea typeface="MS Gothic" pitchFamily="49" charset="-128"/>
                  <a:cs typeface="+mn-cs"/>
                </a:defRPr>
              </a:lvl2pPr>
              <a:lvl3pPr marL="1143000" indent="-228600" algn="l" defTabSz="449263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kern="1200">
                  <a:solidFill>
                    <a:schemeClr val="bg1"/>
                  </a:solidFill>
                  <a:latin typeface="Arial" charset="0"/>
                  <a:ea typeface="MS Gothic" pitchFamily="49" charset="-128"/>
                  <a:cs typeface="+mn-cs"/>
                </a:defRPr>
              </a:lvl3pPr>
              <a:lvl4pPr marL="1600200" indent="-228600" algn="l" defTabSz="449263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kern="1200">
                  <a:solidFill>
                    <a:schemeClr val="bg1"/>
                  </a:solidFill>
                  <a:latin typeface="Arial" charset="0"/>
                  <a:ea typeface="MS Gothic" pitchFamily="49" charset="-128"/>
                  <a:cs typeface="+mn-cs"/>
                </a:defRPr>
              </a:lvl4pPr>
              <a:lvl5pPr marL="2057400" indent="-228600" algn="l" defTabSz="449263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kern="1200">
                  <a:solidFill>
                    <a:schemeClr val="bg1"/>
                  </a:solidFill>
                  <a:latin typeface="Arial" charset="0"/>
                  <a:ea typeface="MS Gothic" pitchFamily="49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bg1"/>
                  </a:solidFill>
                  <a:latin typeface="Arial" charset="0"/>
                  <a:ea typeface="MS Gothic" pitchFamily="49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bg1"/>
                  </a:solidFill>
                  <a:latin typeface="Arial" charset="0"/>
                  <a:ea typeface="MS Gothic" pitchFamily="49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bg1"/>
                  </a:solidFill>
                  <a:latin typeface="Arial" charset="0"/>
                  <a:ea typeface="MS Gothic" pitchFamily="49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bg1"/>
                  </a:solidFill>
                  <a:latin typeface="Arial" charset="0"/>
                  <a:ea typeface="MS Gothic" pitchFamily="49" charset="-128"/>
                  <a:cs typeface="+mn-cs"/>
                </a:defRPr>
              </a:lvl9pPr>
            </a:lstStyle>
            <a:p>
              <a:pPr eaLnBrk="1"/>
              <a:r>
                <a:rPr lang="ru-RU" altLang="ru-RU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</a:rPr>
                <a:t>Социальный педагог-Беккер О.А.</a:t>
              </a:r>
              <a:endParaRPr lang="ru-RU" altLang="ru-RU" dirty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830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727075"/>
            <a:ext cx="6748463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4213" y="260647"/>
            <a:ext cx="8693986" cy="3610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200"/>
              </a:spcAft>
            </a:pPr>
            <a:r>
              <a:rPr lang="ru-RU" sz="2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Постоянное внимание и искренняя заинтересованность в делах и жизни сына или дочери помогут родителям вовремя понять их и ненавязчивыми советами оградить от бездумных и рискованных поступков</a:t>
            </a:r>
            <a:r>
              <a:rPr lang="ru-RU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15000"/>
              </a:lnSpc>
              <a:spcAft>
                <a:spcPts val="1200"/>
              </a:spcAft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Ведь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hlinkClick r:id="rId3"/>
              </a:rPr>
              <a:t>подростковый возраст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не напрасно считается сложным. Это переход от безоблачного детства к почти взрослой жизни, в которой нашему ребенку придется брать на себя ответственность не только за собственную жизнь, но и жизни других людей.</a:t>
            </a:r>
            <a:endParaRPr lang="ru-RU" sz="2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4100" name="Picture 4" descr="https://im1-tub-ru.yandex.net/i?id=df151f8322e9beaaaf707fec12c5c6c7&amp;n=33&amp;h=190&amp;w=28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48" y="3870674"/>
            <a:ext cx="4053735" cy="28706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3933056"/>
            <a:ext cx="4099452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687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-конечная звезда 3"/>
          <p:cNvSpPr/>
          <p:nvPr/>
        </p:nvSpPr>
        <p:spPr>
          <a:xfrm>
            <a:off x="1030992" y="1138300"/>
            <a:ext cx="6624736" cy="5301479"/>
          </a:xfrm>
          <a:prstGeom prst="star5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 descr="http://www.trkbratsk.nichost.ru/i/news/1438776331211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88640"/>
            <a:ext cx="4866634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20591" y="3789040"/>
            <a:ext cx="8597125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Следует уделить особое внимание родителей тому , что автопортреты </a:t>
            </a: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 мобильного телефона, которые регулярно выкладывают в социальных сетях, таких как «</a:t>
            </a:r>
            <a:r>
              <a:rPr lang="ru-RU" sz="24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Фейсбук</a:t>
            </a: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», «</a:t>
            </a:r>
            <a:r>
              <a:rPr lang="ru-RU" sz="24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Инстаграм</a:t>
            </a: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», «</a:t>
            </a:r>
            <a:r>
              <a:rPr lang="ru-RU" sz="24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ВКонтакте</a:t>
            </a: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», «Одноклассники», и других менее известных ресурсах,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являются привлечением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внимания к личности   и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психическим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расстройствам подростков .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1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57" y="1340768"/>
            <a:ext cx="6748463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5008" y="239476"/>
            <a:ext cx="93975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marR="269875" indent="269875" algn="ctr">
              <a:spcAft>
                <a:spcPts val="0"/>
              </a:spcAft>
            </a:pPr>
            <a:r>
              <a:rPr lang="ru-RU" sz="32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Селфи</a:t>
            </a:r>
            <a:r>
              <a:rPr lang="en-US" sz="32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 </a:t>
            </a:r>
            <a:r>
              <a:rPr lang="ru-RU" sz="32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-</a:t>
            </a:r>
            <a:r>
              <a:rPr lang="ru-RU" sz="32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болезнь: научные исследования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980728"/>
            <a:ext cx="83174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marR="269875" indent="269875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Существует много разногласий между учёными стран мира по поводу вроде как безобидного фотографирования себя. Но обратили внимание на него лучшие умы не только из-за популярности слова и самого снимка в обществе, а из-за появления жертв среди подростков, желающих сделать экстремальное фото</a:t>
            </a:r>
            <a:r>
              <a:rPr lang="ru-RU" sz="24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endParaRPr lang="en-US" sz="2400" dirty="0" smtClean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180340" marR="269875" indent="269875"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endParaRPr lang="ru-RU" sz="2400" dirty="0"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3501008"/>
            <a:ext cx="3852936" cy="32420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01008"/>
            <a:ext cx="3816424" cy="32420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735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727075"/>
            <a:ext cx="6748463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http://www.wyllf.ru/uploads/posts/2015-07/1436373863_5.jpg"/>
          <p:cNvPicPr/>
          <p:nvPr/>
        </p:nvPicPr>
        <p:blipFill rotWithShape="1">
          <a:blip r:embed="rId3" cstate="print"/>
          <a:srcRect b="46241"/>
          <a:stretch/>
        </p:blipFill>
        <p:spPr bwMode="auto">
          <a:xfrm>
            <a:off x="224662" y="4221088"/>
            <a:ext cx="3411234" cy="2333890"/>
          </a:xfrm>
          <a:prstGeom prst="rect">
            <a:avLst/>
          </a:prstGeom>
          <a:noFill/>
          <a:ln w="38100">
            <a:solidFill>
              <a:schemeClr val="tx2"/>
            </a:solidFill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3"/>
            <a:ext cx="3602815" cy="2467242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http://katushatravel.ru/uploadedFiles/photoalbums/images/big/s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669" y="188641"/>
            <a:ext cx="3674859" cy="2352260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ria-express.com/wp-content/uploads/2015/07/Selfi-na-trass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759" y="4148324"/>
            <a:ext cx="3473769" cy="2363680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180207" y="2966541"/>
            <a:ext cx="6534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ДЕЛАЙ БЕЗОПАСНЫЕ СЕЛФИ</a:t>
            </a:r>
          </a:p>
        </p:txBody>
      </p:sp>
    </p:spTree>
    <p:extLst>
      <p:ext uri="{BB962C8B-B14F-4D97-AF65-F5344CB8AC3E}">
        <p14:creationId xmlns:p14="http://schemas.microsoft.com/office/powerpoint/2010/main" val="353785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657" y="906958"/>
            <a:ext cx="6748463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516" y="252828"/>
            <a:ext cx="3526972" cy="2672116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91019"/>
            <a:ext cx="3816424" cy="2407524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7325"/>
            <a:ext cx="3528392" cy="2677619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http://katushatravel.ru/uploadedFiles/photoalbums/images/big/s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516" y="4191019"/>
            <a:ext cx="3526972" cy="2399303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03648" y="3327149"/>
            <a:ext cx="6534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ДЕЛАЙ БЕЗОПАСНЫЕ СЕЛФИ</a:t>
            </a:r>
          </a:p>
        </p:txBody>
      </p:sp>
    </p:spTree>
    <p:extLst>
      <p:ext uri="{BB962C8B-B14F-4D97-AF65-F5344CB8AC3E}">
        <p14:creationId xmlns:p14="http://schemas.microsoft.com/office/powerpoint/2010/main" val="347450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2327" y="188640"/>
            <a:ext cx="833216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 </a:t>
            </a:r>
            <a:r>
              <a:rPr lang="ru-RU" sz="28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селфи</a:t>
            </a:r>
            <a:r>
              <a:rPr lang="ru-RU" sz="28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нет ничего общего с обычными фотографиями</a:t>
            </a:r>
            <a:r>
              <a:rPr lang="ru-RU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 которые мы смотрим, чтобы вспомнить об ушедших прекрасных мгновениях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</a:p>
          <a:p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Их цель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— </a:t>
            </a:r>
            <a:r>
              <a:rPr lang="ru-RU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выставить напоказ человека, представить его на суд окружающих. </a:t>
            </a:r>
            <a:endParaRPr lang="ru-RU" sz="2800" i="1" dirty="0" smtClean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это серьезная угроза для самооценки. </a:t>
            </a:r>
            <a:endParaRPr lang="ru-RU" sz="2800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Малейшая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критика снимков может стать тяжелейшим ударом. Таким образом, легко понять, почему девушки без ума от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селфи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: для них внешность — главное оружие соблазнения. Но это значит, что и угрожающая им опасность тоже больше... </a:t>
            </a:r>
            <a:r>
              <a:rPr lang="ru-RU" sz="2800" dirty="0">
                <a:solidFill>
                  <a:srgbClr val="000000"/>
                </a:solidFill>
                <a:ea typeface="Calibri"/>
                <a:cs typeface="Times New Roman"/>
              </a:rPr>
              <a:t/>
            </a:r>
            <a:br>
              <a:rPr lang="ru-RU" sz="2800" dirty="0">
                <a:solidFill>
                  <a:srgbClr val="000000"/>
                </a:solidFill>
                <a:ea typeface="Calibri"/>
                <a:cs typeface="Times New Roman"/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87963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-конечная звезда 6"/>
          <p:cNvSpPr/>
          <p:nvPr/>
        </p:nvSpPr>
        <p:spPr>
          <a:xfrm>
            <a:off x="1030992" y="784936"/>
            <a:ext cx="6624736" cy="5301479"/>
          </a:xfrm>
          <a:prstGeom prst="star5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64777" y="188640"/>
            <a:ext cx="7558672" cy="675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ru-RU" sz="3600" b="1" dirty="0">
                <a:solidFill>
                  <a:srgbClr val="1F497D"/>
                </a:solidFill>
                <a:latin typeface="Cambria"/>
                <a:ea typeface="Times New Roman"/>
                <a:cs typeface="Times New Roman"/>
              </a:rPr>
              <a:t>Почему люди зависимы от </a:t>
            </a:r>
            <a:r>
              <a:rPr lang="ru-RU" sz="3600" b="1" dirty="0" err="1">
                <a:solidFill>
                  <a:srgbClr val="1F497D"/>
                </a:solidFill>
                <a:latin typeface="Cambria"/>
                <a:ea typeface="Times New Roman"/>
                <a:cs typeface="Times New Roman"/>
              </a:rPr>
              <a:t>селфи</a:t>
            </a:r>
            <a:endParaRPr lang="ru-RU" sz="3600" b="1" dirty="0">
              <a:solidFill>
                <a:srgbClr val="4F81BD"/>
              </a:solidFill>
              <a:effectLst/>
              <a:latin typeface="Cambria"/>
              <a:ea typeface="Times New Roman"/>
              <a:cs typeface="Times New Roman"/>
            </a:endParaRPr>
          </a:p>
        </p:txBody>
      </p:sp>
      <p:pic>
        <p:nvPicPr>
          <p:cNvPr id="3" name="Рисунок 2" descr="http://i.ytimg.com/vi/b5TIsxpB-uU/maxresdefault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784936"/>
            <a:ext cx="5472608" cy="3364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23528" y="4149080"/>
            <a:ext cx="8640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marR="269875" indent="269875">
              <a:spcBef>
                <a:spcPts val="500"/>
              </a:spcBef>
              <a:spcAft>
                <a:spcPts val="50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Психологи бьют тревогу. Процентные показатели зависимости от социальных сетей зашкаливают. Все дело в отсутствии адекватной самооценки. Человек, не получающий в реальной жизни необходимую долю общения, заменяет реальных друзей виртуальными. Чем удержать внимание новых знакомых? Конечно, фотографиями.</a:t>
            </a:r>
            <a:endParaRPr lang="ru-RU" sz="2400" dirty="0"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24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-конечная звезда 5"/>
          <p:cNvSpPr/>
          <p:nvPr/>
        </p:nvSpPr>
        <p:spPr>
          <a:xfrm>
            <a:off x="1054450" y="779948"/>
            <a:ext cx="6925384" cy="5301479"/>
          </a:xfrm>
          <a:prstGeom prst="star5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67635" y="818135"/>
            <a:ext cx="88924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marR="269875" indent="269875">
              <a:spcBef>
                <a:spcPts val="500"/>
              </a:spcBef>
              <a:spcAft>
                <a:spcPts val="50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Приложения для обработки фото позволяют выровнять тон лица и прочее, и происходит подмена адекватного мнения о себе: «Какая же я красотка (какой же я красавец)!» Растущие цифры поставленных «</a:t>
            </a:r>
            <a:r>
              <a:rPr lang="ru-RU" sz="24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лайков</a:t>
            </a: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 и «классов» только подливают масла в огонь. Человек становится зависимым от собственной популярности и чужого мнения в считанные секунды. Развивается психологический комплекс нарциссизма, когда самовлюбленность перекрывает все вокруг.</a:t>
            </a:r>
            <a:endParaRPr lang="ru-RU" sz="2400" dirty="0"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6833" r="6410" b="8904"/>
          <a:stretch/>
        </p:blipFill>
        <p:spPr bwMode="auto">
          <a:xfrm>
            <a:off x="2051720" y="3717033"/>
            <a:ext cx="5040560" cy="30260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133" y="118256"/>
            <a:ext cx="8608323" cy="675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Bef>
                <a:spcPts val="1000"/>
              </a:spcBef>
            </a:pPr>
            <a:r>
              <a:rPr lang="ru-RU" sz="36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Почему люди зависимы от </a:t>
            </a:r>
            <a:r>
              <a:rPr lang="ru-RU" sz="36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селфи</a:t>
            </a:r>
            <a:endParaRPr lang="ru-RU" sz="3600" b="1" dirty="0">
              <a:solidFill>
                <a:srgbClr val="4F81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5139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6748463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86858"/>
            <a:ext cx="889248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ru-RU" sz="36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Как понять, что </a:t>
            </a:r>
            <a:r>
              <a:rPr lang="en-US" sz="36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 </a:t>
            </a:r>
            <a:r>
              <a:rPr lang="ru-RU" sz="36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человек</a:t>
            </a:r>
            <a:r>
              <a:rPr lang="en-US" sz="36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  </a:t>
            </a:r>
            <a:r>
              <a:rPr lang="ru-RU" sz="36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зависим </a:t>
            </a:r>
            <a:r>
              <a:rPr lang="en-US" sz="36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 </a:t>
            </a:r>
            <a:r>
              <a:rPr lang="ru-RU" sz="36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от </a:t>
            </a:r>
            <a:r>
              <a:rPr lang="ru-RU" sz="3600" b="1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селфи</a:t>
            </a:r>
            <a:endParaRPr lang="ru-RU" sz="3600" b="1" dirty="0">
              <a:solidFill>
                <a:srgbClr val="4F81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/>
              <a:ea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1849" y="1399140"/>
            <a:ext cx="87484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marR="179705">
              <a:spcBef>
                <a:spcPts val="500"/>
              </a:spcBef>
              <a:spcAft>
                <a:spcPts val="500"/>
              </a:spcAft>
              <a:tabLst>
                <a:tab pos="180340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Особенно подвержены увлечению </a:t>
            </a:r>
            <a:r>
              <a:rPr lang="ru-RU" sz="24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селфи</a:t>
            </a:r>
            <a:r>
              <a:rPr lang="ru-RU" sz="24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подростки 11-16 лет и одинокие люди. Судить о мании фотографирования можно, когда человек выкладывает в социальную сеть более 10 фотографий каждые час-два. Все фото, как правило, не отличаются разнообразностью сюжета и представляют собой автопортреты в разных позах и на разных фонах.</a:t>
            </a:r>
            <a:endParaRPr lang="ru-RU" sz="2400" dirty="0"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http://storage0.dms.mpinteractiv.ro/media/401/321/5109/12327713/1/cover.jpg?width=950"/>
          <p:cNvPicPr/>
          <p:nvPr/>
        </p:nvPicPr>
        <p:blipFill>
          <a:blip r:embed="rId3" cstate="print"/>
          <a:srcRect l="16465" b="11728"/>
          <a:stretch>
            <a:fillRect/>
          </a:stretch>
        </p:blipFill>
        <p:spPr bwMode="auto">
          <a:xfrm>
            <a:off x="4860032" y="3645024"/>
            <a:ext cx="3816531" cy="3025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6" t="6353" r="9561" b="15301"/>
          <a:stretch/>
        </p:blipFill>
        <p:spPr bwMode="auto">
          <a:xfrm>
            <a:off x="611560" y="3717033"/>
            <a:ext cx="3888432" cy="2953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638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6748463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39752" y="188640"/>
            <a:ext cx="4378635" cy="675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ru-RU" sz="36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Чем опасно </a:t>
            </a:r>
            <a:r>
              <a:rPr lang="ru-RU" sz="36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селфи</a:t>
            </a:r>
            <a:r>
              <a:rPr lang="ru-RU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…</a:t>
            </a:r>
            <a:endParaRPr lang="ru-RU" sz="1050" b="1" dirty="0">
              <a:solidFill>
                <a:srgbClr val="4F81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/>
              <a:ea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907675"/>
            <a:ext cx="85689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marR="269875" indent="269875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Помимо </a:t>
            </a:r>
            <a:r>
              <a:rPr lang="ru-RU" sz="24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селфи</a:t>
            </a: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существует массовое увлечение </a:t>
            </a:r>
            <a:r>
              <a:rPr lang="ru-RU" sz="24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релфи</a:t>
            </a: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– фотографированием себя со своей собакой/кошкой или любимым человеком. Любителями </a:t>
            </a:r>
            <a:r>
              <a:rPr lang="ru-RU" sz="24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релфи</a:t>
            </a: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также движет желание выделиться из толпы и выставить свое счастье на всеобщее обозрение. Как результат – людская зависть, негатив и т.д.</a:t>
            </a:r>
          </a:p>
          <a:p>
            <a:pPr marL="180340" marR="269875" indent="269875" algn="just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</a:t>
            </a:r>
            <a:endParaRPr lang="ru-RU" sz="2400" dirty="0"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356990"/>
            <a:ext cx="3741845" cy="3314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1" t="6359" r="7141" b="17197"/>
          <a:stretch/>
        </p:blipFill>
        <p:spPr bwMode="auto">
          <a:xfrm>
            <a:off x="467543" y="3356991"/>
            <a:ext cx="4248473" cy="33140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167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000" y="1268760"/>
            <a:ext cx="6748463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89541"/>
            <a:ext cx="87484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marR="269875" lvl="0" indent="269875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Желание сделать удачное фото там, где до этого никто не бывал, приводит человека в состояние, близкое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игроманам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как ощущение крупного выигрыша. Неудачи лишь раззадоривают любителей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селфи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и полностью отключают инстинкт самосохранения. Отсюда экстремальные желания сфотографироваться на крыше, в полете и т.д.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780928"/>
            <a:ext cx="3672408" cy="38900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://www.fresher.ru/manager_content/images2/ekstremalnye-selfi/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80928"/>
            <a:ext cx="3744416" cy="4032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22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727075"/>
            <a:ext cx="6748463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04" y="188640"/>
            <a:ext cx="89644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  если у ребенка занижена самооценка, жизнь его однообразна и скучна, тогда основным занятием становится общение с виртуальными друзьями. Вы обращали  внимание на неестественно радостные и счастливые лица на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селфи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многих подростков?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Они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стараются всему миру показать, какая «крутая» у них жизнь, и как она богата приключениями. Это и заставляет их лезть на крыши электричек и недостроенных домов. И возбуждение, которое они при этом испытывают, сродни наркотическому.</a:t>
            </a:r>
            <a:endParaRPr lang="ru-RU" sz="2400" dirty="0"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://img2.ruspoki.tvnet.lv/upload/articles/95/9501/images/_origin_Shkolota-takaja-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04960"/>
            <a:ext cx="3888432" cy="30628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img-fotki.yandex.ru/get/6413/30603496.e/0_9b25d_88abaa13_XX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04960"/>
            <a:ext cx="4023338" cy="29970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40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727075"/>
            <a:ext cx="6748463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6069" y="332656"/>
            <a:ext cx="8784976" cy="349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200"/>
              </a:spcAft>
            </a:pPr>
            <a:r>
              <a:rPr lang="ru-RU" sz="240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Конечно, в этом есть и вина взрослых. Как часто родители чрезмерно увлекаются наставлениями и критическими замечаниями по поводу внешности и поступков своих детей. Но в период взросления подросткам нужно совсем другое. Они хотят, чтобы их понимали и принимали такими, какие они есть. И пусть они не чемпионы и не победители международных конкурсов, но каждый подросток — неповторимая личность, которую нужно уважать.</a:t>
            </a:r>
            <a:endParaRPr lang="ru-RU" sz="2400" dirty="0">
              <a:ea typeface="Calibri"/>
              <a:cs typeface="Times New Roman"/>
            </a:endParaRPr>
          </a:p>
        </p:txBody>
      </p:sp>
      <p:pic>
        <p:nvPicPr>
          <p:cNvPr id="3078" name="Picture 6" descr="http://youcanbebetter.ru/wp-content/uploads/2013/11/lyubov_podrostkov4_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17032"/>
            <a:ext cx="3384376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im3-tub-ru.yandex.net/i?id=264c7ff427afe96234adb5f983ec2efd&amp;n=33&amp;h=190&amp;w=28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22842"/>
            <a:ext cx="3600879" cy="29185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26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</TotalTime>
  <Words>613</Words>
  <Application>Microsoft Office PowerPoint</Application>
  <PresentationFormat>Экран (4:3)</PresentationFormat>
  <Paragraphs>25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Arial Unicode MS</vt:lpstr>
      <vt:lpstr>Calibri</vt:lpstr>
      <vt:lpstr>Cambria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cvb</dc:creator>
  <cp:lastModifiedBy>Cab26-2</cp:lastModifiedBy>
  <cp:revision>35</cp:revision>
  <dcterms:created xsi:type="dcterms:W3CDTF">2015-09-23T14:52:33Z</dcterms:created>
  <dcterms:modified xsi:type="dcterms:W3CDTF">2021-06-02T10:36:31Z</dcterms:modified>
</cp:coreProperties>
</file>