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1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3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&#1057;&#1074;&#1086;&#1076;%20&#1087;&#1086;%20&#1040;&#1083;&#1090;&#1099;&#1085;%20&#1073;&#1077;&#1089;&#1110;&#1082;%2020-21%20&#1075;&#1075;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Desktop\&#1057;&#1074;&#1086;&#1076;%20&#1087;&#1086;%20&#1040;&#1083;&#1090;&#1099;&#1085;%20&#1073;&#1077;&#1089;&#1110;&#1082;%2020-21%20&#1075;&#1075;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старт!$F$20:$H$20</c:f>
              <c:strCache>
                <c:ptCount val="3"/>
                <c:pt idx="0">
                  <c:v>Доля детей с низким уровнем  %</c:v>
                </c:pt>
                <c:pt idx="1">
                  <c:v>Доля детей со средним уровнем  %</c:v>
                </c:pt>
                <c:pt idx="2">
                  <c:v>Доля детей с высоким уровнем  %</c:v>
                </c:pt>
              </c:strCache>
            </c:strRef>
          </c:cat>
          <c:val>
            <c:numRef>
              <c:f>старт!$F$21:$H$21</c:f>
              <c:numCache>
                <c:formatCode>General</c:formatCode>
                <c:ptCount val="3"/>
                <c:pt idx="0">
                  <c:v>39.622641509433961</c:v>
                </c:pt>
                <c:pt idx="1">
                  <c:v>60.377358490566031</c:v>
                </c:pt>
                <c:pt idx="2">
                  <c:v>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EE59-4595-A2C4-877D57943A8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3226870035072639E-2"/>
          <c:y val="0.1048593717848656"/>
          <c:w val="0.50324456981137367"/>
          <c:h val="0.8033149783635084"/>
        </c:manualLayout>
      </c:layout>
      <c:pie3DChart>
        <c:varyColors val="1"/>
        <c:ser>
          <c:idx val="0"/>
          <c:order val="0"/>
          <c:explosion val="25"/>
          <c:dLbls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 xmlns:c16r2="http://schemas.microsoft.com/office/drawing/2015/06/chart"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промежуток!$F$20:$H$20</c:f>
              <c:strCache>
                <c:ptCount val="3"/>
                <c:pt idx="0">
                  <c:v>Доля детей с низким уровнем  %</c:v>
                </c:pt>
                <c:pt idx="1">
                  <c:v>Доля детей со средним уровнем  %</c:v>
                </c:pt>
                <c:pt idx="2">
                  <c:v>Доля детей с высоким уровнем  %</c:v>
                </c:pt>
              </c:strCache>
            </c:strRef>
          </c:cat>
          <c:val>
            <c:numRef>
              <c:f>промежуток!$F$21:$H$21</c:f>
              <c:numCache>
                <c:formatCode>General</c:formatCode>
                <c:ptCount val="3"/>
                <c:pt idx="0">
                  <c:v>6.666666666666667</c:v>
                </c:pt>
                <c:pt idx="1">
                  <c:v>73.333333333333343</c:v>
                </c:pt>
                <c:pt idx="2">
                  <c:v>18.333333333333336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7897-4843-B12B-B6DE52EE4A1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303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50780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1958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0020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788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1937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9196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00852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91952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92405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9866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2AD8AA-28B6-460A-B736-80BE31190EE5}" type="datetimeFigureOut">
              <a:rPr lang="ru-RU" smtClean="0"/>
              <a:t>15.03.2021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A7E71-3281-4AAB-BACF-AA4852DCA46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7275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9" name="Диаграмма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26211456"/>
              </p:ext>
            </p:extLst>
          </p:nvPr>
        </p:nvGraphicFramePr>
        <p:xfrm>
          <a:off x="7367541" y="1418295"/>
          <a:ext cx="4430285" cy="402140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Таблица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8142238"/>
              </p:ext>
            </p:extLst>
          </p:nvPr>
        </p:nvGraphicFramePr>
        <p:xfrm>
          <a:off x="632387" y="1076777"/>
          <a:ext cx="6503351" cy="496588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5081"/>
                <a:gridCol w="332445"/>
                <a:gridCol w="1401022"/>
                <a:gridCol w="1002617"/>
                <a:gridCol w="1015809"/>
                <a:gridCol w="1015809"/>
                <a:gridCol w="1015809"/>
                <a:gridCol w="684759"/>
              </a:tblGrid>
              <a:tr h="14346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000" b="0" u="none" strike="noStrike" dirty="0">
                          <a:effectLst/>
                          <a:latin typeface="Bookman Old Style" panose="02050604050505020204" pitchFamily="18" charset="0"/>
                        </a:rPr>
                        <a:t>Сводный отчет 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3464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000" b="0" u="none" strike="noStrike" dirty="0">
                          <a:effectLst/>
                          <a:latin typeface="Bookman Old Style" panose="02050604050505020204" pitchFamily="18" charset="0"/>
                        </a:rPr>
                        <a:t>о результатах стартового мониторинга по отслеживанию развития умений и навыков детей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9218">
                <a:tc gridSpan="8">
                  <a:txBody>
                    <a:bodyPr/>
                    <a:lstStyle/>
                    <a:p>
                      <a:pPr algn="ctr" fontAlgn="ctr"/>
                      <a:r>
                        <a:rPr lang="ru-RU" sz="1000" b="0" u="none" strike="noStrike" dirty="0">
                          <a:effectLst/>
                          <a:latin typeface="Bookman Old Style" panose="02050604050505020204" pitchFamily="18" charset="0"/>
                        </a:rPr>
                        <a:t>Учебный год: 2020-2021      Дошкольная </a:t>
                      </a:r>
                      <a:r>
                        <a:rPr lang="ru-RU" sz="1000" b="0" u="none" strike="noStrike" dirty="0" err="1">
                          <a:effectLst/>
                          <a:latin typeface="Bookman Old Style" panose="02050604050505020204" pitchFamily="18" charset="0"/>
                        </a:rPr>
                        <a:t>организация:КГКП</a:t>
                      </a:r>
                      <a:r>
                        <a:rPr lang="ru-RU" sz="1000" b="0" u="none" strike="noStrike" dirty="0">
                          <a:effectLst/>
                          <a:latin typeface="Bookman Old Style" panose="02050604050505020204" pitchFamily="18" charset="0"/>
                        </a:rPr>
                        <a:t> "Ясли-сад "Алтын </a:t>
                      </a:r>
                      <a:r>
                        <a:rPr lang="ru-RU" sz="1000" b="0" u="none" strike="noStrike" dirty="0" err="1">
                          <a:effectLst/>
                          <a:latin typeface="Bookman Old Style" panose="02050604050505020204" pitchFamily="18" charset="0"/>
                        </a:rPr>
                        <a:t>бесік</a:t>
                      </a:r>
                      <a:r>
                        <a:rPr lang="ru-RU" sz="1000" b="0" u="none" strike="noStrike" dirty="0">
                          <a:effectLst/>
                          <a:latin typeface="Bookman Old Style" panose="02050604050505020204" pitchFamily="18" charset="0"/>
                        </a:rPr>
                        <a:t> " </a:t>
                      </a:r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86943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№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Наименование группы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 dirty="0">
                          <a:effectLst/>
                        </a:rPr>
                        <a:t>Количество детей</a:t>
                      </a:r>
                      <a:endParaRPr lang="ru-RU" sz="8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І уровень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ІІ уровень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ІІІ уровень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Балапан 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Куаныш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Балауса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4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Балдырған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5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6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7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8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 dirty="0">
                          <a:effectLst/>
                        </a:rPr>
                        <a:t> </a:t>
                      </a:r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9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800" u="none" strike="noStrike">
                          <a:effectLst/>
                        </a:rPr>
                        <a:t>12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478213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800" u="none" strike="noStrike">
                          <a:effectLst/>
                        </a:rPr>
                        <a:t> 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общее количество детей по ДО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Доля детей с низким уровнем  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Доля детей со средним уровнем  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Доля детей с высоким уровнем  %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31635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800" u="none" strike="noStrike">
                          <a:effectLst/>
                        </a:rPr>
                        <a:t>100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39,62264151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60,37735849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246579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53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21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32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800" u="none" strike="noStrike">
                          <a:effectLst/>
                        </a:rPr>
                        <a:t>0</a:t>
                      </a:r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  <a:tr h="143464"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8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39365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0330010"/>
              </p:ext>
            </p:extLst>
          </p:nvPr>
        </p:nvGraphicFramePr>
        <p:xfrm>
          <a:off x="769123" y="1187867"/>
          <a:ext cx="10836066" cy="44181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2041"/>
                <a:gridCol w="924041"/>
                <a:gridCol w="482708"/>
                <a:gridCol w="427541"/>
                <a:gridCol w="551667"/>
                <a:gridCol w="841291"/>
                <a:gridCol w="289624"/>
                <a:gridCol w="524083"/>
                <a:gridCol w="868874"/>
                <a:gridCol w="262041"/>
                <a:gridCol w="606833"/>
                <a:gridCol w="786124"/>
                <a:gridCol w="303416"/>
                <a:gridCol w="524083"/>
                <a:gridCol w="758542"/>
                <a:gridCol w="386166"/>
                <a:gridCol w="496500"/>
                <a:gridCol w="1034375"/>
                <a:gridCol w="506116"/>
              </a:tblGrid>
              <a:tr h="224547"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gridSpan="18"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Bookman Old Style" panose="02050604050505020204" pitchFamily="18" charset="0"/>
                        </a:rPr>
                        <a:t>ПОКАЗАТЕЛИ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2315">
                <a:tc gridSpan="19"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Bookman Old Style" panose="02050604050505020204" pitchFamily="18" charset="0"/>
                        </a:rPr>
                        <a:t>  результатов мониторинга стартового контроля по отслеживанию развития  умений и навыков детей в соответствии  их возрасту 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24547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1867574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№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Районы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Кол-во ДО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Всего детей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Кол-во детей  от 1 года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в них детей с высоким и средним уровнями умений и навыков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%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Кол-во детей      от  2 лет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в них детей с высоким и средним уровнями умений и навыков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%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Кол-во детей   от 3 лет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в них детей с высоким и средним уровнями умений и навыков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%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Кол-во детей от  4 лет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в них детей с высоким и средним уровнями умений и навыков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%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Кол-во детей  от 5 лет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в них детей с высоким и средним уровнями умений и навыков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% 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</a:tr>
              <a:tr h="1454643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Караганда Октябрьский район КГКП "Ясли-сад "Алтын бесік"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53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10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40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13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5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38,5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30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22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73,3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</a:tr>
              <a:tr h="22454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620" marR="7620" marT="762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40779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950589"/>
              </p:ext>
            </p:extLst>
          </p:nvPr>
        </p:nvGraphicFramePr>
        <p:xfrm>
          <a:off x="333287" y="837486"/>
          <a:ext cx="6614444" cy="55035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54373"/>
                <a:gridCol w="399381"/>
                <a:gridCol w="1512605"/>
                <a:gridCol w="833214"/>
                <a:gridCol w="1012678"/>
                <a:gridCol w="987038"/>
                <a:gridCol w="999859"/>
                <a:gridCol w="615296"/>
              </a:tblGrid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Bookman Old Style" panose="02050604050505020204" pitchFamily="18" charset="0"/>
                        </a:rPr>
                        <a:t>Сводный отчет 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Bookman Old Style" panose="02050604050505020204" pitchFamily="18" charset="0"/>
                        </a:rPr>
                        <a:t>о результатах промежуточного мониторинга по отслеживанию развития умений и навыков детей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Bookman Old Style" panose="02050604050505020204" pitchFamily="18" charset="0"/>
                        </a:rPr>
                        <a:t>Учебный год: 2020-2021       Дошкольная организация: КГКП "Ясли-сад "Алтын </a:t>
                      </a:r>
                      <a:r>
                        <a:rPr lang="ru-RU" sz="1000" u="none" strike="noStrike" dirty="0" err="1">
                          <a:effectLst/>
                          <a:latin typeface="Bookman Old Style" panose="02050604050505020204" pitchFamily="18" charset="0"/>
                        </a:rPr>
                        <a:t>бесік</a:t>
                      </a:r>
                      <a:r>
                        <a:rPr lang="ru-RU" sz="1000" u="none" strike="noStrike" dirty="0">
                          <a:effectLst/>
                          <a:latin typeface="Bookman Old Style" panose="02050604050505020204" pitchFamily="18" charset="0"/>
                        </a:rPr>
                        <a:t>"    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30937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№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 dirty="0">
                          <a:effectLst/>
                          <a:latin typeface="Bookman Old Style" panose="02050604050505020204" pitchFamily="18" charset="0"/>
                        </a:rPr>
                        <a:t>Наименование группы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Количество детей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І уровень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ІІ уровень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ІІІ уровень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vert="vert27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Балапан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Куаныш 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Балауса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13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Балдырған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5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6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7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8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9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12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486474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 rowSpan="3"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общее количество детей по ДО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Доля детей с низким уровнем  %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Доля детей со средним уровнем  %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Доля детей с высоким уровнем  %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229141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100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6,666666667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73,33333333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18,33333333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60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44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11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16215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  <a:tr h="235428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0" marR="0" marT="0" marB="0" anchor="b"/>
                </a:tc>
              </a:tr>
            </a:tbl>
          </a:graphicData>
        </a:graphic>
      </p:graphicFrame>
      <p:graphicFrame>
        <p:nvGraphicFramePr>
          <p:cNvPr id="4" name="Диаграмма 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30573212"/>
              </p:ext>
            </p:extLst>
          </p:nvPr>
        </p:nvGraphicFramePr>
        <p:xfrm>
          <a:off x="6494804" y="1239141"/>
          <a:ext cx="5435126" cy="4623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39679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5876086"/>
              </p:ext>
            </p:extLst>
          </p:nvPr>
        </p:nvGraphicFramePr>
        <p:xfrm>
          <a:off x="897308" y="863124"/>
          <a:ext cx="10554053" cy="511327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8897"/>
                <a:gridCol w="719261"/>
                <a:gridCol w="528436"/>
                <a:gridCol w="469721"/>
                <a:gridCol w="528436"/>
                <a:gridCol w="880728"/>
                <a:gridCol w="278897"/>
                <a:gridCol w="557794"/>
                <a:gridCol w="866049"/>
                <a:gridCol w="278897"/>
                <a:gridCol w="601831"/>
                <a:gridCol w="822013"/>
                <a:gridCol w="411006"/>
                <a:gridCol w="455043"/>
                <a:gridCol w="822013"/>
                <a:gridCol w="381648"/>
                <a:gridCol w="484400"/>
                <a:gridCol w="822013"/>
                <a:gridCol w="366970"/>
              </a:tblGrid>
              <a:tr h="301287"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gridSpan="18">
                  <a:txBody>
                    <a:bodyPr/>
                    <a:lstStyle/>
                    <a:p>
                      <a:pPr algn="ctr" fontAlgn="b"/>
                      <a:r>
                        <a:rPr lang="ru-RU" sz="1100" b="1" u="none" strike="noStrike" dirty="0">
                          <a:effectLst/>
                          <a:latin typeface="Bookman Old Style" panose="02050604050505020204" pitchFamily="18" charset="0"/>
                        </a:rPr>
                        <a:t>ПОКАЗАТЕЛИ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88734">
                <a:tc gridSpan="19">
                  <a:txBody>
                    <a:bodyPr/>
                    <a:lstStyle/>
                    <a:p>
                      <a:pPr algn="ctr" fontAlgn="ctr"/>
                      <a:r>
                        <a:rPr lang="ru-RU" sz="1100" b="1" u="none" strike="noStrike" dirty="0">
                          <a:effectLst/>
                          <a:latin typeface="Bookman Old Style" panose="02050604050505020204" pitchFamily="18" charset="0"/>
                        </a:rPr>
                        <a:t>  результатов мониторинга промежуточного контроля по отслеживанию развития  умений и навыков детей в соответствии  их возрасту  </a:t>
                      </a:r>
                      <a:endParaRPr lang="ru-RU" sz="11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ctr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01287"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</a:tr>
              <a:tr h="1933258"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№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Районы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Кол-во ДО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Всего детей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Кол-во детей  от 1 года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в них детей с высоким и средним уровнями умений и навыков 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% 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Кол-во детей      от  2 лет 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dirty="0">
                          <a:effectLst/>
                          <a:latin typeface="Bookman Old Style" panose="02050604050505020204" pitchFamily="18" charset="0"/>
                        </a:rPr>
                        <a:t>в них детей с высоким и средним уровнями умений и навыков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% 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Кол-во детей   от 3 лет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в них детей с высоким и средним уровнями умений и навыков 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% 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Кол-во детей от  4 лет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в них детей с высоким и средним уровнями умений и навыков 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% 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Кол-во детей  от 5 лет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в них детей с высоким и средним уровнями умений и навыков </a:t>
                      </a:r>
                      <a:endParaRPr lang="ru-RU" sz="10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effectLst/>
                          <a:latin typeface="Bookman Old Style" panose="02050604050505020204" pitchFamily="18" charset="0"/>
                        </a:rPr>
                        <a:t>% </a:t>
                      </a:r>
                      <a:endParaRPr lang="ru-RU" sz="1000" b="1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</a:tr>
              <a:tr h="1933258"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Караганда Октябрьский район КГКП "Ясли-сад "Алтын бесік"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60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0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86,7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15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13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86,7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30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29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97</a:t>
                      </a:r>
                      <a:endParaRPr lang="ru-RU" sz="1100" b="1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</a:tr>
              <a:tr h="301287">
                <a:tc>
                  <a:txBody>
                    <a:bodyPr/>
                    <a:lstStyle/>
                    <a:p>
                      <a:pPr algn="l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0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ru-RU" sz="1100" u="none" strike="noStrike" dirty="0">
                          <a:effectLst/>
                          <a:latin typeface="Bookman Old Style" panose="02050604050505020204" pitchFamily="18" charset="0"/>
                        </a:rPr>
                        <a:t> 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Bookman Old Style" panose="02050604050505020204" pitchFamily="18" charset="0"/>
                      </a:endParaRPr>
                    </a:p>
                  </a:txBody>
                  <a:tcPr marL="7620" marR="7620" marT="762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883797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472</Words>
  <Application>Microsoft Office PowerPoint</Application>
  <PresentationFormat>Широкоэкранный</PresentationFormat>
  <Paragraphs>314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10" baseType="lpstr">
      <vt:lpstr>Arial</vt:lpstr>
      <vt:lpstr>Bookman Old Style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Ляззат Куанышовна</dc:creator>
  <cp:lastModifiedBy>Ляззат Куанышовна</cp:lastModifiedBy>
  <cp:revision>2</cp:revision>
  <dcterms:created xsi:type="dcterms:W3CDTF">2021-03-15T10:56:52Z</dcterms:created>
  <dcterms:modified xsi:type="dcterms:W3CDTF">2021-03-15T11:06:43Z</dcterms:modified>
</cp:coreProperties>
</file>