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82" r:id="rId19"/>
    <p:sldId id="283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510" y="6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138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130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13158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6637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56593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6697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500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500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26780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1629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516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7102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4157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4093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160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6812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7793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694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931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4466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087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315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98A19-6F21-4FD5-B0DB-96C397B857B1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CDD13-20CD-4F11-A9E2-ADB876F21C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177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73356" cy="1630017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465729"/>
            <a:ext cx="7886701" cy="4711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91547"/>
            <a:ext cx="7886699" cy="9778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280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285293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Инструкция</a:t>
            </a:r>
            <a:r>
              <a:rPr lang="ru-RU" dirty="0">
                <a:latin typeface="Arial" pitchFamily="34" charset="0"/>
                <a:cs typeface="Arial" pitchFamily="34" charset="0"/>
              </a:rPr>
              <a:t/>
            </a:r>
            <a:br>
              <a:rPr lang="ru-RU" dirty="0">
                <a:latin typeface="Arial" pitchFamily="34" charset="0"/>
                <a:cs typeface="Arial" pitchFamily="34" charset="0"/>
              </a:rPr>
            </a:br>
            <a:r>
              <a:rPr lang="ru-RU" b="1" dirty="0">
                <a:latin typeface="Arial" pitchFamily="34" charset="0"/>
                <a:cs typeface="Arial" pitchFamily="34" charset="0"/>
              </a:rPr>
              <a:t>по оформлению портфолио документов аттестуемых педагогов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0197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51112" y="332656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Социальные педагоги </a:t>
            </a:r>
            <a:r>
              <a:rPr lang="ru-RU" dirty="0">
                <a:latin typeface="Arial" pitchFamily="34" charset="0"/>
                <a:cs typeface="Arial" pitchFamily="34" charset="0"/>
              </a:rPr>
              <a:t>могут указать в данном разделе результаты консультационной работы, например: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1690585"/>
              </p:ext>
            </p:extLst>
          </p:nvPr>
        </p:nvGraphicFramePr>
        <p:xfrm>
          <a:off x="612864" y="1123003"/>
          <a:ext cx="7847568" cy="21945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606151"/>
                <a:gridCol w="1983814"/>
                <a:gridCol w="2335431"/>
                <a:gridCol w="1922172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2014-2015 учебный год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2015-2016 учебный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2016-2017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учебный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Динамика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Индивидуальные беседы с учащимися4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43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45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55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27,9%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 gridSpan="4"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Индивидуальные беседы с родителями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36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36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0%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Индивидуальные беседы с учителями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25%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755576" y="3475167"/>
            <a:ext cx="58143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А также анализ состояния различных видов учета: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322925"/>
              </p:ext>
            </p:extLst>
          </p:nvPr>
        </p:nvGraphicFramePr>
        <p:xfrm>
          <a:off x="611560" y="3844499"/>
          <a:ext cx="7847962" cy="21945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00001"/>
                <a:gridCol w="1845864"/>
                <a:gridCol w="2339021"/>
                <a:gridCol w="1963076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2014-2015 учебный год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2015-2016 учебный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2016-2017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учебный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Динамика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Количество учащихся состоящих ВШУ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27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36%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Количество учащихся состоящих КДН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116%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Количество учащихся состоящих ОДН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-10%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19901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67744" y="1556792"/>
            <a:ext cx="640871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>
                <a:latin typeface="Arial" pitchFamily="34" charset="0"/>
                <a:cs typeface="Arial" pitchFamily="34" charset="0"/>
              </a:rPr>
              <a:t>Все данные </a:t>
            </a:r>
            <a:endParaRPr lang="ru-RU" sz="3200" i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3200" i="1" dirty="0" smtClean="0">
                <a:latin typeface="Arial" pitchFamily="34" charset="0"/>
                <a:cs typeface="Arial" pitchFamily="34" charset="0"/>
              </a:rPr>
              <a:t>о </a:t>
            </a:r>
            <a:r>
              <a:rPr lang="ru-RU" sz="3200" i="1" dirty="0">
                <a:latin typeface="Arial" pitchFamily="34" charset="0"/>
                <a:cs typeface="Arial" pitchFamily="34" charset="0"/>
              </a:rPr>
              <a:t>динамике качества знаний заверяются подписью руководителя и печатью организации образования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785604"/>
            <a:ext cx="1368152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25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2824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6706" y="351413"/>
            <a:ext cx="79208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>
                <a:latin typeface="Arial" pitchFamily="34" charset="0"/>
                <a:cs typeface="Arial" pitchFamily="34" charset="0"/>
              </a:rPr>
              <a:t>Результаты внеурочной деятельности учащихся по предмету (награды, грамоты, дипломы, свидетельства) </a:t>
            </a:r>
            <a:r>
              <a:rPr lang="ru-RU" b="1" i="1" dirty="0">
                <a:latin typeface="Arial" pitchFamily="34" charset="0"/>
                <a:cs typeface="Arial" pitchFamily="34" charset="0"/>
              </a:rPr>
              <a:t>(не ниже уровня области для педагога-исследователя, педагога-мастера, не ниже уровня города для педагога-эксперта). 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Обязательно указывать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год получения награды</a:t>
            </a:r>
            <a:r>
              <a:rPr lang="ru-RU" dirty="0">
                <a:latin typeface="Arial" pitchFamily="34" charset="0"/>
                <a:cs typeface="Arial" pitchFamily="34" charset="0"/>
              </a:rPr>
              <a:t>. Если на дипломе год вручения не проставлен, необходимо проставить его самим. Копии дипломов, грамот, благодарственных писем, сертификатов и т.д. должны быть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черно-белыми</a:t>
            </a:r>
            <a:r>
              <a:rPr lang="ru-RU" dirty="0">
                <a:latin typeface="Arial" pitchFamily="34" charset="0"/>
                <a:cs typeface="Arial" pitchFamily="34" charset="0"/>
              </a:rPr>
              <a:t>, четкими (не делайте копии с размытых фотографий).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Не допускаются</a:t>
            </a:r>
            <a:r>
              <a:rPr lang="ru-RU" dirty="0">
                <a:latin typeface="Arial" pitchFamily="34" charset="0"/>
                <a:cs typeface="Arial" pitchFamily="34" charset="0"/>
              </a:rPr>
              <a:t> мелкие фотографии (по 4 и более на странице), картинки, собранные на листе «веером».</a:t>
            </a:r>
          </a:p>
        </p:txBody>
      </p:sp>
      <p:pic>
        <p:nvPicPr>
          <p:cNvPr id="3" name="Рисунок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50" y="3429000"/>
            <a:ext cx="4053458" cy="2376264"/>
          </a:xfrm>
          <a:prstGeom prst="rect">
            <a:avLst/>
          </a:prstGeom>
        </p:spPr>
      </p:pic>
      <p:pic>
        <p:nvPicPr>
          <p:cNvPr id="4" name="Рисунок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3284984"/>
            <a:ext cx="3744416" cy="2520280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1043608" y="3194978"/>
            <a:ext cx="3240360" cy="2970326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5057279" y="3114325"/>
            <a:ext cx="3240360" cy="2970326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1093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450692"/>
            <a:ext cx="785926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>
                <a:latin typeface="Arial" pitchFamily="34" charset="0"/>
                <a:cs typeface="Arial" pitchFamily="34" charset="0"/>
              </a:rPr>
              <a:t>Формы обобщения и распространения собственного педагогического опыта (мастер-классы, семинары, конкурсы, конференции, круглые столы, выставки) </a:t>
            </a:r>
            <a:r>
              <a:rPr lang="ru-RU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(не ниже уровня области для педагога-исследователя, педагога-мастера, не ниже уровня города для педагога-эксперта)</a:t>
            </a:r>
            <a:endParaRPr lang="ru-RU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Нет необходимости вкладывать разработки – достаточно наличия программы семинара. мастер-класса, круглого стола с печатью,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84729" y="2755929"/>
            <a:ext cx="784613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>
                <a:latin typeface="Arial" pitchFamily="34" charset="0"/>
                <a:cs typeface="Arial" pitchFamily="34" charset="0"/>
              </a:rPr>
              <a:t>Продукты научно-методической деятельности педагога (за аттестационный период) </a:t>
            </a:r>
            <a:r>
              <a:rPr lang="ru-RU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(утвержденные областным методическим советом или Экспертным советом, Республиканским научно-методическим или Экспертным советом)</a:t>
            </a:r>
            <a:endParaRPr lang="ru-RU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Нет необходимости вкладывать разработки – достаточно наличия выписки решения областного методического совета или Экспертного совета, Республиканского методического или Экспертного совета.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90714" y="5385990"/>
            <a:ext cx="77048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>
                <a:latin typeface="Arial" pitchFamily="34" charset="0"/>
                <a:cs typeface="Arial" pitchFamily="34" charset="0"/>
              </a:rPr>
              <a:t>Публикации (за аттестационный период) </a:t>
            </a:r>
            <a:r>
              <a:rPr lang="ru-RU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(не ниже уровня области для педагога-исследователя, педагога-мастера, не ниже уровня города для педагога-эксперта)</a:t>
            </a:r>
            <a:endParaRPr lang="ru-RU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6372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489320"/>
            <a:ext cx="799288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>
                <a:latin typeface="Arial" pitchFamily="34" charset="0"/>
                <a:cs typeface="Arial" pitchFamily="34" charset="0"/>
              </a:rPr>
              <a:t>Результаты деятельности педагога по предметам (награды, грамоты, дипломы, свидетельства) </a:t>
            </a:r>
            <a:r>
              <a:rPr lang="ru-RU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(не ниже уровня области для педагога-исследователя, педагога-мастера, не ниже уровня города для педагога-эксперта)</a:t>
            </a:r>
            <a:endParaRPr lang="ru-RU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Обязательно указывать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год получения награды</a:t>
            </a:r>
            <a:r>
              <a:rPr lang="ru-RU" dirty="0">
                <a:latin typeface="Arial" pitchFamily="34" charset="0"/>
                <a:cs typeface="Arial" pitchFamily="34" charset="0"/>
              </a:rPr>
              <a:t>. Если на дипломе год вручения не проставлен, необходимо проставить его самим. Копии дипломов, грамот, благодарственных писем, сертификатов и т.д. должны быть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черно-белыми</a:t>
            </a:r>
            <a:r>
              <a:rPr lang="ru-RU" dirty="0">
                <a:latin typeface="Arial" pitchFamily="34" charset="0"/>
                <a:cs typeface="Arial" pitchFamily="34" charset="0"/>
              </a:rPr>
              <a:t>, четкими (не делайте копии с размытых фотографий).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Не допускаются</a:t>
            </a:r>
            <a:r>
              <a:rPr lang="ru-RU" dirty="0">
                <a:latin typeface="Arial" pitchFamily="34" charset="0"/>
                <a:cs typeface="Arial" pitchFamily="34" charset="0"/>
              </a:rPr>
              <a:t> мелкие фотографии (по 4 и более на странице), картинки, собранные на листе «веером».</a:t>
            </a:r>
          </a:p>
          <a:p>
            <a:r>
              <a:rPr lang="ru-RU" i="1" dirty="0">
                <a:latin typeface="Arial" pitchFamily="34" charset="0"/>
                <a:cs typeface="Arial" pitchFamily="34" charset="0"/>
              </a:rPr>
              <a:t> 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4032238"/>
            <a:ext cx="799288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Из 5 критериев оценивания портфолио аттестуемого на присвоение (подтверждение) квалификационной категории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b="1" dirty="0">
                <a:latin typeface="Arial" pitchFamily="34" charset="0"/>
                <a:cs typeface="Arial" pitchFamily="34" charset="0"/>
              </a:rPr>
              <a:t>достижения обучающихся,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b="1" dirty="0">
                <a:latin typeface="Arial" pitchFamily="34" charset="0"/>
                <a:cs typeface="Arial" pitchFamily="34" charset="0"/>
              </a:rPr>
              <a:t>обобщение итогов деятельности 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ru-RU" b="1" dirty="0">
                <a:latin typeface="Arial" pitchFamily="34" charset="0"/>
                <a:cs typeface="Arial" pitchFamily="34" charset="0"/>
              </a:rPr>
              <a:t>профессиональные достижения педагога 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ЯВЛЯЮТСЯ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ОБЯЗАТЕЛЬНЫМИ</a:t>
            </a:r>
            <a:r>
              <a:rPr lang="ru-RU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389011" y="3532101"/>
            <a:ext cx="1368152" cy="275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173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967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908720"/>
            <a:ext cx="806489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Оценивание портфолио аттестуемого на присвоение (подтверждение) квалификационной категории (для педагогов специальных организаций образования, специальных классов в общеобразовательных школах)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Обязательно представление индивидуальной развивающей программы.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Оценивается результативность специалиста по реализации индивидуальной развивающей программы:</a:t>
            </a:r>
          </a:p>
          <a:p>
            <a:r>
              <a:rPr lang="ru-RU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Педагог-эксперт</a:t>
            </a:r>
            <a:r>
              <a:rPr lang="ru-RU" dirty="0">
                <a:latin typeface="Arial" pitchFamily="34" charset="0"/>
                <a:cs typeface="Arial" pitchFamily="34" charset="0"/>
              </a:rPr>
              <a:t>		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Реализация </a:t>
            </a:r>
            <a:r>
              <a:rPr lang="ru-RU" dirty="0">
                <a:latin typeface="Arial" pitchFamily="34" charset="0"/>
                <a:cs typeface="Arial" pitchFamily="34" charset="0"/>
              </a:rPr>
              <a:t>индивидуальной развивающей программы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50%-60%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Педагог-исследователь</a:t>
            </a:r>
            <a:r>
              <a:rPr lang="ru-RU" dirty="0">
                <a:latin typeface="Arial" pitchFamily="34" charset="0"/>
                <a:cs typeface="Arial" pitchFamily="34" charset="0"/>
              </a:rPr>
              <a:t>	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Реализация </a:t>
            </a:r>
            <a:r>
              <a:rPr lang="ru-RU" dirty="0">
                <a:latin typeface="Arial" pitchFamily="34" charset="0"/>
                <a:cs typeface="Arial" pitchFamily="34" charset="0"/>
              </a:rPr>
              <a:t>индивидуальной развивающей программы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60%-70%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Педагог-мастер</a:t>
            </a:r>
            <a:r>
              <a:rPr lang="ru-RU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ru-RU" dirty="0">
                <a:latin typeface="Arial" pitchFamily="34" charset="0"/>
                <a:cs typeface="Arial" pitchFamily="34" charset="0"/>
              </a:rPr>
              <a:t>	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Реализация </a:t>
            </a:r>
            <a:r>
              <a:rPr lang="ru-RU" dirty="0">
                <a:latin typeface="Arial" pitchFamily="34" charset="0"/>
                <a:cs typeface="Arial" pitchFamily="34" charset="0"/>
              </a:rPr>
              <a:t>индивидуальной развивающей программы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70%-80%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Необходимо </a:t>
            </a:r>
            <a:r>
              <a:rPr lang="ru-RU" dirty="0">
                <a:latin typeface="Arial" pitchFamily="34" charset="0"/>
                <a:cs typeface="Arial" pitchFamily="34" charset="0"/>
              </a:rPr>
              <a:t>обоснование и подтверждение результативности.</a:t>
            </a:r>
          </a:p>
        </p:txBody>
      </p:sp>
    </p:spTree>
    <p:extLst>
      <p:ext uri="{BB962C8B-B14F-4D97-AF65-F5344CB8AC3E}">
        <p14:creationId xmlns:p14="http://schemas.microsoft.com/office/powerpoint/2010/main" val="29721311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704" y="1357703"/>
            <a:ext cx="691276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latin typeface="Arial" pitchFamily="34" charset="0"/>
                <a:cs typeface="Arial" pitchFamily="34" charset="0"/>
              </a:rPr>
              <a:t>Все наградные документы педагога и учащихся, публикации, материалы распространения передового опыта должны быть представлены только за аттестационный период.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2304" y="188640"/>
            <a:ext cx="136815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30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12413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16632"/>
            <a:ext cx="7848574" cy="6597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8522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1500174"/>
            <a:ext cx="6206956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Почта</a:t>
            </a:r>
          </a:p>
          <a:p>
            <a:endParaRPr lang="ru-RU" sz="2800" dirty="0">
              <a:latin typeface="Arial" pitchFamily="34" charset="0"/>
              <a:cs typeface="Arial" pitchFamily="34" charset="0"/>
            </a:endParaRPr>
          </a:p>
          <a:p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attestat@umckrg.gov.kz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839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476743" y="260648"/>
            <a:ext cx="5400600" cy="432048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/>
              <a:t>Раздел 1. Общие сведения о педагоге.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58974" y="1628800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dirty="0">
                <a:latin typeface="Arial" pitchFamily="34" charset="0"/>
                <a:cs typeface="Arial" pitchFamily="34" charset="0"/>
              </a:rPr>
              <a:t>титульный лист: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Обязательно должен включать в себя 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- место работы с указанием города/района 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- фамилия, имя, отчество,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- занимаемая должность;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- год оформления портфолио</a:t>
            </a:r>
          </a:p>
        </p:txBody>
      </p:sp>
      <p:pic>
        <p:nvPicPr>
          <p:cNvPr id="6" name="Рисунок 5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0974" y="1003609"/>
            <a:ext cx="3946369" cy="4804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249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7584" y="620687"/>
            <a:ext cx="820891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заявление педагогического работника на подтверждение или присвоение квалификационной категории (по форме согласно приложению 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№1</a:t>
            </a:r>
            <a:r>
              <a:rPr lang="ru-RU" dirty="0">
                <a:latin typeface="Arial" pitchFamily="34" charset="0"/>
                <a:cs typeface="Arial" pitchFamily="34" charset="0"/>
              </a:rPr>
              <a:t> «Правил аттестации педагогических работников»).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копия документа, удостоверяющего личность;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копия диплома об образовании;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копия диплома, удостоверения о присвоении научного звания 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(при наличии);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копия трудовой книжки;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копия удостоверения и приказа о присвоенной квалификационной категории (для лиц, ранее имевших квалификационную категорию);</a:t>
            </a:r>
          </a:p>
          <a:p>
            <a:pPr lvl="0"/>
            <a:r>
              <a:rPr lang="ru-RU" b="1" i="1" dirty="0">
                <a:latin typeface="Arial" pitchFamily="34" charset="0"/>
                <a:cs typeface="Arial" pitchFamily="34" charset="0"/>
              </a:rPr>
              <a:t>в случае продления срока действия квалификационной категории, необходимо приложить копию приказа о продлении.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копии документов о прохождении курсов повышения квалификации по заявленной специальности;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копия документа о прохождении курсов по дополнительным дисциплинам;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копия справки о прохождении национального квалификационного тестирования;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21432" y="5877272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Примечание</a:t>
            </a:r>
            <a:r>
              <a:rPr lang="ru-RU" b="1" i="1" dirty="0">
                <a:latin typeface="Arial" pitchFamily="34" charset="0"/>
                <a:cs typeface="Arial" pitchFamily="34" charset="0"/>
              </a:rPr>
              <a:t>: все копии документов заверяются подписью руководителя и печатью данной организации образования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75848" y="5085184"/>
            <a:ext cx="13681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1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472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070988" y="260648"/>
            <a:ext cx="7704856" cy="64807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Раздел 2. Результаты профессиональных достижений педагога и образовательных достижений его обучающихся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93068" y="1268760"/>
            <a:ext cx="83833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Динамика учебных достижений учащихся (за аттестационный период) 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(в виде таблицы, описания, диаграммы)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465" y="1915091"/>
            <a:ext cx="7632591" cy="2446193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68466" y="4476623"/>
            <a:ext cx="810984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Динамику можно представить в виде таблицы. Составьте таблицу из двух строк и нужного количества столбцов. В верхней строке напишите показатели времени (год обучения), в нижней - данные измерений процесса.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463919"/>
              </p:ext>
            </p:extLst>
          </p:nvPr>
        </p:nvGraphicFramePr>
        <p:xfrm>
          <a:off x="668466" y="5676952"/>
          <a:ext cx="7761503" cy="83667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585539"/>
                <a:gridCol w="1570574"/>
                <a:gridCol w="1587115"/>
                <a:gridCol w="1587115"/>
                <a:gridCol w="1431160"/>
              </a:tblGrid>
              <a:tr h="5577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2015-2016 уч.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2016-2017 уч.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2017-2018 уч.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Динамика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788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49,2%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48%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54,7%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61,2%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12%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0921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1310" y="1193743"/>
            <a:ext cx="699101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Arial" pitchFamily="34" charset="0"/>
                <a:cs typeface="Arial" pitchFamily="34" charset="0"/>
              </a:rPr>
              <a:t>Аттестационный период начинается с момента присвоения (подтверждения) предыдущей квалификационной категории (дата прописана в приказе на получение квалификационной категории).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Не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допускается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подавать заявление на  присвоение (подтверждение) квалификационных категорий до получения приказа о присвоении (подтверждении) предыдущей категории.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452320" y="655134"/>
            <a:ext cx="1368152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25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656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504444"/>
              </p:ext>
            </p:extLst>
          </p:nvPr>
        </p:nvGraphicFramePr>
        <p:xfrm>
          <a:off x="323528" y="2492896"/>
          <a:ext cx="8280920" cy="8229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69809"/>
                <a:gridCol w="2069809"/>
                <a:gridCol w="2070651"/>
                <a:gridCol w="2070651"/>
              </a:tblGrid>
              <a:tr h="3095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1 четверть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 четверть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3 четверть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4 четверть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49,2%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48%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54,7%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61,2%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4068912"/>
              </p:ext>
            </p:extLst>
          </p:nvPr>
        </p:nvGraphicFramePr>
        <p:xfrm>
          <a:off x="323528" y="4374396"/>
          <a:ext cx="8352928" cy="8229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87808"/>
                <a:gridCol w="2087808"/>
                <a:gridCol w="2088656"/>
                <a:gridCol w="2088656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 четверть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 четверть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3 четверть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4 четверть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53%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57%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62,2%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64,5%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9628" y="5796582"/>
            <a:ext cx="8540727" cy="6463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Результат: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повышение качества знаний более 10%, педагог соответствует заявленной категории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260648"/>
            <a:ext cx="758273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Аттестационный период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 год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5397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качество знаний определяется по четвертным оценкам. Значения указываются средние по каждой параллели классов по одному предмету (если у педагога 2 и более предметов, то динамика указывается по каждому предмету отдельно)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Например: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201497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История Казахстана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3429000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Динамика будет подсчитана: 61,2% - 49,2% = 12%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1845" y="4005064"/>
            <a:ext cx="22996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Всемирная история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1952" y="5229200"/>
            <a:ext cx="64083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Динамика будет подсчитана: 64,5% -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53% = 11,5%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821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69779" y="156290"/>
            <a:ext cx="78488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Аттестационный период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2-5 лет</a:t>
            </a:r>
            <a:r>
              <a:rPr lang="ru-RU" dirty="0">
                <a:latin typeface="Arial" pitchFamily="34" charset="0"/>
                <a:cs typeface="Arial" pitchFamily="34" charset="0"/>
              </a:rPr>
              <a:t>:</a:t>
            </a:r>
          </a:p>
          <a:p>
            <a:pPr lvl="0"/>
            <a:r>
              <a:rPr lang="ru-RU" dirty="0">
                <a:latin typeface="Arial" pitchFamily="34" charset="0"/>
                <a:cs typeface="Arial" pitchFamily="34" charset="0"/>
              </a:rPr>
              <a:t>качество знаний определяется по годовым оценкам. Для получения полной картины, необходимо указать значения 1 четверти начала аттестационного периода и годовые итоговые значения по окончании аттестационного периода. Значения указываются средние по каждой параллели классов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по одному предмету</a:t>
            </a:r>
            <a:r>
              <a:rPr lang="ru-RU" dirty="0">
                <a:latin typeface="Arial" pitchFamily="34" charset="0"/>
                <a:cs typeface="Arial" pitchFamily="34" charset="0"/>
              </a:rPr>
              <a:t> (если у педагога 2 и более предметов, то динамика указывается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по каждому предмету отдельно</a:t>
            </a:r>
            <a:r>
              <a:rPr lang="ru-RU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2459504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Например:</a:t>
            </a:r>
            <a:r>
              <a:rPr lang="ru-RU" dirty="0">
                <a:latin typeface="Arial" pitchFamily="34" charset="0"/>
                <a:cs typeface="Arial" pitchFamily="34" charset="0"/>
              </a:rPr>
              <a:t> качество знаний по параллели 8-х классов: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1837712"/>
              </p:ext>
            </p:extLst>
          </p:nvPr>
        </p:nvGraphicFramePr>
        <p:xfrm>
          <a:off x="561131" y="2828836"/>
          <a:ext cx="8043316" cy="8229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10421"/>
                <a:gridCol w="2010421"/>
                <a:gridCol w="2011237"/>
                <a:gridCol w="2011237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2015-2016 уч. год</a:t>
                      </a:r>
                      <a:endParaRPr lang="ru-RU" sz="18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1 четверть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2016-2017 уч.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2017-2018 уч.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49,2%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48%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54,7%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61,2%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39552" y="3645024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Динамика будет подсчитана: 61,2% - 49,2% = 12%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4221088"/>
            <a:ext cx="48522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качество знаний по параллели 9-х классов: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2759693"/>
              </p:ext>
            </p:extLst>
          </p:nvPr>
        </p:nvGraphicFramePr>
        <p:xfrm>
          <a:off x="539552" y="4590420"/>
          <a:ext cx="8136904" cy="8229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33813"/>
                <a:gridCol w="2033813"/>
                <a:gridCol w="2034639"/>
                <a:gridCol w="2034639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2015-2016 уч. год</a:t>
                      </a:r>
                      <a:endParaRPr lang="ru-RU" sz="18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1 четверть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2016-2017 уч.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2017-2018 уч.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53%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57%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62,2%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64,5%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29628" y="6012606"/>
            <a:ext cx="8540727" cy="6463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Результат: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повышение качества знаний более 10%, педагог соответствует заявленной категории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11952" y="5445224"/>
            <a:ext cx="64083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Динамика будет подсчитана: 64,5% -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53% = 11,5%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400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7564" y="4724220"/>
            <a:ext cx="820891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Критерий качества знаний является НЕ ОБЯЗАТЕЛЬНЫМ, в случае если качество знаний за аттестационный период составляет не менее 70%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Требуемая </a:t>
            </a:r>
            <a:r>
              <a:rPr lang="ru-RU" dirty="0">
                <a:latin typeface="Arial" pitchFamily="34" charset="0"/>
                <a:cs typeface="Arial" pitchFamily="34" charset="0"/>
              </a:rPr>
              <a:t>динамика качества знаний по предметам: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Педагог-эксперт</a:t>
            </a:r>
            <a:r>
              <a:rPr lang="ru-RU" dirty="0">
                <a:latin typeface="Arial" pitchFamily="34" charset="0"/>
                <a:cs typeface="Arial" pitchFamily="34" charset="0"/>
              </a:rPr>
              <a:t>			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динамика </a:t>
            </a:r>
            <a:r>
              <a:rPr lang="ru-RU" dirty="0">
                <a:latin typeface="Arial" pitchFamily="34" charset="0"/>
                <a:cs typeface="Arial" pitchFamily="34" charset="0"/>
              </a:rPr>
              <a:t>роста качества знаний на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7%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Педагог-исследователь</a:t>
            </a:r>
            <a:r>
              <a:rPr lang="ru-RU" dirty="0">
                <a:latin typeface="Arial" pitchFamily="34" charset="0"/>
                <a:cs typeface="Arial" pitchFamily="34" charset="0"/>
              </a:rPr>
              <a:t>		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динамика </a:t>
            </a:r>
            <a:r>
              <a:rPr lang="ru-RU" dirty="0">
                <a:latin typeface="Arial" pitchFamily="34" charset="0"/>
                <a:cs typeface="Arial" pitchFamily="34" charset="0"/>
              </a:rPr>
              <a:t>роста качества знаний на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10%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Педагог-мастер</a:t>
            </a:r>
            <a:r>
              <a:rPr lang="ru-RU" dirty="0">
                <a:latin typeface="Arial" pitchFamily="34" charset="0"/>
                <a:cs typeface="Arial" pitchFamily="34" charset="0"/>
              </a:rPr>
              <a:t>			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динамика </a:t>
            </a:r>
            <a:r>
              <a:rPr lang="ru-RU" dirty="0">
                <a:latin typeface="Arial" pitchFamily="34" charset="0"/>
                <a:cs typeface="Arial" pitchFamily="34" charset="0"/>
              </a:rPr>
              <a:t>роста качества знаний на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15%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188640"/>
            <a:ext cx="76688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Arial" pitchFamily="34" charset="0"/>
                <a:cs typeface="Arial" pitchFamily="34" charset="0"/>
              </a:rPr>
              <a:t>В связи с тем, что в конце четверти/полугодия и учебного года по предметам «Физическая культура», «Основы предпринимательства и бизнеса», «Графика и проектирование», «Начальная военная и технологическая подготовка», «Самопознание», «Художественный труд», «Музыка», «Общество и религия» выставляется «зачет» («незачет») (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Приказ №509 от 26 ноября 2019 года Министра образования и науки О внесении изменений и дополнений в приказ Министра образования и науки Республики Казахстан от 18 марта 2008 года № 125 «Об утверждении Типовых правил проведения текущего контроля успеваемости, промежуточной и итоговой аттестации обучающихся для организаций среднего, технического и профессионального, </a:t>
            </a:r>
            <a:r>
              <a:rPr lang="ru-RU" i="1" dirty="0" err="1">
                <a:latin typeface="Arial" pitchFamily="34" charset="0"/>
                <a:cs typeface="Arial" pitchFamily="34" charset="0"/>
              </a:rPr>
              <a:t>послесреднего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 образования»</a:t>
            </a:r>
            <a:r>
              <a:rPr lang="ru-RU" dirty="0">
                <a:latin typeface="Arial" pitchFamily="34" charset="0"/>
                <a:cs typeface="Arial" pitchFamily="34" charset="0"/>
              </a:rPr>
              <a:t>).</a:t>
            </a:r>
          </a:p>
          <a:p>
            <a:pPr algn="just"/>
            <a:r>
              <a:rPr lang="ru-RU" dirty="0">
                <a:latin typeface="Arial" pitchFamily="34" charset="0"/>
                <a:cs typeface="Arial" pitchFamily="34" charset="0"/>
              </a:rPr>
              <a:t>Для педагогов, преподающих эти предметы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динамика учебных достижений учащихся </a:t>
            </a:r>
            <a:r>
              <a:rPr lang="ru-RU" dirty="0">
                <a:latin typeface="Arial" pitchFamily="34" charset="0"/>
                <a:cs typeface="Arial" pitchFamily="34" charset="0"/>
              </a:rPr>
              <a:t>(за аттестационный период) возможно указать только те данные, которые показывают динамику в прошлые годы (когда оценки выставлялись).</a:t>
            </a:r>
          </a:p>
        </p:txBody>
      </p:sp>
    </p:spTree>
    <p:extLst>
      <p:ext uri="{BB962C8B-B14F-4D97-AF65-F5344CB8AC3E}">
        <p14:creationId xmlns:p14="http://schemas.microsoft.com/office/powerpoint/2010/main" val="1048064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407426"/>
            <a:ext cx="80648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Педагогам-психологам</a:t>
            </a:r>
            <a:r>
              <a:rPr lang="ru-RU" dirty="0">
                <a:latin typeface="Arial" pitchFamily="34" charset="0"/>
                <a:cs typeface="Arial" pitchFamily="34" charset="0"/>
              </a:rPr>
              <a:t> в данном разделе можно предложить указывать наличие положительной динамики и устойчивости результата коррекции и развития обучающихся, с которыми работает педагог-психолог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Например, представить количество обучающихся в кабинете индивидуальной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психокоррекционной</a:t>
            </a:r>
            <a:r>
              <a:rPr lang="ru-RU" dirty="0">
                <a:latin typeface="Arial" pitchFamily="34" charset="0"/>
                <a:cs typeface="Arial" pitchFamily="34" charset="0"/>
              </a:rPr>
              <a:t> работы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dirty="0">
                <a:latin typeface="Arial" pitchFamily="34" charset="0"/>
                <a:cs typeface="Arial" pitchFamily="34" charset="0"/>
              </a:rPr>
              <a:t>возможны другие варианты)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3357267"/>
              </p:ext>
            </p:extLst>
          </p:nvPr>
        </p:nvGraphicFramePr>
        <p:xfrm>
          <a:off x="719571" y="3501008"/>
          <a:ext cx="7704857" cy="16459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62284"/>
                <a:gridCol w="2062284"/>
                <a:gridCol w="1952815"/>
                <a:gridCol w="1627474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Период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Количество учащихся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На начало периода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На конец периода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Выпущено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2013-2014 уч.г.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10 (76%)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2016-2017 уч.г.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13 (87%)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2017-2018 </a:t>
                      </a:r>
                      <a:r>
                        <a:rPr lang="ru-RU" sz="1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уч.г</a:t>
                      </a: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9 (90%)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79659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Words>1027</Words>
  <Application>Microsoft Office PowerPoint</Application>
  <PresentationFormat>Экран (4:3)</PresentationFormat>
  <Paragraphs>202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Тема Office</vt:lpstr>
      <vt:lpstr>Office Theme</vt:lpstr>
      <vt:lpstr>Инструкция по оформлению портфолио документов аттестуемых педагогов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Инструкция по оформлению портфолио документов аттестуемых педагогов</dc:title>
  <dc:creator>Ольга</dc:creator>
  <cp:lastModifiedBy>User</cp:lastModifiedBy>
  <cp:revision>12</cp:revision>
  <dcterms:created xsi:type="dcterms:W3CDTF">2020-03-06T11:32:27Z</dcterms:created>
  <dcterms:modified xsi:type="dcterms:W3CDTF">2020-06-12T04:14:02Z</dcterms:modified>
</cp:coreProperties>
</file>