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3" r:id="rId2"/>
    <p:sldId id="298" r:id="rId3"/>
    <p:sldId id="278" r:id="rId4"/>
    <p:sldId id="284" r:id="rId5"/>
    <p:sldId id="287" r:id="rId6"/>
    <p:sldId id="260" r:id="rId7"/>
    <p:sldId id="300" r:id="rId8"/>
    <p:sldId id="280" r:id="rId9"/>
    <p:sldId id="286" r:id="rId10"/>
    <p:sldId id="285" r:id="rId11"/>
    <p:sldId id="306" r:id="rId12"/>
    <p:sldId id="318" r:id="rId13"/>
    <p:sldId id="319" r:id="rId14"/>
    <p:sldId id="316" r:id="rId15"/>
    <p:sldId id="293" r:id="rId16"/>
    <p:sldId id="268" r:id="rId17"/>
    <p:sldId id="270" r:id="rId18"/>
    <p:sldId id="271" r:id="rId19"/>
    <p:sldId id="269" r:id="rId20"/>
    <p:sldId id="264" r:id="rId21"/>
    <p:sldId id="289" r:id="rId22"/>
    <p:sldId id="290" r:id="rId23"/>
    <p:sldId id="291" r:id="rId24"/>
    <p:sldId id="258" r:id="rId25"/>
    <p:sldId id="299" r:id="rId26"/>
    <p:sldId id="267" r:id="rId27"/>
    <p:sldId id="314" r:id="rId28"/>
    <p:sldId id="297" r:id="rId29"/>
    <p:sldId id="308" r:id="rId30"/>
    <p:sldId id="311" r:id="rId31"/>
    <p:sldId id="312" r:id="rId32"/>
    <p:sldId id="303" r:id="rId33"/>
    <p:sldId id="274" r:id="rId34"/>
    <p:sldId id="315" r:id="rId35"/>
    <p:sldId id="304" r:id="rId36"/>
    <p:sldId id="295" r:id="rId37"/>
    <p:sldId id="292" r:id="rId38"/>
    <p:sldId id="317" r:id="rId3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F44E0-C60F-4E98-A7E4-8E03CE918B6A}" type="doc">
      <dgm:prSet loTypeId="urn:microsoft.com/office/officeart/2009/3/layout/StepUpProcess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95070A-1875-4C8B-B30F-F228EBE8CA19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Педагог-модератор</a:t>
          </a:r>
        </a:p>
        <a:p>
          <a:r>
            <a:rPr lang="en-US" b="1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0</a:t>
          </a:r>
          <a:r>
            <a:rPr lang="ru-RU" b="1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18987EEE-1A50-4703-80BB-45D32EADD576}" type="parTrans" cxnId="{22B612C8-AB8B-4F07-8D86-9C15A16E8645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48A77A9C-6BE0-4841-B047-B766CE86229E}" type="sibTrans" cxnId="{22B612C8-AB8B-4F07-8D86-9C15A16E8645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593A6E59-1769-47C8-88BF-C80CC2E8D869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Педагог-эксперт</a:t>
          </a:r>
        </a:p>
        <a:p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en-US" b="1" dirty="0" smtClean="0">
              <a:solidFill>
                <a:srgbClr val="800000"/>
              </a:solidFill>
              <a:latin typeface="Book Antiqua" panose="02040602050305030304" pitchFamily="18" charset="0"/>
            </a:rPr>
            <a:t>5</a:t>
          </a:r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3BF15134-454B-4FEE-A514-108DC84D29F2}" type="parTrans" cxnId="{692A967F-51C0-4BB5-A758-0F896431743E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CC6CD29B-9376-4B93-A08A-52EDB6A85D88}" type="sibTrans" cxnId="{692A967F-51C0-4BB5-A758-0F896431743E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19DD3275-AAD7-4BA2-AC30-4BAE359485A7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 исследователь</a:t>
          </a:r>
        </a:p>
        <a:p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40%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9F715A73-EC2C-4C7A-AFC0-A3386E6F17E0}" type="parTrans" cxnId="{EC2D4D2D-BAD4-4646-8D98-E0FB8E14DAB3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E002AAE7-9456-49A1-BDC9-EE6BFC8058E3}" type="sibTrans" cxnId="{EC2D4D2D-BAD4-4646-8D98-E0FB8E14DAB3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A627AB04-1B83-4D72-B81A-3DA6CE1C1F51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 – мастер</a:t>
          </a:r>
        </a:p>
        <a:p>
          <a:r>
            <a:rPr lang="kk-KZ" sz="1600" b="1" dirty="0" smtClean="0">
              <a:solidFill>
                <a:srgbClr val="800000"/>
              </a:solidFill>
              <a:latin typeface="Book Antiqua" panose="02040602050305030304" pitchFamily="18" charset="0"/>
            </a:rPr>
            <a:t>50%</a:t>
          </a:r>
          <a:endParaRPr lang="ru-RU" sz="1600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1F020003-B7D5-43B0-B9F8-568A938A7F91}" type="parTrans" cxnId="{28DEEE10-8DA4-4EDE-B99E-0D80424BF067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A4AA6692-13EF-4ED0-A4C2-B43E96DF929A}" type="sibTrans" cxnId="{28DEEE10-8DA4-4EDE-B99E-0D80424BF067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B256127F-0A77-4904-9402-E127671AA7E7}" type="pres">
      <dgm:prSet presAssocID="{F62F44E0-C60F-4E98-A7E4-8E03CE918B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DC787F-CDBC-46FA-9A69-CBE74B0779E6}" type="pres">
      <dgm:prSet presAssocID="{BF95070A-1875-4C8B-B30F-F228EBE8CA19}" presName="composite" presStyleCnt="0"/>
      <dgm:spPr/>
    </dgm:pt>
    <dgm:pt modelId="{AE13BC22-8131-4C2B-987F-4CD7DD20795C}" type="pres">
      <dgm:prSet presAssocID="{BF95070A-1875-4C8B-B30F-F228EBE8CA19}" presName="LShape" presStyleLbl="alignNode1" presStyleIdx="0" presStyleCnt="7" custScaleX="96987" custScaleY="90913"/>
      <dgm:spPr/>
    </dgm:pt>
    <dgm:pt modelId="{C6C06650-4B76-4635-A57C-D9567356154C}" type="pres">
      <dgm:prSet presAssocID="{BF95070A-1875-4C8B-B30F-F228EBE8CA1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E9CB-DBFE-4DC0-9A2C-F26EDA6A1CB6}" type="pres">
      <dgm:prSet presAssocID="{BF95070A-1875-4C8B-B30F-F228EBE8CA19}" presName="Triangle" presStyleLbl="alignNode1" presStyleIdx="1" presStyleCnt="7"/>
      <dgm:spPr/>
      <dgm:t>
        <a:bodyPr/>
        <a:lstStyle/>
        <a:p>
          <a:endParaRPr lang="ru-RU"/>
        </a:p>
      </dgm:t>
    </dgm:pt>
    <dgm:pt modelId="{A923F911-6A61-40F1-A06C-8D918504B481}" type="pres">
      <dgm:prSet presAssocID="{48A77A9C-6BE0-4841-B047-B766CE86229E}" presName="sibTrans" presStyleCnt="0"/>
      <dgm:spPr/>
    </dgm:pt>
    <dgm:pt modelId="{F3642849-1729-4231-A449-C045DCCB877E}" type="pres">
      <dgm:prSet presAssocID="{48A77A9C-6BE0-4841-B047-B766CE86229E}" presName="space" presStyleCnt="0"/>
      <dgm:spPr/>
    </dgm:pt>
    <dgm:pt modelId="{20A008A2-DC11-4205-A731-C3626DFE4999}" type="pres">
      <dgm:prSet presAssocID="{593A6E59-1769-47C8-88BF-C80CC2E8D869}" presName="composite" presStyleCnt="0"/>
      <dgm:spPr/>
    </dgm:pt>
    <dgm:pt modelId="{9D538D22-E340-49A5-ABBB-0B4C4CEEC552}" type="pres">
      <dgm:prSet presAssocID="{593A6E59-1769-47C8-88BF-C80CC2E8D869}" presName="LShape" presStyleLbl="alignNode1" presStyleIdx="2" presStyleCnt="7" custScaleY="92287"/>
      <dgm:spPr/>
    </dgm:pt>
    <dgm:pt modelId="{DA8576FC-5AB3-4AED-B3DC-D752AFB4A305}" type="pres">
      <dgm:prSet presAssocID="{593A6E59-1769-47C8-88BF-C80CC2E8D869}" presName="ParentText" presStyleLbl="revTx" presStyleIdx="1" presStyleCnt="4" custLinFactNeighborX="-3683" custLinFactNeighborY="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B84E3-B655-4941-AE4D-1BA49A73BD3F}" type="pres">
      <dgm:prSet presAssocID="{593A6E59-1769-47C8-88BF-C80CC2E8D869}" presName="Triangle" presStyleLbl="alignNode1" presStyleIdx="3" presStyleCnt="7"/>
      <dgm:spPr/>
    </dgm:pt>
    <dgm:pt modelId="{7A3FBBE3-3C23-4CA0-9FD9-8EEA7D3D38AD}" type="pres">
      <dgm:prSet presAssocID="{CC6CD29B-9376-4B93-A08A-52EDB6A85D88}" presName="sibTrans" presStyleCnt="0"/>
      <dgm:spPr/>
    </dgm:pt>
    <dgm:pt modelId="{10CA5036-7744-40A3-8083-BF1EB8E1A990}" type="pres">
      <dgm:prSet presAssocID="{CC6CD29B-9376-4B93-A08A-52EDB6A85D88}" presName="space" presStyleCnt="0"/>
      <dgm:spPr/>
    </dgm:pt>
    <dgm:pt modelId="{7B253A80-90EE-42BC-8CAF-473A952A3512}" type="pres">
      <dgm:prSet presAssocID="{19DD3275-AAD7-4BA2-AC30-4BAE359485A7}" presName="composite" presStyleCnt="0"/>
      <dgm:spPr/>
    </dgm:pt>
    <dgm:pt modelId="{40BB4877-A134-4C46-A0BC-A7A84207C2DB}" type="pres">
      <dgm:prSet presAssocID="{19DD3275-AAD7-4BA2-AC30-4BAE359485A7}" presName="LShape" presStyleLbl="alignNode1" presStyleIdx="4" presStyleCnt="7"/>
      <dgm:spPr/>
      <dgm:t>
        <a:bodyPr/>
        <a:lstStyle/>
        <a:p>
          <a:endParaRPr lang="ru-RU"/>
        </a:p>
      </dgm:t>
    </dgm:pt>
    <dgm:pt modelId="{0D88DC3A-BE86-4D05-BECD-277AE0F09664}" type="pres">
      <dgm:prSet presAssocID="{19DD3275-AAD7-4BA2-AC30-4BAE359485A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FEF65-1CEE-4F11-B1C4-B82F967D2F9D}" type="pres">
      <dgm:prSet presAssocID="{19DD3275-AAD7-4BA2-AC30-4BAE359485A7}" presName="Triangle" presStyleLbl="alignNode1" presStyleIdx="5" presStyleCnt="7"/>
      <dgm:spPr/>
    </dgm:pt>
    <dgm:pt modelId="{6D17B7E1-66B7-43D4-B85F-D271CC90FC97}" type="pres">
      <dgm:prSet presAssocID="{E002AAE7-9456-49A1-BDC9-EE6BFC8058E3}" presName="sibTrans" presStyleCnt="0"/>
      <dgm:spPr/>
    </dgm:pt>
    <dgm:pt modelId="{FC7415C5-E74C-4E4F-B33A-94077EBCBD37}" type="pres">
      <dgm:prSet presAssocID="{E002AAE7-9456-49A1-BDC9-EE6BFC8058E3}" presName="space" presStyleCnt="0"/>
      <dgm:spPr/>
    </dgm:pt>
    <dgm:pt modelId="{A77F1162-C616-4685-9204-111E569212E2}" type="pres">
      <dgm:prSet presAssocID="{A627AB04-1B83-4D72-B81A-3DA6CE1C1F51}" presName="composite" presStyleCnt="0"/>
      <dgm:spPr/>
    </dgm:pt>
    <dgm:pt modelId="{2E4D456D-4F83-4AA5-BDD7-7B4B01767BFC}" type="pres">
      <dgm:prSet presAssocID="{A627AB04-1B83-4D72-B81A-3DA6CE1C1F51}" presName="LShape" presStyleLbl="alignNode1" presStyleIdx="6" presStyleCnt="7"/>
      <dgm:spPr/>
    </dgm:pt>
    <dgm:pt modelId="{B20E4150-E10C-4EE5-8035-0FEF3AB40290}" type="pres">
      <dgm:prSet presAssocID="{A627AB04-1B83-4D72-B81A-3DA6CE1C1F5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612C8-AB8B-4F07-8D86-9C15A16E8645}" srcId="{F62F44E0-C60F-4E98-A7E4-8E03CE918B6A}" destId="{BF95070A-1875-4C8B-B30F-F228EBE8CA19}" srcOrd="0" destOrd="0" parTransId="{18987EEE-1A50-4703-80BB-45D32EADD576}" sibTransId="{48A77A9C-6BE0-4841-B047-B766CE86229E}"/>
    <dgm:cxn modelId="{EC2D4D2D-BAD4-4646-8D98-E0FB8E14DAB3}" srcId="{F62F44E0-C60F-4E98-A7E4-8E03CE918B6A}" destId="{19DD3275-AAD7-4BA2-AC30-4BAE359485A7}" srcOrd="2" destOrd="0" parTransId="{9F715A73-EC2C-4C7A-AFC0-A3386E6F17E0}" sibTransId="{E002AAE7-9456-49A1-BDC9-EE6BFC8058E3}"/>
    <dgm:cxn modelId="{B8F8D86B-077E-433D-B020-4050820E27DA}" type="presOf" srcId="{19DD3275-AAD7-4BA2-AC30-4BAE359485A7}" destId="{0D88DC3A-BE86-4D05-BECD-277AE0F09664}" srcOrd="0" destOrd="0" presId="urn:microsoft.com/office/officeart/2009/3/layout/StepUpProcess"/>
    <dgm:cxn modelId="{FA8517D2-1E8B-476B-B73D-308B3D1CA001}" type="presOf" srcId="{F62F44E0-C60F-4E98-A7E4-8E03CE918B6A}" destId="{B256127F-0A77-4904-9402-E127671AA7E7}" srcOrd="0" destOrd="0" presId="urn:microsoft.com/office/officeart/2009/3/layout/StepUpProcess"/>
    <dgm:cxn modelId="{C7B253D0-099A-4852-A80A-69E135CBA1D1}" type="presOf" srcId="{A627AB04-1B83-4D72-B81A-3DA6CE1C1F51}" destId="{B20E4150-E10C-4EE5-8035-0FEF3AB40290}" srcOrd="0" destOrd="0" presId="urn:microsoft.com/office/officeart/2009/3/layout/StepUpProcess"/>
    <dgm:cxn modelId="{DF96352F-E91D-4C05-B5C9-33034B171B99}" type="presOf" srcId="{BF95070A-1875-4C8B-B30F-F228EBE8CA19}" destId="{C6C06650-4B76-4635-A57C-D9567356154C}" srcOrd="0" destOrd="0" presId="urn:microsoft.com/office/officeart/2009/3/layout/StepUpProcess"/>
    <dgm:cxn modelId="{FC301AA4-1BF6-4C8D-9842-8B640C84D8A4}" type="presOf" srcId="{593A6E59-1769-47C8-88BF-C80CC2E8D869}" destId="{DA8576FC-5AB3-4AED-B3DC-D752AFB4A305}" srcOrd="0" destOrd="0" presId="urn:microsoft.com/office/officeart/2009/3/layout/StepUpProcess"/>
    <dgm:cxn modelId="{692A967F-51C0-4BB5-A758-0F896431743E}" srcId="{F62F44E0-C60F-4E98-A7E4-8E03CE918B6A}" destId="{593A6E59-1769-47C8-88BF-C80CC2E8D869}" srcOrd="1" destOrd="0" parTransId="{3BF15134-454B-4FEE-A514-108DC84D29F2}" sibTransId="{CC6CD29B-9376-4B93-A08A-52EDB6A85D88}"/>
    <dgm:cxn modelId="{28DEEE10-8DA4-4EDE-B99E-0D80424BF067}" srcId="{F62F44E0-C60F-4E98-A7E4-8E03CE918B6A}" destId="{A627AB04-1B83-4D72-B81A-3DA6CE1C1F51}" srcOrd="3" destOrd="0" parTransId="{1F020003-B7D5-43B0-B9F8-568A938A7F91}" sibTransId="{A4AA6692-13EF-4ED0-A4C2-B43E96DF929A}"/>
    <dgm:cxn modelId="{A35AD5A8-F6AF-4A39-BC52-5B5E47A867FD}" type="presParOf" srcId="{B256127F-0A77-4904-9402-E127671AA7E7}" destId="{D9DC787F-CDBC-46FA-9A69-CBE74B0779E6}" srcOrd="0" destOrd="0" presId="urn:microsoft.com/office/officeart/2009/3/layout/StepUpProcess"/>
    <dgm:cxn modelId="{B4574C03-50DB-4D01-9786-53D1D3DD7430}" type="presParOf" srcId="{D9DC787F-CDBC-46FA-9A69-CBE74B0779E6}" destId="{AE13BC22-8131-4C2B-987F-4CD7DD20795C}" srcOrd="0" destOrd="0" presId="urn:microsoft.com/office/officeart/2009/3/layout/StepUpProcess"/>
    <dgm:cxn modelId="{6DCC301F-8F2D-4205-B085-8CC2FC0EEC4E}" type="presParOf" srcId="{D9DC787F-CDBC-46FA-9A69-CBE74B0779E6}" destId="{C6C06650-4B76-4635-A57C-D9567356154C}" srcOrd="1" destOrd="0" presId="urn:microsoft.com/office/officeart/2009/3/layout/StepUpProcess"/>
    <dgm:cxn modelId="{E54E6CB5-3FC4-4075-B884-DDB8A8733831}" type="presParOf" srcId="{D9DC787F-CDBC-46FA-9A69-CBE74B0779E6}" destId="{18A3E9CB-DBFE-4DC0-9A2C-F26EDA6A1CB6}" srcOrd="2" destOrd="0" presId="urn:microsoft.com/office/officeart/2009/3/layout/StepUpProcess"/>
    <dgm:cxn modelId="{0DEFAF1B-5EC7-4D52-857C-BBC9A923F543}" type="presParOf" srcId="{B256127F-0A77-4904-9402-E127671AA7E7}" destId="{A923F911-6A61-40F1-A06C-8D918504B481}" srcOrd="1" destOrd="0" presId="urn:microsoft.com/office/officeart/2009/3/layout/StepUpProcess"/>
    <dgm:cxn modelId="{8CE18E09-9BDA-42C7-9A08-03910548EA1E}" type="presParOf" srcId="{A923F911-6A61-40F1-A06C-8D918504B481}" destId="{F3642849-1729-4231-A449-C045DCCB877E}" srcOrd="0" destOrd="0" presId="urn:microsoft.com/office/officeart/2009/3/layout/StepUpProcess"/>
    <dgm:cxn modelId="{05166044-0879-40A9-9BA3-7BA2D734D316}" type="presParOf" srcId="{B256127F-0A77-4904-9402-E127671AA7E7}" destId="{20A008A2-DC11-4205-A731-C3626DFE4999}" srcOrd="2" destOrd="0" presId="urn:microsoft.com/office/officeart/2009/3/layout/StepUpProcess"/>
    <dgm:cxn modelId="{9467430C-1B9E-4B86-9FA7-59C51D0E28E9}" type="presParOf" srcId="{20A008A2-DC11-4205-A731-C3626DFE4999}" destId="{9D538D22-E340-49A5-ABBB-0B4C4CEEC552}" srcOrd="0" destOrd="0" presId="urn:microsoft.com/office/officeart/2009/3/layout/StepUpProcess"/>
    <dgm:cxn modelId="{CA4418D0-4B7E-46B4-A32C-E7581D926D57}" type="presParOf" srcId="{20A008A2-DC11-4205-A731-C3626DFE4999}" destId="{DA8576FC-5AB3-4AED-B3DC-D752AFB4A305}" srcOrd="1" destOrd="0" presId="urn:microsoft.com/office/officeart/2009/3/layout/StepUpProcess"/>
    <dgm:cxn modelId="{4026C616-9847-4E9B-A0AB-973C782610E0}" type="presParOf" srcId="{20A008A2-DC11-4205-A731-C3626DFE4999}" destId="{19AB84E3-B655-4941-AE4D-1BA49A73BD3F}" srcOrd="2" destOrd="0" presId="urn:microsoft.com/office/officeart/2009/3/layout/StepUpProcess"/>
    <dgm:cxn modelId="{C7A6ABFA-C951-4618-83CE-87BFC07F1C45}" type="presParOf" srcId="{B256127F-0A77-4904-9402-E127671AA7E7}" destId="{7A3FBBE3-3C23-4CA0-9FD9-8EEA7D3D38AD}" srcOrd="3" destOrd="0" presId="urn:microsoft.com/office/officeart/2009/3/layout/StepUpProcess"/>
    <dgm:cxn modelId="{17377817-FCB4-41BA-A164-64BBB26C92AB}" type="presParOf" srcId="{7A3FBBE3-3C23-4CA0-9FD9-8EEA7D3D38AD}" destId="{10CA5036-7744-40A3-8083-BF1EB8E1A990}" srcOrd="0" destOrd="0" presId="urn:microsoft.com/office/officeart/2009/3/layout/StepUpProcess"/>
    <dgm:cxn modelId="{AC0554A1-7571-42CF-B3A4-9AAC9109A47A}" type="presParOf" srcId="{B256127F-0A77-4904-9402-E127671AA7E7}" destId="{7B253A80-90EE-42BC-8CAF-473A952A3512}" srcOrd="4" destOrd="0" presId="urn:microsoft.com/office/officeart/2009/3/layout/StepUpProcess"/>
    <dgm:cxn modelId="{85FF90DB-5874-4977-AA03-F5FD64504AB9}" type="presParOf" srcId="{7B253A80-90EE-42BC-8CAF-473A952A3512}" destId="{40BB4877-A134-4C46-A0BC-A7A84207C2DB}" srcOrd="0" destOrd="0" presId="urn:microsoft.com/office/officeart/2009/3/layout/StepUpProcess"/>
    <dgm:cxn modelId="{B29528C0-A878-4F92-BB35-3FFC1EBFED6D}" type="presParOf" srcId="{7B253A80-90EE-42BC-8CAF-473A952A3512}" destId="{0D88DC3A-BE86-4D05-BECD-277AE0F09664}" srcOrd="1" destOrd="0" presId="urn:microsoft.com/office/officeart/2009/3/layout/StepUpProcess"/>
    <dgm:cxn modelId="{92DA942A-5FAD-4498-B335-CAD342D862FE}" type="presParOf" srcId="{7B253A80-90EE-42BC-8CAF-473A952A3512}" destId="{142FEF65-1CEE-4F11-B1C4-B82F967D2F9D}" srcOrd="2" destOrd="0" presId="urn:microsoft.com/office/officeart/2009/3/layout/StepUpProcess"/>
    <dgm:cxn modelId="{2E1BB5D5-65FC-4868-9347-8C45BCAACECC}" type="presParOf" srcId="{B256127F-0A77-4904-9402-E127671AA7E7}" destId="{6D17B7E1-66B7-43D4-B85F-D271CC90FC97}" srcOrd="5" destOrd="0" presId="urn:microsoft.com/office/officeart/2009/3/layout/StepUpProcess"/>
    <dgm:cxn modelId="{A9BE431C-CCD0-40D1-B875-BD94DE4A5246}" type="presParOf" srcId="{6D17B7E1-66B7-43D4-B85F-D271CC90FC97}" destId="{FC7415C5-E74C-4E4F-B33A-94077EBCBD37}" srcOrd="0" destOrd="0" presId="urn:microsoft.com/office/officeart/2009/3/layout/StepUpProcess"/>
    <dgm:cxn modelId="{3428C1DF-A7AC-4E35-A8F6-C0A7C3983ED0}" type="presParOf" srcId="{B256127F-0A77-4904-9402-E127671AA7E7}" destId="{A77F1162-C616-4685-9204-111E569212E2}" srcOrd="6" destOrd="0" presId="urn:microsoft.com/office/officeart/2009/3/layout/StepUpProcess"/>
    <dgm:cxn modelId="{52E35E92-AC5D-4851-85E8-ED19C6B80EF4}" type="presParOf" srcId="{A77F1162-C616-4685-9204-111E569212E2}" destId="{2E4D456D-4F83-4AA5-BDD7-7B4B01767BFC}" srcOrd="0" destOrd="0" presId="urn:microsoft.com/office/officeart/2009/3/layout/StepUpProcess"/>
    <dgm:cxn modelId="{EAF36E6B-7442-421A-B1DF-FC9F92E46D68}" type="presParOf" srcId="{A77F1162-C616-4685-9204-111E569212E2}" destId="{B20E4150-E10C-4EE5-8035-0FEF3AB402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3BC22-8131-4C2B-987F-4CD7DD20795C}">
      <dsp:nvSpPr>
        <dsp:cNvPr id="0" name=""/>
        <dsp:cNvSpPr/>
      </dsp:nvSpPr>
      <dsp:spPr>
        <a:xfrm rot="5400000">
          <a:off x="722376" y="1100175"/>
          <a:ext cx="944269" cy="167622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06650-4B76-4635-A57C-D9567356154C}">
      <dsp:nvSpPr>
        <dsp:cNvPr id="0" name=""/>
        <dsp:cNvSpPr/>
      </dsp:nvSpPr>
      <dsp:spPr>
        <a:xfrm>
          <a:off x="501808" y="1590525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Педагог-модератор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0</a:t>
          </a:r>
          <a:r>
            <a:rPr lang="ru-RU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501808" y="1590525"/>
        <a:ext cx="1560313" cy="1367706"/>
      </dsp:txXfrm>
    </dsp:sp>
    <dsp:sp modelId="{18A3E9CB-DBFE-4DC0-9A2C-F26EDA6A1CB6}">
      <dsp:nvSpPr>
        <dsp:cNvPr id="0" name=""/>
        <dsp:cNvSpPr/>
      </dsp:nvSpPr>
      <dsp:spPr>
        <a:xfrm>
          <a:off x="1767723" y="946899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38D22-E340-49A5-ABBB-0B4C4CEEC552}">
      <dsp:nvSpPr>
        <dsp:cNvPr id="0" name=""/>
        <dsp:cNvSpPr/>
      </dsp:nvSpPr>
      <dsp:spPr>
        <a:xfrm rot="5400000">
          <a:off x="2625369" y="601475"/>
          <a:ext cx="958540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576FC-5AB3-4AED-B3DC-D752AFB4A305}">
      <dsp:nvSpPr>
        <dsp:cNvPr id="0" name=""/>
        <dsp:cNvSpPr/>
      </dsp:nvSpPr>
      <dsp:spPr>
        <a:xfrm>
          <a:off x="2354470" y="1129324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Педагог-эксперт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en-US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5</a:t>
          </a: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2354470" y="1129324"/>
        <a:ext cx="1560313" cy="1367706"/>
      </dsp:txXfrm>
    </dsp:sp>
    <dsp:sp modelId="{19AB84E3-B655-4941-AE4D-1BA49A73BD3F}">
      <dsp:nvSpPr>
        <dsp:cNvPr id="0" name=""/>
        <dsp:cNvSpPr/>
      </dsp:nvSpPr>
      <dsp:spPr>
        <a:xfrm>
          <a:off x="3677851" y="474236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B4877-A134-4C46-A0BC-A7A84207C2DB}">
      <dsp:nvSpPr>
        <dsp:cNvPr id="0" name=""/>
        <dsp:cNvSpPr/>
      </dsp:nvSpPr>
      <dsp:spPr>
        <a:xfrm rot="5400000">
          <a:off x="4469405" y="128812"/>
          <a:ext cx="1038652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8DC3A-BE86-4D05-BECD-277AE0F09664}">
      <dsp:nvSpPr>
        <dsp:cNvPr id="0" name=""/>
        <dsp:cNvSpPr/>
      </dsp:nvSpPr>
      <dsp:spPr>
        <a:xfrm>
          <a:off x="4296028" y="645199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 исследователь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40%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4296028" y="645199"/>
        <a:ext cx="1560313" cy="1367706"/>
      </dsp:txXfrm>
    </dsp:sp>
    <dsp:sp modelId="{142FEF65-1CEE-4F11-B1C4-B82F967D2F9D}">
      <dsp:nvSpPr>
        <dsp:cNvPr id="0" name=""/>
        <dsp:cNvSpPr/>
      </dsp:nvSpPr>
      <dsp:spPr>
        <a:xfrm>
          <a:off x="5561943" y="1573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D456D-4F83-4AA5-BDD7-7B4B01767BFC}">
      <dsp:nvSpPr>
        <dsp:cNvPr id="0" name=""/>
        <dsp:cNvSpPr/>
      </dsp:nvSpPr>
      <dsp:spPr>
        <a:xfrm rot="5400000">
          <a:off x="6353497" y="-343851"/>
          <a:ext cx="1038652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E4150-E10C-4EE5-8035-0FEF3AB40290}">
      <dsp:nvSpPr>
        <dsp:cNvPr id="0" name=""/>
        <dsp:cNvSpPr/>
      </dsp:nvSpPr>
      <dsp:spPr>
        <a:xfrm>
          <a:off x="6180120" y="172536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 – мастер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50%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6180120" y="172536"/>
        <a:ext cx="1560313" cy="136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F763-1641-4FF1-BB2C-A82AADE580B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691E-EB27-4801-82DC-3B902894E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6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691E-EB27-4801-82DC-3B902894EF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7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0BAE-9607-49E5-91D3-DC98E0FF938B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kaz/docs/V150001244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gi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hyperlink" Target="https://ktpr.testcenter.kz/" TargetMode="Externa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0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s://cdn.wallpapersafari.com/22/23/8wlV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ГУ «Отдел образования города Караганды»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57598"/>
            <a:ext cx="8784976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4000" b="1" i="1" dirty="0">
                <a:solidFill>
                  <a:srgbClr val="7030A0"/>
                </a:solidFill>
                <a:latin typeface="Franklin Gothic Book"/>
              </a:rPr>
              <a:t>Новый формат аттестации педагогических работников</a:t>
            </a:r>
          </a:p>
          <a:p>
            <a:pPr marL="0" indent="0" algn="ctr">
              <a:buNone/>
            </a:pP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Аттестация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педагогических работников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приравненных к ним лиц, занимающих должности в организациях образования,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дошкольного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начального, основного среднего, общего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среднего, дополнительного, технического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профессионального, </a:t>
            </a:r>
            <a:r>
              <a:rPr lang="ru-RU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послесреднего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образования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yt3.ggpht.com/a-/ACSszfHh8y-YWM8wMLkzkocQHpvQzE6C0C5f-LpQtw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309320"/>
            <a:ext cx="9144000" cy="404812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CorelDRAW" r:id="rId5" imgW="2730240" imgH="437760" progId="">
                    <p:embed/>
                  </p:oleObj>
                </mc:Choice>
                <mc:Fallback>
                  <p:oleObj name="CorelDRAW" r:id="rId5" imgW="2730240" imgH="437760" progId="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7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ПРИЕМ ЗАЯВЛЕНИЙ аттестуемых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627783" y="765175"/>
            <a:ext cx="6242471" cy="532812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Аттестуемые для прохождения аттестации (очередная и досрочная)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аттестационную комиссию соответствующего уровня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20 декабря по 5 января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августа по 15 августа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года: 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1.Заявление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 согласно приложению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настоящим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1.Заявление на оказание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согласно Приложения 1 к Стандарту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800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800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3" descr="C:\Users\Gulmira 203\Desktop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3782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ДОКУМЕНТЫ ДЛЯ ОКАЗАНИЯ ГОСУСЛУГИ ПО СТАНДАРТУ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074555"/>
            <a:ext cx="8640960" cy="4514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1) </a:t>
            </a:r>
            <a:r>
              <a:rPr lang="en-US" sz="1800" b="1" dirty="0" err="1" smtClean="0">
                <a:solidFill>
                  <a:srgbClr val="002060"/>
                </a:solidFill>
              </a:rPr>
              <a:t>заявление</a:t>
            </a:r>
            <a:r>
              <a:rPr lang="en-US" sz="1800" b="1" dirty="0" smtClean="0">
                <a:solidFill>
                  <a:srgbClr val="002060"/>
                </a:solidFill>
              </a:rPr>
              <a:t>;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</a:t>
            </a:r>
            <a:r>
              <a:rPr lang="ru-RU" sz="1800" b="1" dirty="0">
                <a:solidFill>
                  <a:srgbClr val="002060"/>
                </a:solidFill>
              </a:rPr>
              <a:t>) документ, удостоверяющий личность </a:t>
            </a:r>
            <a:r>
              <a:rPr lang="ru-RU" sz="1800" b="1" dirty="0" err="1">
                <a:solidFill>
                  <a:srgbClr val="002060"/>
                </a:solidFill>
              </a:rPr>
              <a:t>услугополучателя</a:t>
            </a:r>
            <a:r>
              <a:rPr lang="ru-RU" sz="1800" b="1" dirty="0">
                <a:solidFill>
                  <a:srgbClr val="002060"/>
                </a:solidFill>
              </a:rPr>
              <a:t> (требуется для идентификации личности</a:t>
            </a:r>
            <a:r>
              <a:rPr lang="ru-RU" sz="1800" b="1" dirty="0" smtClean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3</a:t>
            </a:r>
            <a:r>
              <a:rPr lang="ru-RU" sz="1800" b="1" dirty="0">
                <a:solidFill>
                  <a:srgbClr val="002060"/>
                </a:solidFill>
              </a:rPr>
              <a:t>) копия диплома об образовании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4</a:t>
            </a:r>
            <a:r>
              <a:rPr lang="ru-RU" sz="1800" b="1" dirty="0">
                <a:solidFill>
                  <a:srgbClr val="002060"/>
                </a:solidFill>
              </a:rPr>
              <a:t>) копия документа о повышении </a:t>
            </a:r>
            <a:r>
              <a:rPr lang="ru-RU" sz="1800" b="1" dirty="0" smtClean="0">
                <a:solidFill>
                  <a:srgbClr val="002060"/>
                </a:solidFill>
              </a:rPr>
              <a:t>квалификации;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5</a:t>
            </a:r>
            <a:r>
              <a:rPr lang="ru-RU" sz="1800" b="1" dirty="0">
                <a:solidFill>
                  <a:srgbClr val="002060"/>
                </a:solidFill>
              </a:rPr>
              <a:t>) копия документа, подтверждающего трудовую деятельность работника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6</a:t>
            </a:r>
            <a:r>
              <a:rPr lang="ru-RU" sz="1800" b="1" dirty="0">
                <a:solidFill>
                  <a:srgbClr val="002060"/>
                </a:solidFill>
              </a:rPr>
              <a:t>) копия удостоверения о ранее присвоенной квалификационной категории (кроме педагогических работников, перешедших из организаций высшего образования и не имеющих квалификационных категорий</a:t>
            </a:r>
            <a:r>
              <a:rPr lang="ru-RU" sz="1800" b="1" dirty="0" smtClean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7</a:t>
            </a:r>
            <a:r>
              <a:rPr lang="ru-RU" sz="1800" b="1" dirty="0">
                <a:solidFill>
                  <a:srgbClr val="002060"/>
                </a:solidFill>
              </a:rPr>
              <a:t>) сведения о профессиональных достижениях (при их наличии) 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1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4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оказания государственной услуги по аттестации педагогических работников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50823" y="1074738"/>
          <a:ext cx="8750334" cy="459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53"/>
                <a:gridCol w="940297"/>
                <a:gridCol w="1084959"/>
                <a:gridCol w="1012629"/>
                <a:gridCol w="1012629"/>
                <a:gridCol w="875034"/>
                <a:gridCol w="716240"/>
                <a:gridCol w="1157289"/>
                <a:gridCol w="751570"/>
                <a:gridCol w="875034"/>
              </a:tblGrid>
              <a:tr h="199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Құжаттардың к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ел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іп түскен күні/ Дата поступления документов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Қызмет көрсетілетін тұлға туралы мәлімет(ТАӘ)/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Данные об услугополучателе (ФИО)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Қысқаша мазмұны/ Краткое содержание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Ұсынылған құжаттар парақтарының саны/Количество страниц прилагаемых документов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Бірінші басшының бұрыштамасы/ Резолюция первого руководителя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Орындаушы/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Жауапты адамның қолы  және өтініш қабылданған күн/Подпись ответственного исполнителя и дата приема заявления 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Қызмет көрсетудің нәтижесі/ Результат оказания услуги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</a:rPr>
                        <a:t>Мемлекеттік қызмет көрсетілген күні/Дата оказания госуслуги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1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4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ДОКУМЕНТЫ ДЛЯ ОКАЗАНИЯ ГОСУСЛУГИ ПО СТАНДАРТУ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929718" cy="660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6604636">
                <a:tc>
                  <a:txBody>
                    <a:bodyPr/>
                    <a:lstStyle/>
                    <a:p>
                      <a:pPr algn="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көрсетілетінқы зметстандартына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1-қосымша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</a:t>
                      </a: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__________________________________________________________________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kk-KZ" sz="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Тегі, аты, әкесінін аты (болған жағдайда) (бұдан әрі – Т.А.Ә.)_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____________________________________________________________________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                       (көрсетілетін қызметті алушының мекенжайы)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Қолхат № 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Мектепке дейінгі тәрбие мен оқыту, бастауыш, негізгі орта,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 орта, техникалық және кәсіптік, орта білімнен кейінгі білім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 бағдарламаларын іске асыратын республикалық ведомстволық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бағынысты білім беру ұйымдарының педагог қызметкерлері мен оларға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теңестірілген тұлғаларға біліктілік санаттарын беру (растау) үшін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аттестаттаудан өткізуге құжаттар қабылдау туралы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_____________________________________________________________________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(көрсетілетін қызметті алушының немесе оның заңды өкілінің Т.А.Ә.)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көрсетілетін қызметті беруші мынадай құжаттарды (қажетін белгілеу)алды: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1) осы Стандартқа </a:t>
                      </a:r>
                      <a:r>
                        <a:rPr lang="kk-KZ" sz="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2- қосымшаға</a:t>
                      </a: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сәйкес аттестаттауғаөтініш;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2) жеке басын куәландыратын құжат көшірмесі;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3) білімі туралы диплом көшірмесі;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4) біліктілікті арттыру туралы құжат көшірмесі;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5) қызметкердің еңбек қызметін растайтын құжатының көшірмесі;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6) бұрын берген біліктілік санаты туралы куәлік көшірмесі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(жоғары білім беру ұйымдарынан ауысқан және біліктілік санаттары жоқпедагог қызметкерлерден басқа);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7) Қазақстан Республикасы Білім және ғылым министрінің міндетінатқарушының 2013 жылғы 7 тамыздағы № 323 бұйрығымен бекітілген Білімжәне ғылым саласындағы азаматтық қызметшілерді аттестаттаудан өткізуқағидалары мен шартын, сондай-ақ Мектепке дейінгі, бастауыш, негізгіорта, жалпы орта, техникалық және кәсіптік, орта білімнен кейінгі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білімнің білім беретін оқу бағдарламаларын іске асыратын білім беруұйымдарында жұмыс істейтін педагог қызметкерлер мен оларғатеңестірілген тұлғаларды аттестаттаудан өткізу қағидалары мен шартынасәйкес (Нормативтік құқықтық актілерді мемлекеттік тіркеу тізілімінде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 жылғы 28 тамызда № 8678 болып тіркелген) кәсіптік жетістіктерітуралы мәліметтер (болған жағдайда). 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7) тармақшаға ескерту: кәсіптік жетістіктері туралымәліметтерді мемлекеттік қызметті алушы сараптамалық топқа жыл сайын30 желтоқсанға дейін қосымша ұсынады.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Өтініштің қабылданған күні 20_____ жылғы «_____» 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Т.А.Ә._______________________________________________________________</a:t>
                      </a:r>
                      <a:b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  (құжатты қабылдаған жауапты адам)           қолы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 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Қабылдадым: ___________________________________________________________________	Т.А.Ә./ көрсетілетін қызметті алушының қолы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kk-KZ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20___ жылғы «___» __________________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Приложение 1  к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стандартугосударственной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услуги     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algn="ctr"/>
                      <a:r>
                        <a:rPr lang="ru-RU" sz="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________________________________________________________________________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(Фамилия, имя, при наличии отчество(далее - ФИО)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_________________________________________________________________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(адрес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Расписка №___________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приеме документов для прохождения аттестации на присвоение (подтверждение) квалификационной категории педагогическим работникам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приравненным к ним лицам организаций образования, реализующих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дошкольного воспитания и обучения, начального, основного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среднего, общего среднего, технического и профессионального,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послесреднего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образования.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 </a:t>
                      </a:r>
                    </a:p>
                    <a:p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Дана_________________________________________________________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 (Ф.И.О.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его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законногопредставителя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том, что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услугодателем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получены документы (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подчеркнутьнужное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1) заявление на аттестацию согласно приложению 2 к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настоящемуСтандарту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2) копия документа,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удостоверяющеголичность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3) копия диплома об образовании;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4) копия документа о повышении квалификации;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5) копия документа, подтверждающего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трудовуюдеятельность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работника;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6) копия удостоверения о ранее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присвоеннойквалификационнойкатегории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(кроме педагогических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работников,перешедших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организациивысшего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 и не имеющих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квалификационныхкатегорий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7) сведения о профессиональных достижениях(при их наличии)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всоответствии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Правилами проведения 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условиямиаттестациигражданских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служащих в сфере образования и науки,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атакже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Правиламипроведения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условиями аттестации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педагогическихработников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иприравненных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ним лиц, занимающих должности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ворганизацияхобразования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реализующих образовательные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учебныепрограммыдошкольного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начального, основного среднего,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общегосреднего,технического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профессионального,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послесреднегообразования,утвержденными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приказоми.о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Министра образования и науки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РеспубликиКазахстан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7 августа 2013 года № 323(зарегистрированный в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Реестрегосударственной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регистрации нормативных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правовыхактов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№ 8678).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Примечание к подпункту 7): сведения 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профессиональныхдостижениях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услугополучателем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дополнительно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предоставляютсявэкспертную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группу ежегодно до 30 декабря.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 </a:t>
                      </a:r>
                    </a:p>
                    <a:p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Датаприема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заявления « ______ » _______________ 20___ года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Ф.И.О.________________________________________________________</a:t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         (ответственного лица, принявшего документы)    подпись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 ____________ 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Получил: _______________________________________________________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Ф.И.О./подпись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услугополучателя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   </a:t>
                      </a:r>
                    </a:p>
                    <a:p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«_______»____________ 20___ года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3" name="CorelDRAW" r:id="rId4" imgW="2730240" imgH="437760" progId="">
                    <p:embed/>
                  </p:oleObj>
                </mc:Choice>
                <mc:Fallback>
                  <p:oleObj name="CorelDRAW" r:id="rId4" imgW="2730240" imgH="437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4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Утверждение списка аттестуемых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074555"/>
            <a:ext cx="8640960" cy="4514685"/>
          </a:xfrm>
        </p:spPr>
        <p:txBody>
          <a:bodyPr>
            <a:normAutofit/>
          </a:bodyPr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dirty="0" smtClean="0">
                <a:solidFill>
                  <a:srgbClr val="4E3B30"/>
                </a:solidFill>
                <a:latin typeface="Franklin Gothic Book"/>
              </a:rPr>
              <a:t>24. </a:t>
            </a:r>
            <a:r>
              <a:rPr lang="ru-RU" sz="2800" dirty="0">
                <a:solidFill>
                  <a:srgbClr val="4E3B30"/>
                </a:solidFill>
                <a:latin typeface="Franklin Gothic Book"/>
              </a:rPr>
              <a:t>Списочный состав аттестуемых утверждается решением </a:t>
            </a: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коллегиального органа </a:t>
            </a:r>
            <a:r>
              <a:rPr lang="ru-RU" sz="2800" dirty="0">
                <a:solidFill>
                  <a:srgbClr val="4E3B30"/>
                </a:solidFill>
                <a:latin typeface="Franklin Gothic Book"/>
              </a:rPr>
              <a:t>организации образования.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Picture 3" descr="C:\Users\Gulmira 203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3" y="2492896"/>
            <a:ext cx="3223803" cy="2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Gulmira 203\Desktop\101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38" y="2564904"/>
            <a:ext cx="3643164" cy="1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Gulmira 203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45091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632" y="843567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5" y="2718895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00605" y="2717096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6268" y="993704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МОДЕРАТОР»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ЭКСПЕРТ»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ИССЛЕДОВАТЕЛЬ»</a:t>
            </a:r>
          </a:p>
          <a:p>
            <a:pPr algn="ctr"/>
            <a:r>
              <a:rPr lang="kk-KZ" sz="16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МАСТЕР</a:t>
            </a:r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»</a:t>
            </a:r>
            <a:endParaRPr lang="kk-KZ" sz="1600" b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14" y="2860158"/>
            <a:ext cx="3314700" cy="113768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НАЦИОНАЛЬНОЕ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КВАЛИФИКАЦИОННОЕ ТЕСТИРОВАНИЕ</a:t>
            </a:r>
          </a:p>
          <a:p>
            <a:pPr algn="ctr"/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70 вопросов - ПРЕДМЕТНЫЕ ЗНАНИЯ</a:t>
            </a:r>
          </a:p>
          <a:p>
            <a:pPr algn="ctr"/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30 вопросов - ПЕДАГОГИКА, ПСИХОЛОГИЯ, МЕТОДИКА</a:t>
            </a:r>
            <a:endParaRPr lang="kk-KZ" sz="1200" b="1" i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15" y="4472753"/>
            <a:ext cx="1360967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оценки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 Ц Т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готовит тесты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(май, ноябрь)</a:t>
            </a:r>
            <a:r>
              <a:rPr lang="kk-KZ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углом вверх 17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КОМПЛЕКСНОЕ АНАЛИТИЧЕСКОЕ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ОБОЩЕНИЕ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13191" y="4281269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67789" y="4612299"/>
            <a:ext cx="1366256" cy="669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62374" y="4653419"/>
            <a:ext cx="1236035" cy="66908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2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2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781896" y="4148459"/>
            <a:ext cx="0" cy="64858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15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7789" y="5452604"/>
            <a:ext cx="3330620" cy="598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Оплата с 1 сентября и 1 января</a:t>
            </a:r>
          </a:p>
          <a:p>
            <a:pPr algn="ctr"/>
            <a:r>
              <a:rPr lang="kk-KZ" sz="1200" b="1" i="1" dirty="0">
                <a:solidFill>
                  <a:srgbClr val="800000"/>
                </a:solidFill>
                <a:latin typeface="Century Gothic" panose="020B0502020202020204" pitchFamily="34" charset="0"/>
              </a:rPr>
              <a:t>п</a:t>
            </a:r>
            <a:r>
              <a:rPr lang="kk-KZ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ри действующей аттестации – 1 раз с 1 сентября</a:t>
            </a:r>
            <a:endParaRPr lang="kk-KZ" sz="1200" b="1" i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" name="Rectangle 11"/>
          <p:cNvSpPr txBox="1">
            <a:spLocks noChangeArrowheads="1"/>
          </p:cNvSpPr>
          <p:nvPr/>
        </p:nvSpPr>
        <p:spPr>
          <a:xfrm>
            <a:off x="373063" y="-27384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СТРУКТУРА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182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98072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	</a:t>
            </a:r>
            <a:r>
              <a:rPr lang="ru-RU" sz="7200" b="1" u="sng" dirty="0" smtClean="0">
                <a:solidFill>
                  <a:schemeClr val="accent6">
                    <a:lumMod val="50000"/>
                  </a:schemeClr>
                </a:solidFill>
              </a:rPr>
              <a:t>Лица</a:t>
            </a:r>
            <a:r>
              <a:rPr lang="ru-RU" sz="7200" b="1" u="sng" dirty="0">
                <a:solidFill>
                  <a:schemeClr val="accent6">
                    <a:lumMod val="50000"/>
                  </a:schemeClr>
                </a:solidFill>
              </a:rPr>
              <a:t>, имеющие высшее педагогическое и профессиональное или техническое и профессиональное образование по специальности, без предъявления требований к стажу работы, соответствующие следующим профессиональным компетенциям: </a:t>
            </a:r>
            <a:endParaRPr lang="ru-RU" sz="7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endParaRPr lang="ru-RU" sz="5500" b="1" dirty="0" smtClean="0">
              <a:solidFill>
                <a:srgbClr val="80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знает </a:t>
            </a:r>
            <a:r>
              <a:rPr lang="ru-RU" sz="7200" b="1" dirty="0">
                <a:solidFill>
                  <a:srgbClr val="002060"/>
                </a:solidFill>
              </a:rPr>
              <a:t>содержание учебного предмета, учебно-воспитательного процесса, методики преподавания и оценивания;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планирует </a:t>
            </a:r>
            <a:r>
              <a:rPr lang="ru-RU" sz="7200" b="1" dirty="0">
                <a:solidFill>
                  <a:srgbClr val="002060"/>
                </a:solidFill>
              </a:rPr>
              <a:t>и организует учебно-воспитательный процесс с учетом психолого-возрастных особенностей </a:t>
            </a:r>
            <a:r>
              <a:rPr lang="ru-RU" sz="7200" b="1" dirty="0" smtClean="0">
                <a:solidFill>
                  <a:srgbClr val="002060"/>
                </a:solidFill>
              </a:rPr>
              <a:t>обучающихся; 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способствует </a:t>
            </a:r>
            <a:r>
              <a:rPr lang="ru-RU" sz="7200" b="1" dirty="0">
                <a:solidFill>
                  <a:srgbClr val="002060"/>
                </a:solidFill>
              </a:rPr>
              <a:t>формированию общей культуры обучающегося и его </a:t>
            </a:r>
            <a:r>
              <a:rPr lang="ru-RU" sz="7200" b="1" dirty="0" smtClean="0">
                <a:solidFill>
                  <a:srgbClr val="002060"/>
                </a:solidFill>
              </a:rPr>
              <a:t>социализации;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принимает </a:t>
            </a:r>
            <a:r>
              <a:rPr lang="ru-RU" sz="7200" b="1" dirty="0">
                <a:solidFill>
                  <a:srgbClr val="002060"/>
                </a:solidFill>
              </a:rPr>
              <a:t>участие в мероприятиях на уровне организации </a:t>
            </a:r>
            <a:r>
              <a:rPr lang="ru-RU" sz="7200" b="1" dirty="0" smtClean="0">
                <a:solidFill>
                  <a:srgbClr val="002060"/>
                </a:solidFill>
              </a:rPr>
              <a:t>образования;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7200" b="1" dirty="0">
                <a:solidFill>
                  <a:srgbClr val="002060"/>
                </a:solidFill>
              </a:rPr>
              <a:t>индивидуальный подход в воспитании и обучении с учетом потребностей </a:t>
            </a:r>
            <a:r>
              <a:rPr lang="ru-RU" sz="7200" b="1" dirty="0" smtClean="0">
                <a:solidFill>
                  <a:srgbClr val="002060"/>
                </a:solidFill>
              </a:rPr>
              <a:t>обучающихся; </a:t>
            </a:r>
            <a:r>
              <a:rPr lang="ru-RU" sz="7200" b="1" dirty="0">
                <a:solidFill>
                  <a:srgbClr val="002060"/>
                </a:solidFill>
              </a:rPr>
              <a:t>владеет навыками профессионально-педагогического </a:t>
            </a:r>
            <a:r>
              <a:rPr lang="ru-RU" sz="7200" b="1" dirty="0" smtClean="0">
                <a:solidFill>
                  <a:srgbClr val="002060"/>
                </a:solidFill>
              </a:rPr>
              <a:t>диалога;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применяет </a:t>
            </a:r>
            <a:r>
              <a:rPr lang="ru-RU" sz="7200" b="1" dirty="0">
                <a:solidFill>
                  <a:srgbClr val="002060"/>
                </a:solidFill>
              </a:rPr>
              <a:t>цифровых образовательных </a:t>
            </a:r>
            <a:r>
              <a:rPr lang="ru-RU" sz="7200" b="1" dirty="0" smtClean="0">
                <a:solidFill>
                  <a:srgbClr val="002060"/>
                </a:solidFill>
              </a:rPr>
              <a:t>ресурсов.</a:t>
            </a:r>
            <a:endParaRPr lang="ru-RU" sz="7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КВАЛИФИКАЦИОННАЯ КАТЕГОРИЯ «ПЕДАГОГ»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176464" cy="5293757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sz="2300" b="1" dirty="0" smtClean="0">
                <a:solidFill>
                  <a:srgbClr val="800000"/>
                </a:solidFill>
              </a:rPr>
              <a:t>ОЧЕРЕДНАЯ АТТЕСТАЦИЯ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</a:t>
            </a:r>
            <a:r>
              <a:rPr lang="ru-RU" sz="2100" b="1" dirty="0">
                <a:solidFill>
                  <a:srgbClr val="002060"/>
                </a:solidFill>
              </a:rPr>
              <a:t>, имеющие высшее педагогическое и профессиональное или техническое и профессиональное образование по </a:t>
            </a:r>
            <a:r>
              <a:rPr lang="ru-RU" sz="2100" b="1" dirty="0" smtClean="0">
                <a:solidFill>
                  <a:srgbClr val="002060"/>
                </a:solidFill>
              </a:rPr>
              <a:t>специальности;</a:t>
            </a:r>
          </a:p>
          <a:p>
            <a:pPr marL="0" indent="0" fontAlgn="base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2100" b="1" dirty="0">
                <a:solidFill>
                  <a:srgbClr val="002060"/>
                </a:solidFill>
              </a:rPr>
              <a:t>стаж не менее двух </a:t>
            </a:r>
            <a:r>
              <a:rPr lang="ru-RU" sz="2100" b="1" dirty="0" smtClean="0">
                <a:solidFill>
                  <a:srgbClr val="002060"/>
                </a:solidFill>
              </a:rPr>
              <a:t>лет; </a:t>
            </a:r>
          </a:p>
          <a:p>
            <a:pPr marL="0" indent="0" fontAlgn="base">
              <a:buNone/>
            </a:pPr>
            <a:endParaRPr lang="ru-RU" sz="2100" b="1" u="sng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21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2100" b="1" dirty="0" smtClean="0">
                <a:solidFill>
                  <a:srgbClr val="002060"/>
                </a:solidFill>
              </a:rPr>
              <a:t>«педагог»; </a:t>
            </a:r>
          </a:p>
          <a:p>
            <a:pPr fontAlgn="base">
              <a:buFont typeface="Wingdings" pitchFamily="2" charset="2"/>
              <a:buChar char="ü"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кроме </a:t>
            </a:r>
            <a:r>
              <a:rPr lang="ru-RU" sz="2100" b="1" dirty="0">
                <a:solidFill>
                  <a:srgbClr val="002060"/>
                </a:solidFill>
              </a:rPr>
              <a:t>того использует инновационные формы, методы и средства </a:t>
            </a:r>
            <a:r>
              <a:rPr lang="ru-RU" sz="2100" b="1" dirty="0" smtClean="0">
                <a:solidFill>
                  <a:srgbClr val="002060"/>
                </a:solidFill>
              </a:rPr>
              <a:t>обучения; </a:t>
            </a:r>
          </a:p>
          <a:p>
            <a:pPr marL="0" indent="0" fontAlgn="base">
              <a:buNone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обобщает </a:t>
            </a:r>
            <a:r>
              <a:rPr lang="ru-RU" sz="2100" b="1" dirty="0">
                <a:solidFill>
                  <a:srgbClr val="002060"/>
                </a:solidFill>
              </a:rPr>
              <a:t>опыт на уровне организации образования, имеет участников олимпиад, конкурсов, соревнований на уровне организации </a:t>
            </a:r>
            <a:r>
              <a:rPr lang="ru-RU" sz="2100" b="1" dirty="0" smtClean="0">
                <a:solidFill>
                  <a:srgbClr val="002060"/>
                </a:solidFill>
              </a:rPr>
              <a:t>образования.</a:t>
            </a:r>
            <a:endParaRPr lang="ru-RU" sz="2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7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7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КВАЛИФИКАЦИОННАЯ КАТЕГОРИЯ «ПЕДАГОГ-МОДЕРАТОР»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8328" y="980728"/>
            <a:ext cx="4557059" cy="529375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ДОСРОЧНАЯ АТТЕСТАЦИЯ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подготовившие победителей предметных олимпиад, творческих, профессиональных конкурсов, научных, спортивных соревнований на уровне организации образования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являющиеся победителями профессиональных конкурсов, педагогических олимпиад на уровне организации образования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обобщившие собственный педагогический опыт на уровне района, города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окончившие высшее учебное заведение с "отличием</a:t>
            </a:r>
            <a:r>
              <a:rPr lang="ru-RU" sz="1400" b="1" dirty="0" smtClean="0">
                <a:solidFill>
                  <a:srgbClr val="002060"/>
                </a:solidFill>
              </a:rPr>
              <a:t>";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окончившие высшее учебное заведение с правом преподавания предмета (дисциплины) на английском языке, имеющие сертификат (удостоверение), подтверждающие знание английского языка не ниже уровня В1 (по шкале </a:t>
            </a:r>
            <a:r>
              <a:rPr lang="en-US" sz="1400" b="1" dirty="0">
                <a:solidFill>
                  <a:srgbClr val="002060"/>
                </a:solidFill>
              </a:rPr>
              <a:t>CEFR</a:t>
            </a:r>
            <a:r>
              <a:rPr lang="ru-RU" sz="1400" b="1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имеющие академическую степень магистра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окончившие </a:t>
            </a:r>
            <a:r>
              <a:rPr lang="ru-RU" sz="1400" b="1" dirty="0" smtClean="0">
                <a:solidFill>
                  <a:srgbClr val="002060"/>
                </a:solidFill>
              </a:rPr>
              <a:t>учебное </a:t>
            </a:r>
            <a:r>
              <a:rPr lang="ru-RU" sz="1400" b="1" dirty="0">
                <a:solidFill>
                  <a:srgbClr val="002060"/>
                </a:solidFill>
              </a:rPr>
              <a:t>заведение с "отличием" и имеющие стаж педагогической деятельности не </a:t>
            </a:r>
            <a:r>
              <a:rPr lang="ru-RU" sz="1400" b="1" dirty="0" smtClean="0">
                <a:solidFill>
                  <a:srgbClr val="002060"/>
                </a:solidFill>
              </a:rPr>
              <a:t>менее </a:t>
            </a:r>
            <a:r>
              <a:rPr lang="ru-RU" sz="1400" b="1" dirty="0">
                <a:solidFill>
                  <a:srgbClr val="002060"/>
                </a:solidFill>
              </a:rPr>
              <a:t>одного года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являющиеся кандидатами в мастера спорта по профилирующему </a:t>
            </a:r>
            <a:r>
              <a:rPr lang="ru-RU" sz="1400" b="1" dirty="0" smtClean="0">
                <a:solidFill>
                  <a:srgbClr val="002060"/>
                </a:solidFill>
              </a:rPr>
              <a:t>предмету.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3672408" cy="5112568"/>
          </a:xfrm>
          <a:ln>
            <a:solidFill>
              <a:srgbClr val="002060"/>
            </a:solidFill>
          </a:ln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ru-RU" sz="2300" dirty="0"/>
              <a:t>	</a:t>
            </a:r>
            <a:r>
              <a:rPr lang="ru-RU" sz="4000" b="1" dirty="0">
                <a:solidFill>
                  <a:srgbClr val="800000"/>
                </a:solidFill>
              </a:rPr>
              <a:t>ОЧЕРЕДНАЯ АТТЕСТАЦИЯ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	Лица</a:t>
            </a:r>
            <a:r>
              <a:rPr lang="ru-RU" sz="3500" b="1" dirty="0">
                <a:solidFill>
                  <a:srgbClr val="002060"/>
                </a:solidFill>
              </a:rPr>
              <a:t>, имеющие высшее педагогическое и профессиональное или техническое и профессиональное образование по </a:t>
            </a:r>
            <a:r>
              <a:rPr lang="ru-RU" sz="3500" b="1" dirty="0" smtClean="0">
                <a:solidFill>
                  <a:srgbClr val="002060"/>
                </a:solidFill>
              </a:rPr>
              <a:t>специальности;</a:t>
            </a:r>
          </a:p>
          <a:p>
            <a:pPr marL="0" indent="0" fontAlgn="base">
              <a:buNone/>
            </a:pPr>
            <a:endParaRPr lang="ru-RU" sz="35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3500" b="1" dirty="0">
                <a:solidFill>
                  <a:srgbClr val="002060"/>
                </a:solidFill>
              </a:rPr>
              <a:t>стаж не менее 3 </a:t>
            </a:r>
            <a:r>
              <a:rPr lang="ru-RU" sz="3500" b="1" dirty="0" smtClean="0">
                <a:solidFill>
                  <a:srgbClr val="002060"/>
                </a:solidFill>
              </a:rPr>
              <a:t>лет;</a:t>
            </a:r>
          </a:p>
          <a:p>
            <a:pPr marL="0" indent="0" fontAlgn="base">
              <a:buNone/>
            </a:pPr>
            <a:endParaRPr lang="ru-RU" sz="3500" b="1" dirty="0" smtClean="0">
              <a:solidFill>
                <a:srgbClr val="80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35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3500" b="1" dirty="0" smtClean="0">
                <a:solidFill>
                  <a:srgbClr val="002060"/>
                </a:solidFill>
              </a:rPr>
              <a:t>«педагог-модератор»;</a:t>
            </a:r>
          </a:p>
          <a:p>
            <a:pPr fontAlgn="base">
              <a:buFont typeface="Wingdings" pitchFamily="2" charset="2"/>
              <a:buChar char="ü"/>
            </a:pPr>
            <a:endParaRPr lang="ru-RU" sz="35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кроме </a:t>
            </a:r>
            <a:r>
              <a:rPr lang="ru-RU" sz="3500" b="1" dirty="0">
                <a:solidFill>
                  <a:srgbClr val="002060"/>
                </a:solidFill>
              </a:rPr>
              <a:t>того владеет навыками анализа организованной учебной </a:t>
            </a:r>
            <a:r>
              <a:rPr lang="ru-RU" sz="3500" b="1" dirty="0" smtClean="0">
                <a:solidFill>
                  <a:srgbClr val="002060"/>
                </a:solidFill>
              </a:rPr>
              <a:t>деятельности;</a:t>
            </a:r>
          </a:p>
          <a:p>
            <a:pPr marL="0" indent="0" fontAlgn="base">
              <a:buNone/>
            </a:pPr>
            <a:endParaRPr lang="ru-RU" sz="35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3500" b="1" dirty="0">
                <a:solidFill>
                  <a:srgbClr val="002060"/>
                </a:solidFill>
              </a:rPr>
              <a:t>наставничество и конструктивно определяет приоритеты профессионального развития: собственного и коллег на уровне организации образования, обобщает опыт на уровне района/города, имеет участников олимпиад, конкурсов, соревнований на уровне </a:t>
            </a:r>
            <a:r>
              <a:rPr lang="ru-RU" sz="3500" b="1" dirty="0" smtClean="0">
                <a:solidFill>
                  <a:srgbClr val="002060"/>
                </a:solidFill>
              </a:rPr>
              <a:t>района/города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  <a:endParaRPr lang="ru-RU" sz="2900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0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КВАЛИФИКАЦИОННАЯ КАТЕГОРИЯ «ПЕДАГОГ-ЭКСПЕРТ»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39952" y="1052736"/>
            <a:ext cx="4896544" cy="511256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	</a:t>
            </a:r>
            <a:r>
              <a:rPr lang="ru-RU" sz="2100" b="1" dirty="0" smtClean="0">
                <a:solidFill>
                  <a:srgbClr val="800000"/>
                </a:solidFill>
              </a:rPr>
              <a:t>ДОСРОЧНАЯ </a:t>
            </a:r>
            <a:r>
              <a:rPr lang="ru-RU" sz="2100" b="1" dirty="0">
                <a:solidFill>
                  <a:srgbClr val="800000"/>
                </a:solidFill>
              </a:rPr>
              <a:t>АТТЕСТАЦИЯ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районного/городского уровня;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являющиеся победителями профессиональных конкурсов, педагогических олимпиад районного/городского уровня;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обобщившие собственный педагогический опыт на областном уровне (городов Астаны, Алматы и Шымкента);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являющиеся выпускниками программы "</a:t>
            </a:r>
            <a:r>
              <a:rPr lang="ru-RU" sz="1700" b="1" dirty="0" err="1" smtClean="0">
                <a:solidFill>
                  <a:srgbClr val="002060"/>
                </a:solidFill>
              </a:rPr>
              <a:t>Болашақ</a:t>
            </a:r>
            <a:r>
              <a:rPr lang="ru-RU" sz="1700" b="1" dirty="0" smtClean="0">
                <a:solidFill>
                  <a:srgbClr val="002060"/>
                </a:solidFill>
              </a:rPr>
              <a:t>";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имеющие ученую степень кандидата наук/доктора;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владеющие английским языком на уровне не ниже B2 (по шкале CEFR) и преподающие предметы на английском языке;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перешедшие на педагогическую работу в организации образования из высшего учебного заведения, имеющие стаж педагогической работы не менее двух лет;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являющиеся мастерами спорта международного класса по профилирующему предмету.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53" y="1124744"/>
            <a:ext cx="3650183" cy="504056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2000" dirty="0" smtClean="0"/>
              <a:t>	</a:t>
            </a:r>
            <a:r>
              <a:rPr lang="ru-RU" sz="2300" b="1" dirty="0">
                <a:solidFill>
                  <a:srgbClr val="800000"/>
                </a:solidFill>
              </a:rPr>
              <a:t>ОЧЕРЕДНАЯ АТТЕСТАЦИЯ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Лица</a:t>
            </a:r>
            <a:r>
              <a:rPr lang="ru-RU" sz="1900" b="1" dirty="0">
                <a:solidFill>
                  <a:srgbClr val="002060"/>
                </a:solidFill>
              </a:rPr>
              <a:t>, имеющие высшее педагогическое и профессиональное или техническое и профессиональное образование по </a:t>
            </a:r>
            <a:r>
              <a:rPr lang="ru-RU" sz="1900" b="1" dirty="0" smtClean="0">
                <a:solidFill>
                  <a:srgbClr val="002060"/>
                </a:solidFill>
              </a:rPr>
              <a:t>специальности;</a:t>
            </a:r>
          </a:p>
          <a:p>
            <a:pPr marL="0" indent="0" fontAlgn="base">
              <a:buNone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1900" b="1" dirty="0">
                <a:solidFill>
                  <a:srgbClr val="002060"/>
                </a:solidFill>
              </a:rPr>
              <a:t>стаж не менее 4 </a:t>
            </a:r>
            <a:r>
              <a:rPr lang="ru-RU" sz="1900" b="1" dirty="0" smtClean="0">
                <a:solidFill>
                  <a:srgbClr val="002060"/>
                </a:solidFill>
              </a:rPr>
              <a:t>лет</a:t>
            </a:r>
            <a:r>
              <a:rPr lang="ru-RU" sz="1900" b="1" dirty="0">
                <a:solidFill>
                  <a:srgbClr val="002060"/>
                </a:solidFill>
              </a:rPr>
              <a:t>;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fontAlgn="base">
              <a:buNone/>
            </a:pPr>
            <a:endParaRPr lang="ru-RU" sz="1900" b="1" dirty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19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1900" b="1" dirty="0" smtClean="0">
                <a:solidFill>
                  <a:srgbClr val="002060"/>
                </a:solidFill>
              </a:rPr>
              <a:t>«педагог-эксперт»; </a:t>
            </a:r>
          </a:p>
          <a:p>
            <a:pPr fontAlgn="base">
              <a:buFont typeface="Wingdings" pitchFamily="2" charset="2"/>
              <a:buChar char="ü"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кроме </a:t>
            </a:r>
            <a:r>
              <a:rPr lang="ru-RU" sz="1900" b="1" dirty="0">
                <a:solidFill>
                  <a:srgbClr val="002060"/>
                </a:solidFill>
              </a:rPr>
              <a:t>того владеет навыками исследования урока и разработки инструментов </a:t>
            </a:r>
            <a:r>
              <a:rPr lang="ru-RU" sz="1900" b="1" dirty="0" smtClean="0">
                <a:solidFill>
                  <a:srgbClr val="002060"/>
                </a:solidFill>
              </a:rPr>
              <a:t>оценивания;</a:t>
            </a:r>
          </a:p>
          <a:p>
            <a:pPr fontAlgn="base">
              <a:buFont typeface="Wingdings" pitchFamily="2" charset="2"/>
              <a:buChar char="ü"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обеспечивает </a:t>
            </a:r>
            <a:r>
              <a:rPr lang="ru-RU" sz="1900" b="1" dirty="0">
                <a:solidFill>
                  <a:srgbClr val="002060"/>
                </a:solidFill>
              </a:rPr>
              <a:t>развитие исследовательских навыков </a:t>
            </a:r>
            <a:r>
              <a:rPr lang="ru-RU" sz="1900" b="1" dirty="0" smtClean="0">
                <a:solidFill>
                  <a:srgbClr val="002060"/>
                </a:solidFill>
              </a:rPr>
              <a:t>обучающихся;</a:t>
            </a:r>
          </a:p>
          <a:p>
            <a:pPr fontAlgn="base">
              <a:buFont typeface="Wingdings" pitchFamily="2" charset="2"/>
              <a:buChar char="ü"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1900" b="1" dirty="0">
                <a:solidFill>
                  <a:srgbClr val="002060"/>
                </a:solidFill>
              </a:rPr>
              <a:t>наставничество и конструктивно определяет стратегии развития в педагогическом сообществе на уровне района, города, обобщает опыт на уровне области/городов Астаны, Алматы, наличие участников олимпиад, конкурсов, соревнований на уровне области/городов Астаны, </a:t>
            </a:r>
            <a:r>
              <a:rPr lang="ru-RU" sz="1900" b="1" dirty="0" smtClean="0">
                <a:solidFill>
                  <a:srgbClr val="002060"/>
                </a:solidFill>
              </a:rPr>
              <a:t>Алматы.</a:t>
            </a:r>
            <a:endParaRPr lang="ru-RU" sz="1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900" b="1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КВАЛИФКАЦИОННАЯ КАТЕГОРИЯ «ПЕДАГОГ-ИССЛЕДОВАТЕЛЬ»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1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4355976" y="1124744"/>
            <a:ext cx="4536504" cy="49685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>
                <a:solidFill>
                  <a:srgbClr val="800000"/>
                </a:solidFill>
              </a:rPr>
              <a:t>ДОСРОЧНАЯ 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подготовившие победителей предметных олимпиад, творческих, конкурсов, научных, спортивных соревнований областного уровня или участников республиканского или международного уровня;</a:t>
            </a: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являющиеся победителями профессиональных конкурсов, педагогических олимпиад областного уровня или участниками республиканского или международного уровня, согласно перечню, утвержденному уполномоченным органом в области образования;</a:t>
            </a: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обобщившие собственный педагогический опыт на республиканском уровне;</a:t>
            </a: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имеющие ученую степень кандидата наук/доктора и стаж педагогической работы не менее пяти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063" y="1052737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Статья </a:t>
            </a:r>
            <a:r>
              <a:rPr lang="ru-RU" sz="1800" b="1" dirty="0">
                <a:solidFill>
                  <a:srgbClr val="800000"/>
                </a:solidFill>
              </a:rPr>
              <a:t>51. </a:t>
            </a:r>
            <a:r>
              <a:rPr lang="ru-RU" sz="1800" b="1" dirty="0">
                <a:solidFill>
                  <a:srgbClr val="002060"/>
                </a:solidFill>
              </a:rPr>
              <a:t>Права, обязанности и ответственность педагогического </a:t>
            </a:r>
            <a:r>
              <a:rPr lang="ru-RU" sz="1800" b="1" dirty="0" smtClean="0">
                <a:solidFill>
                  <a:srgbClr val="002060"/>
                </a:solidFill>
              </a:rPr>
              <a:t>работника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Пункт</a:t>
            </a:r>
            <a:r>
              <a:rPr lang="ru-RU" sz="1800" b="1" dirty="0">
                <a:solidFill>
                  <a:srgbClr val="800000"/>
                </a:solidFill>
              </a:rPr>
              <a:t> 1. </a:t>
            </a:r>
            <a:r>
              <a:rPr lang="ru-RU" sz="1800" b="1" dirty="0">
                <a:solidFill>
                  <a:srgbClr val="002060"/>
                </a:solidFill>
              </a:rPr>
              <a:t>К занятию педагогической деятельностью допускаются лица, имеющие специальное педагогическое или профессиональное образование по соответствующим профилям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Пункт 3. </a:t>
            </a:r>
            <a:r>
              <a:rPr lang="ru-RU" sz="18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1800" b="1" dirty="0">
                <a:solidFill>
                  <a:srgbClr val="002060"/>
                </a:solidFill>
              </a:rPr>
              <a:t>работник </a:t>
            </a:r>
            <a:r>
              <a:rPr lang="ru-RU" sz="1800" b="1" dirty="0" smtClean="0">
                <a:solidFill>
                  <a:srgbClr val="002060"/>
                </a:solidFill>
              </a:rPr>
              <a:t>обязан:</a:t>
            </a:r>
          </a:p>
          <a:p>
            <a:pPr marL="0" indent="0" fontAlgn="base">
              <a:buNone/>
            </a:pPr>
            <a:r>
              <a:rPr lang="ru-RU" sz="1800" b="1" dirty="0" err="1">
                <a:solidFill>
                  <a:srgbClr val="800000"/>
                </a:solidFill>
              </a:rPr>
              <a:t>п</a:t>
            </a:r>
            <a:r>
              <a:rPr lang="ru-RU" sz="1800" b="1" dirty="0" err="1" smtClean="0">
                <a:solidFill>
                  <a:srgbClr val="800000"/>
                </a:solidFill>
              </a:rPr>
              <a:t>.п</a:t>
            </a:r>
            <a:r>
              <a:rPr lang="ru-RU" sz="1800" b="1" dirty="0" smtClean="0">
                <a:solidFill>
                  <a:srgbClr val="800000"/>
                </a:solidFill>
              </a:rPr>
              <a:t> 6</a:t>
            </a:r>
            <a:r>
              <a:rPr lang="ru-RU" sz="1800" b="1" dirty="0">
                <a:solidFill>
                  <a:srgbClr val="800000"/>
                </a:solidFill>
              </a:rPr>
              <a:t>) </a:t>
            </a:r>
            <a:r>
              <a:rPr lang="ru-RU" sz="1800" b="1" dirty="0">
                <a:solidFill>
                  <a:srgbClr val="002060"/>
                </a:solidFill>
              </a:rPr>
              <a:t>не реже одного раза в пять лет проходить </a:t>
            </a:r>
            <a:r>
              <a:rPr lang="ru-RU" sz="1800" b="1" dirty="0" smtClean="0">
                <a:solidFill>
                  <a:srgbClr val="002060"/>
                </a:solidFill>
              </a:rPr>
              <a:t>аттестацию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ЗАКОН РК «ОБ ОБРАЗОВАНИИ»</a:t>
            </a:r>
          </a:p>
        </p:txBody>
      </p:sp>
      <p:pic>
        <p:nvPicPr>
          <p:cNvPr id="33797" name="Picture 5" descr="https://cdn.pixabay.com/photo/2014/04/05/12/19/scales-316892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01832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4464496" cy="5400600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800000"/>
                </a:solidFill>
              </a:rPr>
              <a:t>ОЧЕРЕДНАЯ АТТЕСТАЦИЯ </a:t>
            </a:r>
            <a:endParaRPr lang="ru-RU" sz="64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/>
              <a:t>	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Лица</a:t>
            </a:r>
            <a:r>
              <a:rPr lang="ru-RU" sz="5600" b="1" dirty="0">
                <a:solidFill>
                  <a:srgbClr val="002060"/>
                </a:solidFill>
              </a:rPr>
              <a:t>, имеющие высшее педагогическое и профессиональное или техническое и профессиональное образование по </a:t>
            </a:r>
            <a:r>
              <a:rPr lang="ru-RU" sz="5600" b="1" dirty="0" smtClean="0">
                <a:solidFill>
                  <a:srgbClr val="002060"/>
                </a:solidFill>
              </a:rPr>
              <a:t>специальности;</a:t>
            </a:r>
          </a:p>
          <a:p>
            <a:pPr marL="0" indent="0"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5600" b="1" dirty="0">
                <a:solidFill>
                  <a:srgbClr val="002060"/>
                </a:solidFill>
              </a:rPr>
              <a:t>стаж не менее 5 </a:t>
            </a:r>
            <a:r>
              <a:rPr lang="ru-RU" sz="5600" b="1" dirty="0" smtClean="0">
                <a:solidFill>
                  <a:srgbClr val="002060"/>
                </a:solidFill>
              </a:rPr>
              <a:t>лет</a:t>
            </a:r>
            <a:r>
              <a:rPr lang="ru-RU" sz="5600" b="1" dirty="0">
                <a:solidFill>
                  <a:srgbClr val="002060"/>
                </a:solidFill>
              </a:rPr>
              <a:t>;</a:t>
            </a:r>
            <a:endParaRPr lang="ru-RU" sz="5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56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5600" b="1" dirty="0" smtClean="0">
                <a:solidFill>
                  <a:srgbClr val="002060"/>
                </a:solidFill>
              </a:rPr>
              <a:t>«педагог-исследователь»; </a:t>
            </a:r>
          </a:p>
          <a:p>
            <a:pPr marL="0" indent="0"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кроме </a:t>
            </a:r>
            <a:r>
              <a:rPr lang="ru-RU" sz="5600" b="1" dirty="0">
                <a:solidFill>
                  <a:srgbClr val="002060"/>
                </a:solidFill>
              </a:rPr>
              <a:t>того имеет авторскую программу или является автором (соавтором) изданных учебников, учебно-методических пособий, получивших одобрение на Республиканском учебно-методическом </a:t>
            </a:r>
            <a:r>
              <a:rPr lang="ru-RU" sz="5600" b="1" dirty="0" smtClean="0">
                <a:solidFill>
                  <a:srgbClr val="002060"/>
                </a:solidFill>
              </a:rPr>
              <a:t>совете;</a:t>
            </a:r>
          </a:p>
          <a:p>
            <a:pPr marL="0" indent="0"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обеспечивает </a:t>
            </a:r>
            <a:r>
              <a:rPr lang="ru-RU" sz="5600" b="1" dirty="0">
                <a:solidFill>
                  <a:srgbClr val="002060"/>
                </a:solidFill>
              </a:rPr>
              <a:t>развитие навыков научного </a:t>
            </a:r>
            <a:r>
              <a:rPr lang="ru-RU" sz="5600" b="1" dirty="0" smtClean="0">
                <a:solidFill>
                  <a:srgbClr val="002060"/>
                </a:solidFill>
              </a:rPr>
              <a:t>проектирования; </a:t>
            </a:r>
            <a:r>
              <a:rPr lang="ru-RU" sz="5600" b="1" dirty="0">
                <a:solidFill>
                  <a:srgbClr val="002060"/>
                </a:solidFill>
              </a:rPr>
              <a:t>осуществляет наставничество и планирует развитие сети профессионального сообщества на уровне </a:t>
            </a:r>
            <a:r>
              <a:rPr lang="ru-RU" sz="5600" b="1" dirty="0" smtClean="0">
                <a:solidFill>
                  <a:srgbClr val="002060"/>
                </a:solidFill>
              </a:rPr>
              <a:t>области; </a:t>
            </a:r>
          </a:p>
          <a:p>
            <a:pPr marL="0" indent="0"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5600" b="1" dirty="0" smtClean="0">
                <a:solidFill>
                  <a:srgbClr val="002060"/>
                </a:solidFill>
              </a:rPr>
              <a:t>является </a:t>
            </a:r>
            <a:r>
              <a:rPr lang="ru-RU" sz="5600" b="1" dirty="0">
                <a:solidFill>
                  <a:srgbClr val="002060"/>
                </a:solidFill>
              </a:rPr>
              <a:t>участником республиканских и международных конкурсов и олимпиад или подготовил участников республиканских и международных конкурсов и олимпиад.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КВАЛИФИКАЦИОННАЯ КАТЕГОРИЯ «ПЕДАГОГ-МАСТЕР»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8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5076056" y="1052736"/>
            <a:ext cx="3816424" cy="53285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dirty="0">
                <a:solidFill>
                  <a:srgbClr val="800000"/>
                </a:solidFill>
              </a:rPr>
              <a:t>ДОСРОЧНАЯ АТТЕСТАЦИЯ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лица, подготовившие победителей предметных олимпиад, творческих конкурсов, научных, спортивных соревнований республиканского уровня или участников международного уровня;</a:t>
            </a:r>
          </a:p>
          <a:p>
            <a:pPr marL="0" indent="0">
              <a:buFont typeface="Arial" pitchFamily="34" charset="0"/>
              <a:buNone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лица, являющиеся победителями профессиональных конкурсов, педагогических олимпиад республиканского уровня или участниками международного уровня, согласно перечню, утвержденному уполномоченным органом в области образования;</a:t>
            </a:r>
          </a:p>
          <a:p>
            <a:pPr marL="0" indent="0">
              <a:buFont typeface="Arial" pitchFamily="34" charset="0"/>
              <a:buNone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лица, обобщившие собственный педагогический опыт на международном уровне, системно использующие в педагогической практике научно обоснованные методы, авторские технологии обучения и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1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064896" cy="206210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прохождении аттестации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мастерства педагоги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сдают национальное квалификационное тестирование 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тестирования аттестуемому  выдается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прохождении/не прохождении тестирования.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Результат национального квалификационного тестирования действителен на один год.</a:t>
            </a:r>
            <a:endParaRPr lang="ru-RU" sz="1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21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21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НАЦИОНАЛЬНОЕ КВАЛИФИКАЦИОННОЕ ТЕСТИРОВАНИЕ.</a:t>
            </a: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9825" y="7821488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9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97" name="CorelDRAW" r:id="rId5" imgW="2730240" imgH="437760" progId="">
                    <p:embed/>
                  </p:oleObj>
                </mc:Choice>
                <mc:Fallback>
                  <p:oleObj name="CorelDRAW" r:id="rId5" imgW="2730240" imgH="437760" progId="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487025" y="3212976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/>
              <a:t>	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</a:t>
            </a:r>
            <a:r>
              <a:rPr lang="ru-RU" sz="6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Аттестуемые для прохождения национального квалификационного тестирования предоставляют следующие документы: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заявление для участия в тестировании по форме согласно приложению 3 к настоящим Правилам;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две фотографии размером 3x4;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копию документа, удостоверяющего личность.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База данных заполняется  после подачи заявления на тестирование ответственным лицом с внесением данных аттестуемых: ИИН, ФИО (отчество при наличии)по удостоверению личности, заявленная квалификационная категория, дисциплина преподавания и язык сдачи.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После внесения заявления в базу данных аттестуемым выдается пропуск на тестирование. </a:t>
            </a:r>
          </a:p>
          <a:p>
            <a:pPr marL="0" lvl="0" indent="0">
              <a:buNone/>
            </a:pPr>
            <a:endParaRPr lang="ru-RU" sz="1600" i="1" dirty="0"/>
          </a:p>
          <a:p>
            <a:pPr marL="0" indent="0">
              <a:buFont typeface="Arial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lla.Ibraeva\Desktop\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3" y="4077072"/>
            <a:ext cx="2232248" cy="18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803695"/>
              </p:ext>
            </p:extLst>
          </p:nvPr>
        </p:nvGraphicFramePr>
        <p:xfrm>
          <a:off x="3860957" y="2788322"/>
          <a:ext cx="4959515" cy="297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9352"/>
              </a:tblGrid>
              <a:tr h="86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1600" b="1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По направлению «Содержание учебного предмета» </a:t>
                      </a:r>
                      <a:endParaRPr lang="ru-RU" sz="14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По направлению «Педагогика, методика обучения»</a:t>
                      </a:r>
                      <a:endParaRPr lang="ru-RU" sz="14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Педагог-исследователь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Педагог-эксперт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Педагог-модератор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801" y="980728"/>
            <a:ext cx="3357232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Начальное, основное среднее, общее среднее образования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Содержание учебного предмета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 - </a:t>
            </a:r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70 вопросов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«Педагогика, психология и  методика» -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30 вопросов</a:t>
            </a:r>
            <a:endPara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686" y="6330596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22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СОДЕРЖАНИЕ  НАЦИОНАЛЬНОГО КВАЛИФИКАЦИОННОГО ТЕСТА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6" name="CorelDRAW" r:id="rId4" imgW="2730240" imgH="437760" progId="">
                    <p:embed/>
                  </p:oleObj>
                </mc:Choice>
                <mc:Fallback>
                  <p:oleObj name="CorelDRAW" r:id="rId4" imgW="2730240" imgH="437760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08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21191"/>
              </p:ext>
            </p:extLst>
          </p:nvPr>
        </p:nvGraphicFramePr>
        <p:xfrm>
          <a:off x="250826" y="1037967"/>
          <a:ext cx="8713787" cy="44608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3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2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78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Блок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Количество заданий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Форма заданий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Время (минут)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Предметные знания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выбором одного правильного ответа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выбором одного или нескольких правильных ответов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</a:t>
                      </a:r>
                      <a:b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(2 ситуации по 5 заданий к ним)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Ситуационные (к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онтекстные) задания с выбором одного правильного ответа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Методика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преподавания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выбором одного правильного ответа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СТРУКТУРА ТЕСТА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8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88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76064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	</a:t>
            </a:r>
            <a:r>
              <a:rPr lang="ru-RU" sz="1800" b="1" u="sng" dirty="0" smtClean="0">
                <a:solidFill>
                  <a:srgbClr val="800000"/>
                </a:solidFill>
              </a:rPr>
              <a:t>Педагоги  образования </a:t>
            </a:r>
            <a:r>
              <a:rPr lang="ru-RU" sz="1800" b="1" u="sng" dirty="0">
                <a:solidFill>
                  <a:srgbClr val="800000"/>
                </a:solidFill>
              </a:rPr>
              <a:t>сдают тестирование по </a:t>
            </a:r>
            <a:r>
              <a:rPr lang="ru-RU" sz="1800" b="1" u="sng" dirty="0" smtClean="0">
                <a:solidFill>
                  <a:srgbClr val="800000"/>
                </a:solidFill>
              </a:rPr>
              <a:t> своему  предмету: </a:t>
            </a:r>
            <a:r>
              <a:rPr lang="ru-RU" sz="1800" b="1" dirty="0">
                <a:solidFill>
                  <a:srgbClr val="002060"/>
                </a:solidFill>
              </a:rPr>
              <a:t>казахский или русский язык (по языку </a:t>
            </a:r>
            <a:r>
              <a:rPr lang="ru-RU" sz="1800" b="1" dirty="0" smtClean="0">
                <a:solidFill>
                  <a:srgbClr val="002060"/>
                </a:solidFill>
              </a:rPr>
              <a:t>обучения).</a:t>
            </a:r>
          </a:p>
          <a:p>
            <a:pPr marL="0" indent="0">
              <a:buNone/>
            </a:pPr>
            <a:endParaRPr lang="ru-RU" sz="1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 Общее </a:t>
            </a:r>
            <a:r>
              <a:rPr lang="ru-RU" sz="1800" b="1" u="sng" dirty="0">
                <a:solidFill>
                  <a:srgbClr val="002060"/>
                </a:solidFill>
              </a:rPr>
              <a:t>время национального квалификационного тестирования </a:t>
            </a:r>
            <a:r>
              <a:rPr lang="ru-RU" sz="1800" b="1" dirty="0" smtClean="0">
                <a:solidFill>
                  <a:srgbClr val="002060"/>
                </a:solidFill>
              </a:rPr>
              <a:t>составляет: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3 час 50 минут для предметов ЕМН;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3 часа  20 минут для предметов ОГН</a:t>
            </a:r>
            <a:r>
              <a:rPr lang="ru-RU" sz="1800" b="1" dirty="0" smtClean="0">
                <a:solidFill>
                  <a:srgbClr val="800000"/>
                </a:solidFill>
              </a:rPr>
              <a:t>.</a:t>
            </a:r>
            <a:endParaRPr lang="ru-RU" sz="1800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5840" y="2924944"/>
            <a:ext cx="6912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sz="2000" b="1" u="sng" dirty="0" smtClean="0">
                <a:solidFill>
                  <a:srgbClr val="800000"/>
                </a:solidFill>
              </a:rPr>
              <a:t>Педагогическим </a:t>
            </a:r>
            <a:r>
              <a:rPr lang="ru-RU" sz="2000" b="1" u="sng" dirty="0">
                <a:solidFill>
                  <a:srgbClr val="800000"/>
                </a:solidFill>
              </a:rPr>
              <a:t>работникам и приравненным к ним лицам, которым присвоены квалификационные категории «педагог-модератор», «педагог-эксперт», «педагог-исследователь», «педагог - мастер» сохраняется квалификация должностей</a:t>
            </a:r>
            <a:r>
              <a:rPr lang="ru-RU" sz="2000" b="1" dirty="0">
                <a:solidFill>
                  <a:srgbClr val="800000"/>
                </a:solidFill>
              </a:rPr>
              <a:t>: </a:t>
            </a:r>
            <a:r>
              <a:rPr lang="ru-RU" sz="2000" b="1" dirty="0" smtClean="0">
                <a:solidFill>
                  <a:srgbClr val="800000"/>
                </a:solidFill>
              </a:rPr>
              <a:t>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педагог-модератор» - </a:t>
            </a:r>
            <a:r>
              <a:rPr lang="ru-RU" b="1" dirty="0" smtClean="0">
                <a:solidFill>
                  <a:srgbClr val="002060"/>
                </a:solidFill>
              </a:rPr>
              <a:t>« учитель  </a:t>
            </a:r>
            <a:r>
              <a:rPr lang="ru-RU" b="1" dirty="0">
                <a:solidFill>
                  <a:srgbClr val="002060"/>
                </a:solidFill>
              </a:rPr>
              <a:t>второй категории»; «педагог-эксперт» - </a:t>
            </a:r>
            <a:r>
              <a:rPr lang="ru-RU" b="1" dirty="0" smtClean="0">
                <a:solidFill>
                  <a:srgbClr val="002060"/>
                </a:solidFill>
              </a:rPr>
              <a:t>«учитель </a:t>
            </a:r>
            <a:r>
              <a:rPr lang="ru-RU" b="1" dirty="0">
                <a:solidFill>
                  <a:srgbClr val="002060"/>
                </a:solidFill>
              </a:rPr>
              <a:t>первой категории»; «педагог-исследователь» </a:t>
            </a:r>
            <a:r>
              <a:rPr lang="ru-RU" b="1" dirty="0" smtClean="0">
                <a:solidFill>
                  <a:srgbClr val="002060"/>
                </a:solidFill>
              </a:rPr>
              <a:t>- «учитель  </a:t>
            </a:r>
            <a:r>
              <a:rPr lang="ru-RU" b="1" dirty="0">
                <a:solidFill>
                  <a:srgbClr val="002060"/>
                </a:solidFill>
              </a:rPr>
              <a:t>высшей категории».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педагог-мастер» - </a:t>
            </a:r>
            <a:r>
              <a:rPr lang="ru-RU" b="1" dirty="0" smtClean="0">
                <a:solidFill>
                  <a:srgbClr val="002060"/>
                </a:solidFill>
              </a:rPr>
              <a:t>«учитель </a:t>
            </a:r>
            <a:r>
              <a:rPr lang="ru-RU" b="1" dirty="0">
                <a:solidFill>
                  <a:srgbClr val="002060"/>
                </a:solidFill>
              </a:rPr>
              <a:t>высшей категории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26" name="Picture 26" descr="http://cliparts.co/cliparts/kT8/oAr/kT8oArbX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229"/>
            <a:ext cx="2002722" cy="2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7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ПОЛЕЗНАЯ ССЫЛКА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52736"/>
            <a:ext cx="8876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Для прохождения пробного </a:t>
            </a:r>
            <a:r>
              <a:rPr lang="ru-RU" dirty="0">
                <a:solidFill>
                  <a:srgbClr val="002060"/>
                </a:solidFill>
              </a:rPr>
              <a:t>квалификационного тестирования педагогических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работников </a:t>
            </a:r>
            <a:r>
              <a:rPr lang="ru-RU" dirty="0">
                <a:solidFill>
                  <a:srgbClr val="002060"/>
                </a:solidFill>
              </a:rPr>
              <a:t>пройдите по ссылке 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www.ktpr.testcenter.kz</a:t>
            </a:r>
            <a:r>
              <a:rPr lang="ru-RU" dirty="0" smtClean="0">
                <a:solidFill>
                  <a:srgbClr val="002060"/>
                </a:solidFill>
              </a:rPr>
              <a:t> на сайте НЦТ </a:t>
            </a:r>
            <a:r>
              <a:rPr lang="ru-RU" dirty="0" err="1" smtClean="0">
                <a:solidFill>
                  <a:srgbClr val="002060"/>
                </a:solidFill>
              </a:rPr>
              <a:t>г.Астаны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12039" t="6689" r="13179" b="7358"/>
          <a:stretch/>
        </p:blipFill>
        <p:spPr bwMode="auto">
          <a:xfrm>
            <a:off x="1979712" y="1844824"/>
            <a:ext cx="475252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6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</a:p>
          <a:p>
            <a:pPr marL="0" indent="0">
              <a:buNone/>
            </a:pPr>
            <a:endParaRPr lang="ru-RU" sz="16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Аттестуемые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показавшие положительные результаты  тестирования, допускаются ко второму этапу аттестации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Аттестуемые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показавшие отрицательный результат тестирования,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допускаются ко второму этапу аттестации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Аттестуемые, показавшие  отрицательные результаты тестирования, сдают его повторно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одного раза в год.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7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СДАЧА  ТЕСТИРОВАНИЯ  ПОВТОРНО</a:t>
            </a:r>
          </a:p>
        </p:txBody>
      </p:sp>
    </p:spTree>
    <p:extLst>
      <p:ext uri="{BB962C8B-B14F-4D97-AF65-F5344CB8AC3E}">
        <p14:creationId xmlns:p14="http://schemas.microsoft.com/office/powerpoint/2010/main" val="2384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</a:p>
          <a:p>
            <a:pPr marL="0" indent="0">
              <a:buNone/>
            </a:pPr>
            <a:endParaRPr lang="ru-RU" sz="1600" b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Комплексное аналитическое обобщение </a:t>
            </a:r>
            <a:b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итогов деятельности педагогических работников</a:t>
            </a:r>
            <a:b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b="1" i="1" kern="5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 этап аттестации педагогических работников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4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096" y="1124744"/>
            <a:ext cx="8784976" cy="427538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1)копию </a:t>
            </a:r>
            <a:r>
              <a:rPr lang="ru-RU" sz="1500" b="1" dirty="0">
                <a:solidFill>
                  <a:srgbClr val="002060"/>
                </a:solidFill>
              </a:rPr>
              <a:t>документа, удостоверяющего </a:t>
            </a:r>
            <a:r>
              <a:rPr lang="ru-RU" sz="1500" b="1" dirty="0" smtClean="0">
                <a:solidFill>
                  <a:srgbClr val="002060"/>
                </a:solidFill>
              </a:rPr>
              <a:t>личность;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2)копию </a:t>
            </a:r>
            <a:r>
              <a:rPr lang="ru-RU" sz="1500" b="1" dirty="0">
                <a:solidFill>
                  <a:srgbClr val="002060"/>
                </a:solidFill>
              </a:rPr>
              <a:t>диплома об образовании или документа о переподготовке при наличии с присвоением соответствующей квалификации по занимаемой </a:t>
            </a:r>
            <a:r>
              <a:rPr lang="ru-RU" sz="1500" b="1" dirty="0" smtClean="0">
                <a:solidFill>
                  <a:srgbClr val="002060"/>
                </a:solidFill>
              </a:rPr>
              <a:t>должности;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3)копию </a:t>
            </a:r>
            <a:r>
              <a:rPr lang="ru-RU" sz="1500" b="1" dirty="0">
                <a:solidFill>
                  <a:srgbClr val="002060"/>
                </a:solidFill>
              </a:rPr>
              <a:t>удостоверения о квалификационной категории при наличии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endParaRPr lang="ru-RU" sz="15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4)справку </a:t>
            </a:r>
            <a:r>
              <a:rPr lang="ru-RU" sz="1500" b="1" dirty="0">
                <a:solidFill>
                  <a:srgbClr val="002060"/>
                </a:solidFill>
              </a:rPr>
              <a:t>о прохождении национального квалификационного тестирования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5)мониторинг </a:t>
            </a:r>
            <a:r>
              <a:rPr lang="ru-RU" sz="1500" b="1" dirty="0">
                <a:solidFill>
                  <a:srgbClr val="002060"/>
                </a:solidFill>
              </a:rPr>
              <a:t>качества знаний обучающихся за аттестационный период, включающий результаты внешней оценки учебных достижений и (или) текущей и (или) итоговой аттестации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6)копии </a:t>
            </a:r>
            <a:r>
              <a:rPr lang="ru-RU" sz="1500" b="1" dirty="0">
                <a:solidFill>
                  <a:srgbClr val="002060"/>
                </a:solidFill>
              </a:rPr>
              <a:t>документов, подтверждающих достижения обучающихся, или копии документов, подтверждающих обобщение опыта при наличии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endParaRPr lang="ru-RU" sz="15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7)листы </a:t>
            </a:r>
            <a:r>
              <a:rPr lang="ru-RU" sz="1500" b="1" dirty="0">
                <a:solidFill>
                  <a:srgbClr val="002060"/>
                </a:solidFill>
              </a:rPr>
              <a:t>наблюдения уроков (занятий) (не менее трех) по форме согласно приложению </a:t>
            </a:r>
            <a:r>
              <a:rPr lang="ru-RU" sz="1500" b="1" dirty="0" smtClean="0">
                <a:solidFill>
                  <a:srgbClr val="002060"/>
                </a:solidFill>
              </a:rPr>
              <a:t>11 к </a:t>
            </a:r>
            <a:r>
              <a:rPr lang="ru-RU" sz="1500" b="1" dirty="0">
                <a:solidFill>
                  <a:srgbClr val="002060"/>
                </a:solidFill>
              </a:rPr>
              <a:t>настоящим Правилам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8)копии </a:t>
            </a:r>
            <a:r>
              <a:rPr lang="ru-RU" sz="1500" b="1" dirty="0">
                <a:solidFill>
                  <a:srgbClr val="002060"/>
                </a:solidFill>
              </a:rPr>
              <a:t>документов, подтверждающих достижения аттестуемых (при наличии</a:t>
            </a:r>
            <a:r>
              <a:rPr lang="ru-RU" sz="1500" b="1" dirty="0" smtClean="0">
                <a:solidFill>
                  <a:srgbClr val="002060"/>
                </a:solidFill>
              </a:rPr>
              <a:t>).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9)копию </a:t>
            </a:r>
            <a:r>
              <a:rPr lang="ru-RU" sz="1500" b="1" dirty="0">
                <a:solidFill>
                  <a:srgbClr val="002060"/>
                </a:solidFill>
              </a:rPr>
              <a:t>документа о прохождении курсов повышения квалификации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  <a:endParaRPr lang="ru-RU" sz="1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8966069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300" b="1" i="1" dirty="0" smtClean="0">
                <a:solidFill>
                  <a:schemeClr val="bg1"/>
                </a:solidFill>
              </a:rPr>
              <a:t>СТРУКТУРА ПОРТФОЛИО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(представляется в течение 10 рабочих дней после сдачи тестирования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в аттестационную комиссию)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3" descr="C:\Users\Stella.Ibraeva\Desktop\fol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6079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8966069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anose="020B0606020202030204" pitchFamily="34" charset="0"/>
              </a:rPr>
              <a:t>Критерии оценивания портфолио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5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8783"/>
            <a:ext cx="8880790" cy="535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88" y="6074623"/>
            <a:ext cx="867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5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Выступления на конференциях, симпозиумах, разработка методических материалов, проведение семинаров, мастер - классов</a:t>
            </a:r>
            <a:endParaRPr lang="ru-RU" kern="50" baseline="30000" dirty="0">
              <a:solidFill>
                <a:srgbClr val="00206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215516" y="-15876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ПЕРЕЧЕНЬ НОРМАТИВНО-ПРАВОВЫХ  ДОКУМЕНТОВ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516" y="783942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80000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1. Правила </a:t>
            </a:r>
            <a:r>
              <a:rPr lang="ru-RU" b="1" dirty="0">
                <a:solidFill>
                  <a:srgbClr val="800000"/>
                </a:solidFill>
              </a:rPr>
              <a:t>и условия проведения аттестации </a:t>
            </a:r>
            <a:r>
              <a:rPr lang="ru-RU" sz="1600" b="1" dirty="0">
                <a:solidFill>
                  <a:srgbClr val="002060"/>
                </a:solidFill>
              </a:rPr>
              <a:t>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среднего, образовательные программы технического и профессионального, </a:t>
            </a:r>
            <a:r>
              <a:rPr lang="ru-RU" sz="1600" b="1" dirty="0" err="1">
                <a:solidFill>
                  <a:srgbClr val="002060"/>
                </a:solidFill>
              </a:rPr>
              <a:t>послесреднего</a:t>
            </a:r>
            <a:r>
              <a:rPr lang="ru-RU" sz="1600" b="1" dirty="0">
                <a:solidFill>
                  <a:srgbClr val="002060"/>
                </a:solidFill>
              </a:rPr>
              <a:t>, дополнительного образования и специальные учебные программы, и иных гражданских служащих в сфере образования и </a:t>
            </a:r>
            <a:r>
              <a:rPr lang="ru-RU" sz="1600" b="1" dirty="0" smtClean="0">
                <a:solidFill>
                  <a:srgbClr val="002060"/>
                </a:solidFill>
              </a:rPr>
              <a:t>науки. </a:t>
            </a:r>
            <a:r>
              <a:rPr lang="ru-RU" sz="1600" b="1" dirty="0">
                <a:solidFill>
                  <a:srgbClr val="FF0000"/>
                </a:solidFill>
              </a:rPr>
              <a:t>Приказ </a:t>
            </a:r>
            <a:r>
              <a:rPr lang="ru-RU" sz="1600" b="1" dirty="0" smtClean="0">
                <a:solidFill>
                  <a:srgbClr val="FF0000"/>
                </a:solidFill>
              </a:rPr>
              <a:t>МОН РК  </a:t>
            </a:r>
            <a:r>
              <a:rPr lang="ru-RU" sz="1600" b="1" dirty="0">
                <a:solidFill>
                  <a:srgbClr val="FF0000"/>
                </a:solidFill>
              </a:rPr>
              <a:t>от 12 апреля 2018 года № 152. </a:t>
            </a:r>
            <a:r>
              <a:rPr lang="ru-RU" sz="1600" b="1" dirty="0" smtClean="0">
                <a:solidFill>
                  <a:srgbClr val="FF0000"/>
                </a:solidFill>
              </a:rPr>
              <a:t> Приказ МОН РК от </a:t>
            </a:r>
            <a:r>
              <a:rPr lang="ru-RU" sz="1600" b="1" dirty="0">
                <a:solidFill>
                  <a:srgbClr val="FF0000"/>
                </a:solidFill>
              </a:rPr>
              <a:t>29 июня 2018 года №316</a:t>
            </a:r>
            <a:r>
              <a:rPr lang="ru-RU" sz="1600" b="1" dirty="0">
                <a:solidFill>
                  <a:srgbClr val="002060"/>
                </a:solidFill>
              </a:rPr>
              <a:t> (о внесении изменений и дополнений </a:t>
            </a:r>
            <a:r>
              <a:rPr lang="ru-RU" sz="1600" b="1" dirty="0" smtClean="0">
                <a:solidFill>
                  <a:srgbClr val="002060"/>
                </a:solidFill>
              </a:rPr>
              <a:t>).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4185" y="4534669"/>
            <a:ext cx="879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3. Стандарт </a:t>
            </a:r>
            <a:r>
              <a:rPr lang="ru-RU" b="1" dirty="0" err="1" smtClean="0">
                <a:solidFill>
                  <a:srgbClr val="800000"/>
                </a:solidFill>
              </a:rPr>
              <a:t>госуслуги</a:t>
            </a:r>
            <a:r>
              <a:rPr lang="ru-RU" b="1" dirty="0" smtClean="0">
                <a:solidFill>
                  <a:srgbClr val="80000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«Прием </a:t>
            </a:r>
            <a:r>
              <a:rPr lang="ru-RU" sz="1600" b="1" dirty="0">
                <a:solidFill>
                  <a:srgbClr val="002060"/>
                </a:solidFill>
              </a:rPr>
              <a:t>документов для прохождения аттестации на присвоение (</a:t>
            </a:r>
            <a:r>
              <a:rPr lang="ru-RU" sz="1600" b="1" dirty="0" smtClean="0">
                <a:solidFill>
                  <a:srgbClr val="002060"/>
                </a:solidFill>
              </a:rPr>
              <a:t>подтверждение) квалификационных </a:t>
            </a:r>
            <a:r>
              <a:rPr lang="ru-RU" sz="1600" b="1" dirty="0">
                <a:solidFill>
                  <a:srgbClr val="002060"/>
                </a:solidFill>
              </a:rPr>
              <a:t>категорий педагогическим работникам и приравненным к ним лицам организаций образования, реализующих программы дошкольного воспитания и обучения, начального, основного среднего, общего среднего, технического и профессионального, </a:t>
            </a:r>
            <a:r>
              <a:rPr lang="ru-RU" sz="1600" b="1" dirty="0" err="1">
                <a:solidFill>
                  <a:srgbClr val="002060"/>
                </a:solidFill>
              </a:rPr>
              <a:t>послесреднего</a:t>
            </a:r>
            <a:r>
              <a:rPr lang="ru-RU" sz="1600" b="1" dirty="0">
                <a:solidFill>
                  <a:srgbClr val="002060"/>
                </a:solidFill>
              </a:rPr>
              <a:t> образования</a:t>
            </a:r>
            <a:r>
              <a:rPr lang="ru-RU" sz="1600" b="1" dirty="0" smtClean="0">
                <a:solidFill>
                  <a:srgbClr val="002060"/>
                </a:solidFill>
              </a:rPr>
              <a:t>». Приказ </a:t>
            </a:r>
            <a:r>
              <a:rPr lang="ru-RU" sz="1600" b="1" dirty="0">
                <a:solidFill>
                  <a:srgbClr val="002060"/>
                </a:solidFill>
              </a:rPr>
              <a:t>Министра образования и науки Республики Казахстан </a:t>
            </a:r>
            <a:r>
              <a:rPr lang="ru-RU" sz="1600" b="1" dirty="0">
                <a:solidFill>
                  <a:srgbClr val="FF0000"/>
                </a:solidFill>
              </a:rPr>
              <a:t>от 9 ноября 2015 года № 632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Стандарт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в </a:t>
            </a:r>
            <a:r>
              <a:rPr lang="en-US" sz="1600" b="1" dirty="0" err="1">
                <a:solidFill>
                  <a:srgbClr val="002060"/>
                </a:solidFill>
              </a:rPr>
              <a:t>редакции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приказа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МОН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РК </a:t>
            </a:r>
            <a:r>
              <a:rPr lang="en-US" sz="1600" b="1" dirty="0" err="1">
                <a:solidFill>
                  <a:srgbClr val="002060"/>
                </a:solidFill>
              </a:rPr>
              <a:t>от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11.01.2018 № </a:t>
            </a:r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996952"/>
            <a:ext cx="8942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2. </a:t>
            </a:r>
            <a:r>
              <a:rPr lang="ru-RU" sz="1600" b="1" dirty="0">
                <a:solidFill>
                  <a:srgbClr val="002060"/>
                </a:solidFill>
              </a:rPr>
              <a:t>О внесении изменений в приказ Министра образования и науки Республики Казахстан </a:t>
            </a:r>
            <a:r>
              <a:rPr lang="ru-RU" sz="1600" b="1" dirty="0">
                <a:solidFill>
                  <a:srgbClr val="FF0000"/>
                </a:solidFill>
              </a:rPr>
              <a:t>от 13 июля 2009 года № 338 </a:t>
            </a:r>
            <a:r>
              <a:rPr lang="ru-RU" b="1" dirty="0">
                <a:solidFill>
                  <a:srgbClr val="FF0000"/>
                </a:solidFill>
              </a:rPr>
              <a:t>"</a:t>
            </a:r>
            <a:r>
              <a:rPr lang="ru-RU" b="1" dirty="0">
                <a:solidFill>
                  <a:srgbClr val="800000"/>
                </a:solidFill>
              </a:rPr>
              <a:t>Об утверждении Типовых квалификационных характеристик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800000"/>
                </a:solidFill>
              </a:rPr>
              <a:t>должностей педагогических работников и приравненных к ним лиц</a:t>
            </a:r>
            <a:r>
              <a:rPr lang="ru-RU" sz="1600" b="1" dirty="0">
                <a:solidFill>
                  <a:srgbClr val="002060"/>
                </a:solidFill>
              </a:rPr>
              <a:t>" Приказ </a:t>
            </a:r>
            <a:r>
              <a:rPr lang="ru-RU" sz="1600" b="1" dirty="0" smtClean="0">
                <a:solidFill>
                  <a:srgbClr val="002060"/>
                </a:solidFill>
              </a:rPr>
              <a:t>МОН РК  </a:t>
            </a:r>
            <a:r>
              <a:rPr lang="ru-RU" sz="1600" b="1" dirty="0">
                <a:solidFill>
                  <a:srgbClr val="FF0000"/>
                </a:solidFill>
              </a:rPr>
              <a:t>от 27 декабря 2013 года № 512</a:t>
            </a:r>
            <a:r>
              <a:rPr lang="ru-RU" sz="1600" b="1" dirty="0" smtClean="0">
                <a:solidFill>
                  <a:srgbClr val="002060"/>
                </a:solidFill>
              </a:rPr>
              <a:t>., </a:t>
            </a:r>
            <a:r>
              <a:rPr lang="ru-RU" sz="1600" b="1" dirty="0" smtClean="0">
                <a:solidFill>
                  <a:srgbClr val="FF0000"/>
                </a:solidFill>
              </a:rPr>
              <a:t>Приказ МОН РК  от 31 октября 2018года №602 </a:t>
            </a:r>
            <a:r>
              <a:rPr lang="ru-RU" sz="1600" b="1" dirty="0">
                <a:solidFill>
                  <a:srgbClr val="002060"/>
                </a:solidFill>
              </a:rPr>
              <a:t>Зарегистрирован в Министерстве юстиции Республики Казахстан </a:t>
            </a:r>
            <a:r>
              <a:rPr lang="ru-RU" sz="1600" b="1" dirty="0" smtClean="0">
                <a:solidFill>
                  <a:srgbClr val="002060"/>
                </a:solidFill>
              </a:rPr>
              <a:t>31 октября 2018 </a:t>
            </a:r>
            <a:r>
              <a:rPr lang="ru-RU" sz="1600" b="1" dirty="0">
                <a:solidFill>
                  <a:srgbClr val="002060"/>
                </a:solidFill>
              </a:rPr>
              <a:t>года № </a:t>
            </a:r>
            <a:r>
              <a:rPr lang="ru-RU" sz="1600" b="1" dirty="0" smtClean="0">
                <a:solidFill>
                  <a:srgbClr val="002060"/>
                </a:solidFill>
              </a:rPr>
              <a:t>17649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2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9144000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Лист оценивания портфолио </a:t>
            </a:r>
            <a:b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педагогического работника и приравненного к нему лица</a:t>
            </a:r>
            <a:b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altLang="ru-RU" sz="1600" b="1" i="1" kern="5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присвоение (подтверждение) квалификационной категории 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0" y="1196752"/>
            <a:ext cx="8559591" cy="46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22225" y="116632"/>
            <a:ext cx="9144000" cy="765175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kern="50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Лист наблюдения урока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8112"/>
            <a:ext cx="9036496" cy="56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6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2" name="CorelDRAW" r:id="rId4" imgW="2730240" imgH="437760" progId="">
                    <p:embed/>
                  </p:oleObj>
                </mc:Choice>
                <mc:Fallback>
                  <p:oleObj name="CorelDRAW" r:id="rId4" imgW="2730240" imgH="437760" progId="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4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200" b="1" i="1" dirty="0" smtClean="0">
                <a:solidFill>
                  <a:srgbClr val="FFFFCC"/>
                </a:solidFill>
              </a:rPr>
              <a:t>ЗАКЛЮЧЕНИЕ  ЭКСПЕРТНОГО  СОВЕТА</a:t>
            </a:r>
            <a:endParaRPr lang="ru-RU" sz="2200" b="1" i="1" dirty="0">
              <a:solidFill>
                <a:srgbClr val="FFFFCC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 каждому аттестуемому </a:t>
            </a:r>
            <a:r>
              <a:rPr lang="ru-RU" b="1" dirty="0" smtClean="0">
                <a:solidFill>
                  <a:srgbClr val="002060"/>
                </a:solidFill>
              </a:rPr>
              <a:t>экспертный совет </a:t>
            </a:r>
            <a:r>
              <a:rPr lang="ru-RU" b="1" dirty="0">
                <a:solidFill>
                  <a:srgbClr val="002060"/>
                </a:solidFill>
              </a:rPr>
              <a:t>соответствующего уровня выносит </a:t>
            </a:r>
            <a:r>
              <a:rPr lang="ru-RU" b="1" dirty="0" smtClean="0">
                <a:solidFill>
                  <a:srgbClr val="002060"/>
                </a:solidFill>
              </a:rPr>
              <a:t>заключение: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рекомендовать для аттестации;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 </a:t>
            </a:r>
            <a:r>
              <a:rPr lang="ru-RU" b="1" dirty="0" smtClean="0">
                <a:solidFill>
                  <a:srgbClr val="002060"/>
                </a:solidFill>
              </a:rPr>
              <a:t>рекомендовать для аттестации.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5658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За </a:t>
            </a:r>
            <a:r>
              <a:rPr lang="ru-RU" sz="3400" b="1" dirty="0">
                <a:solidFill>
                  <a:srgbClr val="002060"/>
                </a:solidFill>
              </a:rPr>
              <a:t>аттестуемыми, подавшими на досрочную аттестацию, не прошедшими повторно квалификационное тестирование, сохраняется имеющаяся квалификационная категория до завершения срока ее действия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За</a:t>
            </a:r>
            <a:r>
              <a:rPr lang="ru-RU" sz="4000" b="1" i="1" dirty="0">
                <a:solidFill>
                  <a:srgbClr val="FFFF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400" b="1" dirty="0">
                <a:solidFill>
                  <a:srgbClr val="002060"/>
                </a:solidFill>
              </a:rPr>
              <a:t>аттестуемыми, подавшими заявление на присвоение квалификационных категорий </a:t>
            </a:r>
            <a:r>
              <a:rPr lang="ru-RU" sz="3400" b="1" dirty="0" smtClean="0">
                <a:solidFill>
                  <a:srgbClr val="002060"/>
                </a:solidFill>
              </a:rPr>
              <a:t>«педагог-модератор», «педагог-эксперт», «педагог-исследователь», «педагог-мастер» </a:t>
            </a:r>
            <a:r>
              <a:rPr lang="ru-RU" sz="3400" b="1" dirty="0">
                <a:solidFill>
                  <a:srgbClr val="002060"/>
                </a:solidFill>
              </a:rPr>
              <a:t>(на переходный период), не прошедшими повторно национальное квалификационное тестирование, сохраняются имеющиеся квалификационные категории: вторая, первая, высшая - до завершения срока ее действия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При </a:t>
            </a:r>
            <a:r>
              <a:rPr lang="ru-RU" sz="3400" b="1" dirty="0">
                <a:solidFill>
                  <a:srgbClr val="002060"/>
                </a:solidFill>
              </a:rPr>
              <a:t>последующем </a:t>
            </a:r>
            <a:r>
              <a:rPr lang="ru-RU" sz="3400" b="1" dirty="0" smtClean="0">
                <a:solidFill>
                  <a:srgbClr val="002060"/>
                </a:solidFill>
              </a:rPr>
              <a:t>не прохождении </a:t>
            </a:r>
            <a:r>
              <a:rPr lang="ru-RU" sz="3400" b="1" dirty="0">
                <a:solidFill>
                  <a:srgbClr val="002060"/>
                </a:solidFill>
              </a:rPr>
              <a:t>национального квалификационного тестирования действие имеющейся квалификационной категории </a:t>
            </a:r>
            <a:r>
              <a:rPr lang="ru-RU" sz="3400" b="1" dirty="0">
                <a:solidFill>
                  <a:srgbClr val="FF0000"/>
                </a:solidFill>
              </a:rPr>
              <a:t>продлевается на один год, при повторном </a:t>
            </a:r>
            <a:r>
              <a:rPr lang="ru-RU" sz="3400" b="1" dirty="0" smtClean="0">
                <a:solidFill>
                  <a:srgbClr val="FF0000"/>
                </a:solidFill>
              </a:rPr>
              <a:t>не подтверждении </a:t>
            </a:r>
            <a:r>
              <a:rPr lang="ru-RU" sz="3400" b="1" dirty="0">
                <a:solidFill>
                  <a:srgbClr val="FF0000"/>
                </a:solidFill>
              </a:rPr>
              <a:t>квалификационная категория снижается до квалификационной категории </a:t>
            </a:r>
            <a:r>
              <a:rPr lang="ru-RU" sz="3400" b="1" dirty="0" smtClean="0">
                <a:solidFill>
                  <a:srgbClr val="FF0000"/>
                </a:solidFill>
              </a:rPr>
              <a:t>«педагог» </a:t>
            </a:r>
            <a:r>
              <a:rPr lang="ru-RU" sz="3400" b="1" dirty="0">
                <a:solidFill>
                  <a:srgbClr val="002060"/>
                </a:solidFill>
              </a:rPr>
              <a:t>на основании решения аттестационной комиссии соответствующего уровня.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случае истечения срока действия квалификационной категории педагогическим работникам и приравненным к ним лицам, которым до пенсии по возрасту </a:t>
            </a:r>
            <a:r>
              <a:rPr lang="ru-RU" b="1" dirty="0">
                <a:solidFill>
                  <a:srgbClr val="FF0000"/>
                </a:solidFill>
              </a:rPr>
              <a:t>остается не более пяти лет, </a:t>
            </a:r>
            <a:r>
              <a:rPr lang="ru-RU" b="1" dirty="0">
                <a:solidFill>
                  <a:srgbClr val="002060"/>
                </a:solidFill>
              </a:rPr>
              <a:t>имеющиеся у них квалификационные категории сохраняются до наступления пенсионного возраста согласно заявлению об освобождении от очередной аттестации (произвольная форма).</a:t>
            </a:r>
          </a:p>
          <a:p>
            <a:pPr fontAlgn="base">
              <a:buFont typeface="Wingdings" pitchFamily="2" charset="2"/>
              <a:buChar char="ü"/>
            </a:pPr>
            <a:endParaRPr lang="ru-RU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СОХРАНЕНИЕ СРОКА ДЕЙСТВИЯ КВАЛИФИКАЦИОННЫХ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4142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5658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П.94-1 При преподавании предмета «Самопознание» у педагогического работника квалификационная категория приравнивается к квалификационной категории по ранее преподаваемому предмету и сохраняется до истечения срока действия аттестации.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Педагогическим работникам , осуществляющим психологическую, диагностическую (в части определения особых образовательных потребностей обучающихся), коррекционную, социально-педагогическую деятельность, присваивается квалификационная категория: «педагог-модератор», «педагог-эксперт», «педагог-исследователь», « педагог-мастер» в соответствии с указанной в дипломе специальностью или с учетом прохождения курсов переподготовки.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Вносятся изменения и дополнения в Правила, регламентирующие положение педагогов, преподающие предмет «Художественный труд», при которых  квалификационная категория будет приравниваться к квалификационной категории по ранее преподаваемому предмету: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случае </a:t>
            </a:r>
            <a:r>
              <a:rPr lang="ru-RU" b="1" dirty="0" smtClean="0">
                <a:solidFill>
                  <a:srgbClr val="002060"/>
                </a:solidFill>
              </a:rPr>
              <a:t> , если учитель с </a:t>
            </a: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ипломом «Изобразительное искусство и черчение»,  «Технология» ведет предмет «Художественный труд» согласно </a:t>
            </a:r>
            <a:r>
              <a:rPr lang="ru-RU" b="1" dirty="0" err="1" smtClean="0">
                <a:solidFill>
                  <a:srgbClr val="002060"/>
                </a:solidFill>
              </a:rPr>
              <a:t>ТУПам</a:t>
            </a:r>
            <a:r>
              <a:rPr lang="ru-RU" b="1" dirty="0" smtClean="0">
                <a:solidFill>
                  <a:srgbClr val="002060"/>
                </a:solidFill>
              </a:rPr>
              <a:t> обновленного содержания образования, то он имеет право на доплату за категорию «педагог-модератор», « педагог-эксперт», «педагог-исследователь», « педагог-мастер».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СОХРАНЕНИЕ КВАЛИФИКАЦИОННЫХ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2942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2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4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200" b="1" i="1" dirty="0">
                <a:solidFill>
                  <a:schemeClr val="bg1"/>
                </a:solidFill>
              </a:rPr>
              <a:t>РЕШЕНИЕ АТТЕСТАЦИОННОЙ КОМИССИИ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протокол заседания аттестационной комиссии </a:t>
            </a: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каждому аттестуемому аттестационная комиссия соответствующего уровня выносит одно из следующих </a:t>
            </a:r>
            <a:r>
              <a:rPr lang="ru-RU" b="1" dirty="0" smtClean="0">
                <a:solidFill>
                  <a:srgbClr val="002060"/>
                </a:solidFill>
              </a:rPr>
              <a:t>решений: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b="1" dirty="0">
                <a:solidFill>
                  <a:srgbClr val="002060"/>
                </a:solidFill>
              </a:rPr>
              <a:t>заявляемой квалификационной категории;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соответствует заявляемой квалификационной категории.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968552" cy="2016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r>
              <a:rPr lang="ru-RU" sz="1900" b="1" dirty="0" smtClean="0">
                <a:solidFill>
                  <a:srgbClr val="800000"/>
                </a:solidFill>
              </a:rPr>
              <a:t>Выдача </a:t>
            </a:r>
            <a:r>
              <a:rPr lang="kk-KZ" sz="1900" b="1" dirty="0" smtClean="0">
                <a:solidFill>
                  <a:srgbClr val="800000"/>
                </a:solidFill>
              </a:rPr>
              <a:t>   </a:t>
            </a:r>
            <a:r>
              <a:rPr lang="ru-RU" sz="1900" b="1" dirty="0" smtClean="0">
                <a:solidFill>
                  <a:srgbClr val="800000"/>
                </a:solidFill>
              </a:rPr>
              <a:t>  </a:t>
            </a:r>
            <a:r>
              <a:rPr lang="kk-KZ" sz="1900" b="1" dirty="0">
                <a:solidFill>
                  <a:srgbClr val="800000"/>
                </a:solidFill>
              </a:rPr>
              <a:t>у</a:t>
            </a:r>
            <a:r>
              <a:rPr lang="ru-RU" sz="1900" b="1" dirty="0" err="1">
                <a:solidFill>
                  <a:srgbClr val="800000"/>
                </a:solidFill>
              </a:rPr>
              <a:t>достоверений</a:t>
            </a:r>
            <a:r>
              <a:rPr lang="ru-RU" sz="1900" b="1" dirty="0">
                <a:solidFill>
                  <a:srgbClr val="800000"/>
                </a:solidFill>
              </a:rPr>
              <a:t>  об </a:t>
            </a:r>
            <a:r>
              <a:rPr lang="kk-KZ" sz="1900" b="1" dirty="0">
                <a:solidFill>
                  <a:srgbClr val="800000"/>
                </a:solidFill>
              </a:rPr>
              <a:t>  </a:t>
            </a:r>
            <a:r>
              <a:rPr lang="ru-RU" sz="1900" b="1" dirty="0">
                <a:solidFill>
                  <a:srgbClr val="800000"/>
                </a:solidFill>
              </a:rPr>
              <a:t>аттестации  </a:t>
            </a:r>
            <a:r>
              <a:rPr lang="kk-KZ" sz="1900" b="1" dirty="0">
                <a:solidFill>
                  <a:srgbClr val="002060"/>
                </a:solidFill>
              </a:rPr>
              <a:t>аттестуемых  </a:t>
            </a:r>
            <a:r>
              <a:rPr lang="ru-RU" sz="1900" b="1" dirty="0">
                <a:solidFill>
                  <a:srgbClr val="002060"/>
                </a:solidFill>
              </a:rPr>
              <a:t>на  присвоение </a:t>
            </a:r>
            <a:r>
              <a:rPr lang="ru-RU" sz="1900" b="1" dirty="0" smtClean="0">
                <a:solidFill>
                  <a:srgbClr val="002060"/>
                </a:solidFill>
              </a:rPr>
              <a:t>(</a:t>
            </a:r>
            <a:r>
              <a:rPr lang="ru-RU" sz="1900" b="1" dirty="0">
                <a:solidFill>
                  <a:srgbClr val="002060"/>
                </a:solidFill>
              </a:rPr>
              <a:t>подтверждение) квалификационных категорий по форме согласно приложению 2 к настоящим Правилам осуществляется организациями образования на основании решений аттестационных комиссий и приказов руководителей соответствующих местных исполнительных органов района(города), области </a:t>
            </a:r>
            <a:r>
              <a:rPr lang="ru-RU" sz="1900" b="1" u="sng" dirty="0">
                <a:solidFill>
                  <a:srgbClr val="002060"/>
                </a:solidFill>
              </a:rPr>
              <a:t>не позднее 31 августа или 31 декабря текущего года.</a:t>
            </a:r>
          </a:p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ВЫДАЧА УДОСТОВЕРЕНИЙ АТТЕСТУЕМЫМ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4005888" y="299695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Выдача   </a:t>
            </a:r>
            <a:r>
              <a:rPr lang="ru-RU" sz="1600" b="1" dirty="0">
                <a:solidFill>
                  <a:srgbClr val="002060"/>
                </a:solidFill>
              </a:rPr>
              <a:t>удостоверений  аттестуемым  о  присвоении (подтверждении) квалификационной категории фиксируется в </a:t>
            </a:r>
            <a:r>
              <a:rPr lang="ru-RU" sz="1600" b="1" dirty="0" smtClean="0">
                <a:solidFill>
                  <a:srgbClr val="800000"/>
                </a:solidFill>
              </a:rPr>
              <a:t>Журнале </a:t>
            </a:r>
            <a:r>
              <a:rPr lang="ru-RU" sz="1600" b="1" dirty="0">
                <a:solidFill>
                  <a:srgbClr val="800000"/>
                </a:solidFill>
              </a:rPr>
              <a:t>регистрации и выдачи удостоверений о присвоении (подтверждении) </a:t>
            </a:r>
            <a:r>
              <a:rPr lang="ru-RU" sz="1600" b="1" dirty="0">
                <a:solidFill>
                  <a:srgbClr val="002060"/>
                </a:solidFill>
              </a:rPr>
              <a:t>квалификационной категории по форме согласно приложению 18 к настоящим Правилам.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7151"/>
              </p:ext>
            </p:extLst>
          </p:nvPr>
        </p:nvGraphicFramePr>
        <p:xfrm>
          <a:off x="1356831" y="5249187"/>
          <a:ext cx="5879465" cy="933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905"/>
                <a:gridCol w="616585"/>
                <a:gridCol w="1176655"/>
                <a:gridCol w="1009650"/>
                <a:gridCol w="1209040"/>
                <a:gridCol w="939800"/>
                <a:gridCol w="67183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effectLst/>
                        </a:rPr>
                        <a:t>п/п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Фамилия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en-US" sz="1000" b="1" dirty="0" err="1">
                          <a:effectLst/>
                        </a:rPr>
                        <a:t>имя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en-US" sz="1000" b="1" dirty="0" err="1">
                          <a:effectLst/>
                        </a:rPr>
                        <a:t>отчество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должности и присвоенной/ подтвержденной квалификационной категории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Дата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решения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аттестационной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комиссии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>
                          <a:effectLst/>
                        </a:rPr>
                        <a:t>Дата и номер приказа о присвоении/ подтверждении и квалификационной категории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Дата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выдачи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удостоверения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Подпись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педагога</a:t>
                      </a:r>
                      <a:r>
                        <a:rPr lang="en-US" sz="1000" b="1" dirty="0">
                          <a:effectLst/>
                        </a:rPr>
                        <a:t> в </a:t>
                      </a:r>
                      <a:r>
                        <a:rPr lang="en-US" sz="1000" b="1" dirty="0" err="1">
                          <a:effectLst/>
                        </a:rPr>
                        <a:t>получении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4" y="2708920"/>
            <a:ext cx="8856984" cy="3240360"/>
            <a:chOff x="113046" y="3055556"/>
            <a:chExt cx="10003570" cy="296311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971600" y="3055556"/>
              <a:ext cx="9145016" cy="2963112"/>
              <a:chOff x="-174293" y="3055556"/>
              <a:chExt cx="9145016" cy="2963112"/>
            </a:xfrm>
          </p:grpSpPr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3051368230"/>
                  </p:ext>
                </p:extLst>
              </p:nvPr>
            </p:nvGraphicFramePr>
            <p:xfrm>
              <a:off x="-174293" y="3312658"/>
              <a:ext cx="9145016" cy="2706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974135" y="4345358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27869" y="3906835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03900" y="3462098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02949" y="3055556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3046" y="4505183"/>
              <a:ext cx="1437673" cy="59103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12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Сентябрь текущего года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046" y="5336712"/>
              <a:ext cx="1437673" cy="59103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12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Январь текущего года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01225" y="1196752"/>
            <a:ext cx="4104455" cy="1368152"/>
            <a:chOff x="2201225" y="1196752"/>
            <a:chExt cx="4104455" cy="13681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01225" y="1196752"/>
              <a:ext cx="4104455" cy="1368152"/>
              <a:chOff x="3491880" y="1052736"/>
              <a:chExt cx="4719439" cy="169545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7944" y="1052736"/>
                <a:ext cx="4143375" cy="16954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91880" y="171579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от</a:t>
                </a:r>
                <a:endParaRPr lang="ru-RU" b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92998" y="1696794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до</a:t>
                </a:r>
                <a:endParaRPr lang="ru-RU" b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3141970" y="1523002"/>
              <a:ext cx="576064" cy="7075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38382" y="1234448"/>
              <a:ext cx="1222285" cy="132001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5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30</a:t>
              </a:r>
              <a:endParaRPr lang="ru-RU" sz="5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6" name="CorelDRAW" r:id="rId9" imgW="2730240" imgH="437760" progId="">
                    <p:embed/>
                  </p:oleObj>
                </mc:Choice>
                <mc:Fallback>
                  <p:oleObj name="CorelDRAW" r:id="rId9" imgW="2730240" imgH="437760" progId="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ДОПЛАТА ЗА КВАЛИФИКАЦИОННУЮ КАТЕГОРИЮ</a:t>
            </a:r>
          </a:p>
        </p:txBody>
      </p:sp>
    </p:spTree>
    <p:extLst>
      <p:ext uri="{BB962C8B-B14F-4D97-AF65-F5344CB8AC3E}">
        <p14:creationId xmlns:p14="http://schemas.microsoft.com/office/powerpoint/2010/main" val="21951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5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808" y="2564904"/>
            <a:ext cx="4450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ВНИМАНИЕ 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453188"/>
            <a:ext cx="9144000" cy="404812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4549" y="116632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rgbClr val="FFFFCC"/>
              </a:solidFill>
            </a:endParaRPr>
          </a:p>
          <a:p>
            <a:pPr>
              <a:defRPr/>
            </a:pPr>
            <a:endParaRPr lang="ru-RU" sz="5600" b="1" i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 РЕКОМЕНДУЕМЫХ  ОЛИМПИАД, ПРОФЕССИОНАЛЬНЫХ КОНКУРСОВ, НАУЧНЫХ ПРОЕКТОВ, СПОРТИВНЫХ СОРЕВНОВАНИЙ И ДРУГИХ ТВОРЧЕСКИХ МЕРОПРИЯТИЙ   ДЛЯ ПЕДАГОГА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8511" y="908720"/>
            <a:ext cx="878497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	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287" y="881807"/>
            <a:ext cx="859142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году внесены изменения при рассмотрении достижений аттестуемых и их учеников.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1. Приказом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 №226 от 24 мая 2018 года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«Перечень рекомендуемых предметных олимпиад, профессиональных конкурсов, научных проектов, спортивных соревнований и других творческих мероприятий»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которым руководствуются члены экспертных советов при проведении второго этапа аттестации.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Приказом МОН РК №394 от 9 августа 2018 года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внесены дополнения в этот перечень.</a:t>
            </a:r>
          </a:p>
          <a:p>
            <a:pPr lvl="0"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2. Рекомендуется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руководствоваться Перечнем республиканских и международных олимпиад и конкурсов научных проектов (научных соревнований) по общеобразовательным предметам, конкурсов исполнителей, конкурсов профессионального мастерства и спортивных соревнований, утвержденным приказом Министра образования и науки Республики Казахстан от 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декабря 2011 года №514 (с изменениями и дополнениями от 6 мая 2013 года №175).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МОДЕЛЬ АТТЕСТАЦИИ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107504" y="1046520"/>
            <a:ext cx="5384039" cy="1446384"/>
          </a:xfr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	Очередная </a:t>
            </a:r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и досрочная аттестации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проводятся в два этапа:</a:t>
            </a:r>
          </a:p>
          <a:p>
            <a:pPr lvl="0"/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первый этап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– национальное квалификационное тестирование (далее – тестирование);</a:t>
            </a:r>
          </a:p>
          <a:p>
            <a:pPr lvl="0"/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второй этап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- комплексное аналитическое обобщение итогов деятельности.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48118" y="2527855"/>
            <a:ext cx="1467139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Педагог-мастер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35433" y="3337804"/>
            <a:ext cx="1399000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Высшая категория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48118" y="3337804"/>
            <a:ext cx="158837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Педагог-исследователь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35433" y="4139684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Первая категория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9" y="4139684"/>
            <a:ext cx="1467138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Педагог-эксперт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7896" y="4946607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Вторая категория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60581" y="4946607"/>
            <a:ext cx="1454675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Педагог-модератор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47896" y="5751513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категории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60581" y="5751513"/>
            <a:ext cx="1454675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80112" y="1367129"/>
            <a:ext cx="1533789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Действующие категории</a:t>
            </a:r>
            <a:endParaRPr lang="ru-RU" sz="14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354966" y="1382978"/>
            <a:ext cx="1681530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Присваемые</a:t>
            </a:r>
            <a:r>
              <a:rPr lang="ru-RU" sz="16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 категории</a:t>
            </a:r>
            <a:endParaRPr lang="ru-RU" sz="16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" descr="C:\Users\Stella.Ibraeva\Desktop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7" y="2172070"/>
            <a:ext cx="827416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113901" y="1699357"/>
            <a:ext cx="241064" cy="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9512" y="2780928"/>
            <a:ext cx="5285701" cy="3308598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en-US" sz="1700" dirty="0"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Педагогические работники и приравненные к ним лица, имеющие вторую, первую, высшую квалификационные категории,</a:t>
            </a:r>
            <a:r>
              <a:rPr lang="ru-RU" sz="1600" b="1" dirty="0"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вправе претендовать на одну из квалификационных категорий,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установленных настоящими Правилами, при соответствии квалификационным требованиям, предъявляемым к уровню квалификации педагогического работника и приравненного к нему лица.</a:t>
            </a:r>
          </a:p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Педагогические работники и приравненные к ним лица 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без категории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приравниваются к квалификационной категории 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«педагог».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053920" y="5948801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053919" y="5143895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035398" y="4336972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111413" y="3571985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3456384" cy="2232248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u="sng" dirty="0" smtClean="0">
                <a:solidFill>
                  <a:srgbClr val="002060"/>
                </a:solidFill>
              </a:rPr>
              <a:t>Для </a:t>
            </a:r>
            <a:r>
              <a:rPr lang="ru-RU" sz="2000" b="1" u="sng" dirty="0">
                <a:solidFill>
                  <a:srgbClr val="002060"/>
                </a:solidFill>
              </a:rPr>
              <a:t>проведения аттестации педагогических работников и приравненных к ним лиц создаются аттестационные комиссии соответствующих уровней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организациях образования,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районных </a:t>
            </a:r>
            <a:r>
              <a:rPr lang="ru-RU" sz="2000" b="1" dirty="0">
                <a:solidFill>
                  <a:srgbClr val="002060"/>
                </a:solidFill>
              </a:rPr>
              <a:t>(городских) отделах образования,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управлениях </a:t>
            </a:r>
            <a:r>
              <a:rPr lang="ru-RU" sz="2000" b="1" dirty="0">
                <a:solidFill>
                  <a:srgbClr val="002060"/>
                </a:solidFill>
              </a:rPr>
              <a:t>образования </a:t>
            </a:r>
            <a:r>
              <a:rPr lang="ru-RU" sz="2000" b="1" dirty="0" smtClean="0">
                <a:solidFill>
                  <a:srgbClr val="002060"/>
                </a:solidFill>
              </a:rPr>
              <a:t>областей.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СОЗДАНИЕ И СОСТАВ АТТЕСТАЦИОННЫХ КОМИССИЙ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2051720" y="3268141"/>
            <a:ext cx="3744416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Состав аттестационной комиссии утверждается приказом руководителя организации образования, городского/районного отделов образования, управления образования, государственного органа.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797152"/>
            <a:ext cx="4824536" cy="121264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1400" b="1" dirty="0">
                <a:solidFill>
                  <a:srgbClr val="002060"/>
                </a:solidFill>
              </a:rPr>
              <a:t>А</a:t>
            </a:r>
            <a:r>
              <a:rPr lang="ru-RU" sz="1400" b="1" dirty="0" err="1">
                <a:solidFill>
                  <a:srgbClr val="002060"/>
                </a:solidFill>
              </a:rPr>
              <a:t>ттестационн</a:t>
            </a:r>
            <a:r>
              <a:rPr lang="kk-KZ" sz="1400" b="1" dirty="0">
                <a:solidFill>
                  <a:srgbClr val="002060"/>
                </a:solidFill>
              </a:rPr>
              <a:t>ая комиссия состоит из нечетного количества членов. </a:t>
            </a:r>
            <a:endParaRPr lang="kk-KZ" sz="14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k-KZ" sz="1400" b="1" dirty="0" smtClean="0">
                <a:solidFill>
                  <a:srgbClr val="002060"/>
                </a:solidFill>
              </a:rPr>
              <a:t>П</a:t>
            </a:r>
            <a:r>
              <a:rPr lang="ru-RU" sz="1400" b="1" dirty="0" err="1">
                <a:solidFill>
                  <a:srgbClr val="002060"/>
                </a:solidFill>
              </a:rPr>
              <a:t>редседатель</a:t>
            </a:r>
            <a:r>
              <a:rPr lang="kk-KZ" sz="1400" b="1" dirty="0">
                <a:solidFill>
                  <a:srgbClr val="002060"/>
                </a:solidFill>
              </a:rPr>
              <a:t>, заместитель председателя  </a:t>
            </a:r>
            <a:r>
              <a:rPr lang="ru-RU" sz="1400" b="1" dirty="0">
                <a:solidFill>
                  <a:srgbClr val="002060"/>
                </a:solidFill>
              </a:rPr>
              <a:t>аттестационной комиссии</a:t>
            </a:r>
            <a:r>
              <a:rPr lang="kk-KZ" sz="1400" b="1" dirty="0">
                <a:solidFill>
                  <a:srgbClr val="002060"/>
                </a:solidFill>
              </a:rPr>
              <a:t> избираются из числа членов комиссии. С</a:t>
            </a:r>
            <a:r>
              <a:rPr lang="ru-RU" sz="1400" b="1" dirty="0" err="1">
                <a:solidFill>
                  <a:srgbClr val="002060"/>
                </a:solidFill>
              </a:rPr>
              <a:t>екретарь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kk-KZ" sz="1400" b="1" u="sng" dirty="0">
                <a:solidFill>
                  <a:srgbClr val="002060"/>
                </a:solidFill>
              </a:rPr>
              <a:t>не является </a:t>
            </a:r>
            <a:r>
              <a:rPr lang="kk-KZ" sz="1400" b="1" dirty="0">
                <a:solidFill>
                  <a:srgbClr val="002060"/>
                </a:solidFill>
              </a:rPr>
              <a:t>членом </a:t>
            </a:r>
            <a:r>
              <a:rPr lang="ru-RU" sz="1400" b="1" dirty="0">
                <a:solidFill>
                  <a:srgbClr val="002060"/>
                </a:solidFill>
              </a:rPr>
              <a:t>аттестационной </a:t>
            </a:r>
            <a:r>
              <a:rPr lang="kk-KZ" sz="1400" b="1" dirty="0">
                <a:solidFill>
                  <a:srgbClr val="002060"/>
                </a:solidFill>
              </a:rPr>
              <a:t>комиссии.</a:t>
            </a:r>
          </a:p>
        </p:txBody>
      </p:sp>
      <p:pic>
        <p:nvPicPr>
          <p:cNvPr id="14" name="Picture 2" descr="C:\Users\Gulmira 203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9805"/>
            <a:ext cx="3713832" cy="23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ФУНКЦИИ АТТЕСТАЦИОННЫХ КОМИССИЙ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7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390119" y="3645024"/>
            <a:ext cx="4464496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Аттестационная </a:t>
            </a:r>
            <a:r>
              <a:rPr lang="ru-RU" b="1" dirty="0">
                <a:solidFill>
                  <a:srgbClr val="002060"/>
                </a:solidFill>
              </a:rPr>
              <a:t>комиссия соответствующего уровня осуществляет сбор и направляет портфолио аттестуемых в экспертный совет соответствующего уровня </a:t>
            </a:r>
            <a:r>
              <a:rPr lang="ru-RU" b="1" u="sng" dirty="0">
                <a:solidFill>
                  <a:srgbClr val="002060"/>
                </a:solidFill>
              </a:rPr>
              <a:t>до 20 июня и 2 декабря текущего года по </a:t>
            </a:r>
            <a:r>
              <a:rPr lang="ru-RU" b="1" dirty="0">
                <a:solidFill>
                  <a:srgbClr val="800000"/>
                </a:solidFill>
              </a:rPr>
              <a:t>акту приема-передачи портфолио </a:t>
            </a:r>
            <a:r>
              <a:rPr lang="ru-RU" b="1" dirty="0">
                <a:solidFill>
                  <a:srgbClr val="002060"/>
                </a:solidFill>
              </a:rPr>
              <a:t>аттестуемого по форме согласно </a:t>
            </a:r>
            <a:r>
              <a:rPr lang="kk-KZ" b="1" dirty="0">
                <a:solidFill>
                  <a:srgbClr val="002060"/>
                </a:solidFill>
              </a:rPr>
              <a:t>п</a:t>
            </a:r>
            <a:r>
              <a:rPr lang="ru-RU" b="1" dirty="0" err="1">
                <a:solidFill>
                  <a:srgbClr val="002060"/>
                </a:solidFill>
              </a:rPr>
              <a:t>риложению</a:t>
            </a:r>
            <a:r>
              <a:rPr lang="ru-RU" b="1" dirty="0">
                <a:solidFill>
                  <a:srgbClr val="002060"/>
                </a:solidFill>
              </a:rPr>
              <a:t> 12 к настоящим Правилам. 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26934" t="25851" r="21445" b="30261"/>
          <a:stretch/>
        </p:blipFill>
        <p:spPr bwMode="auto">
          <a:xfrm>
            <a:off x="5076056" y="1772816"/>
            <a:ext cx="3888431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0119" y="1181651"/>
            <a:ext cx="4464496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Аттестационная </a:t>
            </a:r>
            <a:r>
              <a:rPr lang="ru-RU" b="1" dirty="0">
                <a:solidFill>
                  <a:srgbClr val="002060"/>
                </a:solidFill>
              </a:rPr>
              <a:t>комиссия </a:t>
            </a:r>
            <a:r>
              <a:rPr lang="ru-RU" b="1" dirty="0" smtClean="0">
                <a:solidFill>
                  <a:srgbClr val="002060"/>
                </a:solidFill>
              </a:rPr>
              <a:t>организации образования осуществляет </a:t>
            </a:r>
            <a:r>
              <a:rPr lang="ru-RU" b="1" dirty="0">
                <a:solidFill>
                  <a:srgbClr val="800000"/>
                </a:solidFill>
              </a:rPr>
              <a:t>сбор </a:t>
            </a:r>
            <a:r>
              <a:rPr lang="ru-RU" b="1" dirty="0" smtClean="0">
                <a:solidFill>
                  <a:srgbClr val="800000"/>
                </a:solidFill>
              </a:rPr>
              <a:t>заявлений аттестуемых на очередную и досрочную аттестацию и национальное квалификационное тестирование  </a:t>
            </a:r>
            <a:r>
              <a:rPr lang="ru-RU" b="1" dirty="0" smtClean="0">
                <a:solidFill>
                  <a:srgbClr val="002060"/>
                </a:solidFill>
              </a:rPr>
              <a:t>согласно приложениям 2,3 настоящих правил.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1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688632" cy="1872208"/>
          </a:xfrm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dirty="0">
                <a:solidFill>
                  <a:srgbClr val="800000"/>
                </a:solidFill>
              </a:rPr>
              <a:t>С</a:t>
            </a:r>
            <a:r>
              <a:rPr lang="ru-RU" sz="2000" b="1" dirty="0" smtClean="0">
                <a:solidFill>
                  <a:srgbClr val="800000"/>
                </a:solidFill>
              </a:rPr>
              <a:t>остав </a:t>
            </a:r>
            <a:r>
              <a:rPr lang="ru-RU" sz="2000" b="1" dirty="0">
                <a:solidFill>
                  <a:srgbClr val="800000"/>
                </a:solidFill>
              </a:rPr>
              <a:t>экспертного </a:t>
            </a:r>
            <a:r>
              <a:rPr lang="ru-RU" sz="2000" b="1" dirty="0" smtClean="0">
                <a:solidFill>
                  <a:srgbClr val="800000"/>
                </a:solidFill>
              </a:rPr>
              <a:t>совета: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редседатель</a:t>
            </a:r>
            <a:r>
              <a:rPr lang="ru-RU" sz="2000" b="1" dirty="0" smtClean="0">
                <a:solidFill>
                  <a:srgbClr val="002060"/>
                </a:solidFill>
              </a:rPr>
              <a:t>,  </a:t>
            </a:r>
            <a:r>
              <a:rPr lang="ru-RU" sz="2000" b="1" dirty="0" smtClean="0">
                <a:solidFill>
                  <a:srgbClr val="002060"/>
                </a:solidFill>
              </a:rPr>
              <a:t>члены </a:t>
            </a:r>
            <a:r>
              <a:rPr lang="ru-RU" sz="2000" b="1" dirty="0">
                <a:solidFill>
                  <a:srgbClr val="002060"/>
                </a:solidFill>
              </a:rPr>
              <a:t>экспертного </a:t>
            </a:r>
            <a:r>
              <a:rPr lang="ru-RU" sz="2000" b="1" dirty="0" smtClean="0">
                <a:solidFill>
                  <a:srgbClr val="002060"/>
                </a:solidFill>
              </a:rPr>
              <a:t>совета</a:t>
            </a:r>
            <a:r>
              <a:rPr lang="ru-RU" sz="2000" b="1" dirty="0" smtClean="0">
                <a:solidFill>
                  <a:srgbClr val="002060"/>
                </a:solidFill>
              </a:rPr>
              <a:t>, секретарь.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Экспертный </a:t>
            </a:r>
            <a:r>
              <a:rPr lang="ru-RU" sz="2000" b="1" dirty="0">
                <a:solidFill>
                  <a:srgbClr val="002060"/>
                </a:solidFill>
              </a:rPr>
              <a:t>совет состоит из нечетного количества членов, но </a:t>
            </a:r>
            <a:r>
              <a:rPr lang="ru-RU" sz="2000" b="1" u="sng" dirty="0">
                <a:solidFill>
                  <a:srgbClr val="002060"/>
                </a:solidFill>
              </a:rPr>
              <a:t>не менее 5 человек.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Срок действия полномочий экспертного совета составляет один год.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СОСТАВ И ФУНКЦИИ ЭКСПЕРТНОГО СОВЕТА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2483768" y="3573016"/>
            <a:ext cx="5112568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800000"/>
                </a:solidFill>
              </a:rPr>
              <a:t>Экспертный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800000"/>
                </a:solidFill>
              </a:rPr>
              <a:t>совет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800000"/>
                </a:solidFill>
              </a:rPr>
              <a:t>соответствующего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800000"/>
                </a:solidFill>
              </a:rPr>
              <a:t>уровня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рассматривает </a:t>
            </a:r>
            <a:r>
              <a:rPr lang="kk-KZ" b="1" dirty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и оценивает портфолио аттестуемых в соответствии с критериями оценивания портфолио аттестуемых на присвоение (подтверждение) квалификационной категории по форме согласно </a:t>
            </a:r>
            <a:r>
              <a:rPr lang="kk-KZ" b="1" dirty="0">
                <a:solidFill>
                  <a:srgbClr val="002060"/>
                </a:solidFill>
              </a:rPr>
              <a:t>п</a:t>
            </a:r>
            <a:r>
              <a:rPr lang="ru-RU" b="1" dirty="0" err="1">
                <a:solidFill>
                  <a:srgbClr val="002060"/>
                </a:solidFill>
              </a:rPr>
              <a:t>риложению</a:t>
            </a:r>
            <a:r>
              <a:rPr lang="ru-RU" b="1" dirty="0">
                <a:solidFill>
                  <a:srgbClr val="002060"/>
                </a:solidFill>
              </a:rPr>
              <a:t> 13 к настоящим Правилам.</a:t>
            </a:r>
          </a:p>
        </p:txBody>
      </p:sp>
      <p:pic>
        <p:nvPicPr>
          <p:cNvPr id="13" name="Picture 2" descr="C:\Users\Gulmira 203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196752"/>
            <a:ext cx="3023895" cy="20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0964815"/>
              </p:ext>
            </p:extLst>
          </p:nvPr>
        </p:nvGraphicFramePr>
        <p:xfrm>
          <a:off x="225698" y="659765"/>
          <a:ext cx="8648153" cy="59979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6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2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Действие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Аттестация №1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Аттестация №2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Подача заявления на аттестацию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С 20 декабря по 5 января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С 1 августа  по 15 августа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Формирование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списочного состава аттестуемых (список), назначение ответственного лица за заполнение базы данных аттестуемых (приказ)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09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января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20августа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Подача заявления на тестирование</a:t>
                      </a: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 10 марта  по 2 мая </a:t>
                      </a:r>
                      <a:r>
                        <a:rPr lang="ru-RU" sz="1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С 10 августа по 6 сентября </a:t>
                      </a:r>
                      <a:r>
                        <a:rPr lang="ru-RU" sz="1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endParaRPr lang="ru-RU" sz="1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Этап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прохождение национального квалификационного тестирования (НКТ)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 26 мая по 5 июня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1  по 10 ноября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Сдача портфолио аттестуемого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работника (п.77 Правил аттестации)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В течение 10 рабочих дней после тестирования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В течение 10 рабочих дней после тестирования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Аттестационная комиссия направляет портфолио в экспертный совет соответствующего уровня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15 июня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20 ноября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Этап </a:t>
                      </a: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2: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Комплексное аналитическое обобщение итогов деятельности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31 июля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15 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декабря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</a:tr>
              <a:tr h="59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Решение аттестационной комиссии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(протокол,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</a:rPr>
                        <a:t> приказ)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21 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августа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6060" algn="ctr"/>
                          <a:tab pos="2419350" algn="l"/>
                        </a:tabLs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21 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декабря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Выдача удостоверений об аттестации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не позднее 31 августа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Не позднее 31 декабря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Решение вступает в силу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С 1 сентября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С 1 января следующего года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КАЛЕНДАРЬ АТТЕСТАЦИОННЫХ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366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2097</Words>
  <Application>Microsoft Office PowerPoint</Application>
  <PresentationFormat>Экран (4:3)</PresentationFormat>
  <Paragraphs>461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CorelDRAW</vt:lpstr>
      <vt:lpstr>ГУ «Отдел образования города Караганды»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Балмуханова</cp:lastModifiedBy>
  <cp:revision>142</cp:revision>
  <cp:lastPrinted>2018-12-06T06:01:49Z</cp:lastPrinted>
  <dcterms:created xsi:type="dcterms:W3CDTF">2018-08-15T04:41:53Z</dcterms:created>
  <dcterms:modified xsi:type="dcterms:W3CDTF">2019-11-15T09:29:11Z</dcterms:modified>
</cp:coreProperties>
</file>