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15">
  <p:sldMasterIdLst>
    <p:sldMasterId id="2147483648" r:id="rId1"/>
  </p:sldMasterIdLst>
  <p:notesMasterIdLst>
    <p:notesMasterId r:id="rId21"/>
  </p:notesMasterIdLst>
  <p:sldIdLst>
    <p:sldId id="283" r:id="rId2"/>
    <p:sldId id="320" r:id="rId3"/>
    <p:sldId id="287" r:id="rId4"/>
    <p:sldId id="300" r:id="rId5"/>
    <p:sldId id="285" r:id="rId6"/>
    <p:sldId id="321" r:id="rId7"/>
    <p:sldId id="293" r:id="rId8"/>
    <p:sldId id="268" r:id="rId9"/>
    <p:sldId id="323" r:id="rId10"/>
    <p:sldId id="325" r:id="rId11"/>
    <p:sldId id="327" r:id="rId12"/>
    <p:sldId id="333" r:id="rId13"/>
    <p:sldId id="289" r:id="rId14"/>
    <p:sldId id="329" r:id="rId15"/>
    <p:sldId id="332" r:id="rId16"/>
    <p:sldId id="330" r:id="rId17"/>
    <p:sldId id="295" r:id="rId18"/>
    <p:sldId id="331" r:id="rId19"/>
    <p:sldId id="317" r:id="rId20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890" y="-3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F9F763-1641-4FF1-BB2C-A82AADE580BA}" type="datetimeFigureOut">
              <a:rPr lang="ru-RU" smtClean="0"/>
              <a:pPr/>
              <a:t>06.01.2020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E1691E-EB27-4801-82DC-3B902894EF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164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pPr/>
              <a:t>06.01.2020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275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pPr/>
              <a:t>06.01.2020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779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pPr/>
              <a:t>06.01.2020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6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pPr/>
              <a:t>06.01.2020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656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pPr/>
              <a:t>06.01.2020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737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pPr/>
              <a:t>06.01.2020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655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pPr/>
              <a:t>06.01.2020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603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pPr/>
              <a:t>06.01.2020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7470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pPr/>
              <a:t>06.01.2020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658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pPr/>
              <a:t>06.01.2020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982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0BAE-9607-49E5-91D3-DC98E0FF938B}" type="datetimeFigureOut">
              <a:rPr lang="ru-RU" smtClean="0"/>
              <a:pPr/>
              <a:t>06.01.2020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D5534-3B65-48C4-A16B-84E13EE77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020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60BAE-9607-49E5-91D3-DC98E0FF938B}" type="datetimeFigureOut">
              <a:rPr lang="ru-RU" smtClean="0"/>
              <a:pPr/>
              <a:t>06.01.2020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D5534-3B65-48C4-A16B-84E13EE77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476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oleObject" Target="../embeddings/oleObject16.bin"/><Relationship Id="rId4" Type="http://schemas.openxmlformats.org/officeDocument/2006/relationships/image" Target="../media/image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1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jpeg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jpeg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9" name="Picture 45" descr="https://cdn.wallpapersafari.com/22/23/8wlVC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83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6207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ГУ «Отдел образования города Караганды»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1757598"/>
            <a:ext cx="8784976" cy="2825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2400" b="1" cap="all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Аттестация 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директоров и заместителей директоров  </a:t>
            </a:r>
            <a:r>
              <a:rPr lang="ru-RU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в организациях образования, </a:t>
            </a:r>
            <a:r>
              <a:rPr lang="ru-RU" sz="2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дошкольного</a:t>
            </a:r>
            <a:r>
              <a:rPr lang="ru-RU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, начального, основного среднего, общего </a:t>
            </a:r>
            <a:r>
              <a:rPr lang="ru-RU" sz="2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среднего, дополнительного, технического </a:t>
            </a:r>
            <a:r>
              <a:rPr lang="ru-RU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и профессионального, </a:t>
            </a:r>
            <a:r>
              <a:rPr lang="ru-RU" sz="24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послесреднего</a:t>
            </a:r>
            <a:r>
              <a:rPr lang="ru-RU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образования</a:t>
            </a:r>
          </a:p>
          <a:p>
            <a:pPr marL="0" indent="0" algn="ctr">
              <a:buNone/>
            </a:pPr>
            <a:endParaRPr lang="ru-RU" sz="2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26" name="Picture 2" descr="https://yt3.ggpht.com/a-/ACSszfHh8y-YWM8wMLkzkocQHpvQzE6C0C5f-LpQtw=s900-mo-c-c0xffffffff-rj-k-n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5"/>
          <p:cNvGrpSpPr>
            <a:grpSpLocks/>
          </p:cNvGrpSpPr>
          <p:nvPr/>
        </p:nvGrpSpPr>
        <p:grpSpPr bwMode="auto">
          <a:xfrm>
            <a:off x="0" y="6309320"/>
            <a:ext cx="9144000" cy="404812"/>
            <a:chOff x="0" y="4065"/>
            <a:chExt cx="5760" cy="255"/>
          </a:xfrm>
        </p:grpSpPr>
        <p:sp>
          <p:nvSpPr>
            <p:cNvPr id="11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2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5" name="CorelDRAW" r:id="rId5" imgW="2730240" imgH="437760" progId="">
                    <p:embed/>
                  </p:oleObj>
                </mc:Choice>
                <mc:Fallback>
                  <p:oleObj name="CorelDRAW" r:id="rId5" imgW="2730240" imgH="437760" progId="">
                    <p:embed/>
                    <p:pic>
                      <p:nvPicPr>
                        <p:cNvPr id="0" name="Picture 10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413722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5520106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8000" b="1" dirty="0" smtClean="0">
                <a:solidFill>
                  <a:srgbClr val="800000"/>
                </a:solidFill>
              </a:rPr>
              <a:t>        </a:t>
            </a:r>
            <a:endParaRPr lang="ru-RU" sz="7200" b="1" dirty="0" smtClean="0">
              <a:solidFill>
                <a:srgbClr val="00206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0" y="116632"/>
            <a:ext cx="9166225" cy="765175"/>
            <a:chOff x="0" y="0"/>
            <a:chExt cx="5774" cy="482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7" name="Rectangle 11"/>
          <p:cNvSpPr txBox="1">
            <a:spLocks noChangeArrowheads="1"/>
          </p:cNvSpPr>
          <p:nvPr/>
        </p:nvSpPr>
        <p:spPr>
          <a:xfrm>
            <a:off x="323528" y="116632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ТРЕБОВАНИЯ К ПРИСВОЕНИЮ КВАЛИФИКАЦИОННЫХ КАТЕГОРИЙ «РУКОВОДИТЕЛЬ – НОВАТОР ( 1 КАТЕГОРИЯ)»</a:t>
            </a:r>
          </a:p>
        </p:txBody>
      </p:sp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0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33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5928926"/>
              </p:ext>
            </p:extLst>
          </p:nvPr>
        </p:nvGraphicFramePr>
        <p:xfrm>
          <a:off x="0" y="829735"/>
          <a:ext cx="9144000" cy="6656832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767682"/>
                <a:gridCol w="1186027"/>
                <a:gridCol w="6078390"/>
                <a:gridCol w="1111901"/>
              </a:tblGrid>
              <a:tr h="576064">
                <a:tc>
                  <a:txBody>
                    <a:bodyPr/>
                    <a:lstStyle/>
                    <a:p>
                      <a:pPr marL="0" indent="0" algn="ctr"/>
                      <a:r>
                        <a:rPr lang="ru-RU" sz="1200" dirty="0" smtClean="0"/>
                        <a:t>КАТЕГОРИЯ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НАИМЕНОВАНИЕ ОРГАНИЗАЦИИ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ТРЕБОВАНИЯ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ПРИМЕЧАНИЕ</a:t>
                      </a:r>
                      <a:endParaRPr lang="ru-RU" sz="1200" dirty="0"/>
                    </a:p>
                  </a:txBody>
                  <a:tcPr/>
                </a:tc>
              </a:tr>
              <a:tr h="1159105">
                <a:tc rowSpan="3"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Руководитель- новатор</a:t>
                      </a:r>
                      <a:endParaRPr lang="ru-RU" sz="2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Дошкольная организация </a:t>
                      </a:r>
                    </a:p>
                    <a:p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сформированность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умений и навыков у детей;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сохранность жизни и здоровья детей;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отсутствие жалоб со стороны коллектива, родительской общественности;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инновационно-экспериментальная деятельность;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уровень реализации Плана развития организации образования (представленного при назначении на олжность) – 71 – 80% (при наличии).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количество достигнутых показателей - не менее четырех.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sz="12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Организация общего среднего образования</a:t>
                      </a:r>
                      <a:endParaRPr kumimoji="0" lang="ru-RU" sz="1200" b="1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</a:endParaRPr>
                    </a:p>
                    <a:p>
                      <a:endParaRPr lang="ru-RU" sz="1200" b="1" u="none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сохранность жизни и здоровья детей;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отсутствие правонарушений;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отсутствие  жалоб со стороны коллектива, родительской общественности;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качество знаний обучающихся – 60% - 79%;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поступление выпускников в организации технического и профессионального, послесреднего  образования, высшие учебные заведения для обучения по государственному заказу – 50% – 59%;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наличие публикаций, выступлений, интервью в психолого-педагогических изданиях, средствах массовой информации;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инновационно-экспериментальная деятельность;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уровень реализации Плана развития организации образования (представленного при назначении на должность) – 71 – 80% (при наличии).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количество достигнутых показателей - не менее пяти.</a:t>
                      </a: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kk-KZ" sz="12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 Организация дополнительного образования</a:t>
                      </a:r>
                      <a:endParaRPr lang="ru-RU" sz="1200" b="1" u="none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сохранность жизни и здоровья обучающихся;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отсутствие  жалоб со стороны коллектива, родительской общественности;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динамика увеличения детей в организации дополнительного образования;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динамика увеличения достижений по направлениям организации дополнительного образования;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осуществление сотрудничества на республиканском уровне;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наличие публикаций, выступлений, интервью в психолого-педагогических изданиях, средствах массовой информации;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уровень реализации Плана развития организации образования (представленного при назначении на должность) – 71 – 80% (при наличии).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2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количество достигнутых показателей - не менее четырех</a:t>
                      </a:r>
                      <a:endParaRPr lang="ru-RU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008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2132856"/>
            <a:ext cx="7668344" cy="4244482"/>
          </a:xfrm>
        </p:spPr>
        <p:txBody>
          <a:bodyPr>
            <a:noAutofit/>
          </a:bodyPr>
          <a:lstStyle/>
          <a:p>
            <a:pPr fontAlgn="base">
              <a:spcBef>
                <a:spcPts val="0"/>
              </a:spcBef>
              <a:buFont typeface="Wingdings" pitchFamily="2" charset="2"/>
              <a:buChar char="ü"/>
            </a:pPr>
            <a:endParaRPr lang="ru-RU" sz="1600" b="1" dirty="0" smtClean="0">
              <a:solidFill>
                <a:srgbClr val="00206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22225" y="10114"/>
            <a:ext cx="9166225" cy="765175"/>
            <a:chOff x="0" y="0"/>
            <a:chExt cx="5774" cy="482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7" name="Rectangle 11"/>
          <p:cNvSpPr txBox="1">
            <a:spLocks noChangeArrowheads="1"/>
          </p:cNvSpPr>
          <p:nvPr/>
        </p:nvSpPr>
        <p:spPr>
          <a:xfrm>
            <a:off x="323528" y="116632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ТРЕБОВАНИЯ К ПРИСВОЕНИЮ КВАЛИФИКАЦИОННЫХ КАТЕГОРИЙ «РУКОВОДИТЕЛЬ – ЛИДЕР ( ВЫСШАЯ КАТЕГОРИЯ)»</a:t>
            </a:r>
          </a:p>
        </p:txBody>
      </p:sp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0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3981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6277408"/>
              </p:ext>
            </p:extLst>
          </p:nvPr>
        </p:nvGraphicFramePr>
        <p:xfrm>
          <a:off x="0" y="692696"/>
          <a:ext cx="9144000" cy="7671816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611560"/>
                <a:gridCol w="1152128"/>
                <a:gridCol w="6408712"/>
                <a:gridCol w="971600"/>
              </a:tblGrid>
              <a:tr h="576064">
                <a:tc>
                  <a:txBody>
                    <a:bodyPr/>
                    <a:lstStyle/>
                    <a:p>
                      <a:pPr marL="0" indent="0" algn="ctr"/>
                      <a:r>
                        <a:rPr lang="ru-RU" sz="1100" dirty="0" smtClean="0"/>
                        <a:t>КАТЕГОРИЯ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НАИМЕНОВАНИЕ ОРГАНИЗАЦИИ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ТРЕБОВАНИЯ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ПРИМЕЧАНИЕ</a:t>
                      </a:r>
                      <a:endParaRPr lang="ru-RU" sz="1100" dirty="0"/>
                    </a:p>
                  </a:txBody>
                  <a:tcPr/>
                </a:tc>
              </a:tr>
              <a:tr h="1159105">
                <a:tc rowSpan="3"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Руководитель- лидер </a:t>
                      </a:r>
                      <a:endParaRPr lang="ru-RU" sz="2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Дошкольная организация </a:t>
                      </a:r>
                    </a:p>
                    <a:p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сформированность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умений и навыков у детей;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сохранность жизни и здоровья детей;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отсутствие жалоб со стороны коллектива, родительской общественности,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наличие публикаций, выступлений, интервью в психолого-педагогических изданиях, средствах массовой информации;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трансляция лучших практик на областном или республиканском или международном уровнях;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уровень реализации Плана развития организации образования (представленного при назначении на должность) – более 81% (при наличии).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количество достигнутых показателей - не менее четырех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sz="12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Организация общего среднего образования</a:t>
                      </a:r>
                      <a:endParaRPr kumimoji="0" lang="ru-RU" sz="1200" b="1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</a:endParaRPr>
                    </a:p>
                    <a:p>
                      <a:endParaRPr lang="ru-RU" sz="1200" b="1" u="none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сохранность жизни и здоровья детей;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отсутствие правонарушений;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отсутствие  жалоб со стороны коллектива, родительской общественности;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качество знаний обучающихся – более 80%;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поступление выпускников в организации технического и профессионального, послесреднего  образования, высшие учебные заведения для обучения по государственному заказу – более 60%;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инновационно-экспериментальная деятельность;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наличие публикаций, выступлений, интервью в психолого-педагогических изданиях, средствах массовой информации;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трансляция лучших практик на областном или республиканском или международном уровнях;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уровень реализации Плана развития организации образования (представленного при назначении на должность) – более 81% (при наличии).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количество достигнутых показателей - не менее шести.</a:t>
                      </a: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kk-KZ" sz="12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 Организация дополнительного образования</a:t>
                      </a:r>
                      <a:endParaRPr lang="ru-RU" sz="1200" b="1" u="none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сохранность жизни и здоровья обучающихся;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отсутствие  жалоб со стороны коллектива, родительской общественности;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динамика увеличения детей в организации дополнительного образования;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динамика увеличения достижений по направлениям организации дополнительного образования;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осуществление сотрудничества на международном уровне;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наличие публикаций, выступлений, интервью в психолого-педагогических изданиях, средствах массовой информации;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трансляция лучших практик на республиканском или международном уровнях;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наличие разработанных программ, учебно-методических комплексов, методических пособий и др. по вопросам дополнительного образования;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уровень реализации Плана развития организации образования – 71 – 80%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2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количество достигнутых показателей - не менее шести</a:t>
                      </a:r>
                      <a:endParaRPr lang="ru-RU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008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>
                <a:solidFill>
                  <a:prstClr val="black"/>
                </a:solidFill>
              </a:endParaRPr>
            </a:p>
          </p:txBody>
        </p:sp>
        <p:graphicFrame>
          <p:nvGraphicFramePr>
            <p:cNvPr id="6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0120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0" y="0"/>
            <a:ext cx="9166225" cy="765175"/>
            <a:chOff x="0" y="0"/>
            <a:chExt cx="5774" cy="482"/>
          </a:xfrm>
        </p:grpSpPr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>
                <a:solidFill>
                  <a:prstClr val="black"/>
                </a:solidFill>
              </a:endParaRPr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>
                <a:solidFill>
                  <a:prstClr val="black"/>
                </a:solidFill>
              </a:endParaRPr>
            </a:p>
          </p:txBody>
        </p:sp>
      </p:grpSp>
      <p:sp>
        <p:nvSpPr>
          <p:cNvPr id="10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prstClr val="white"/>
                </a:solidFill>
              </a:rPr>
              <a:t>ПОЛОЖИТЕЛЬНЫМ РЕЗУЛЬТАТ ТЕСТИРОВАНИЯ СЧИТАЕТСЯ  ПРИ НАЛИЧИИ СЛЕДУЮЩИХ БАЛЛОВ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2857496"/>
            <a:ext cx="88582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dirty="0" smtClean="0">
              <a:solidFill>
                <a:prstClr val="black"/>
              </a:solidFill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4704605"/>
              </p:ext>
            </p:extLst>
          </p:nvPr>
        </p:nvGraphicFramePr>
        <p:xfrm>
          <a:off x="107504" y="863108"/>
          <a:ext cx="9036496" cy="47274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870547"/>
                <a:gridCol w="2007249"/>
                <a:gridCol w="5158700"/>
              </a:tblGrid>
              <a:tr h="576064">
                <a:tc>
                  <a:txBody>
                    <a:bodyPr/>
                    <a:lstStyle/>
                    <a:p>
                      <a:pPr marL="0" indent="0" algn="ctr"/>
                      <a:r>
                        <a:rPr lang="ru-RU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КАТЕГОРИЯ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НАПРАВЛЕНИЕ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ТРЕБОВАНИЯ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159105">
                <a:tc>
                  <a:txBody>
                    <a:bodyPr/>
                    <a:lstStyle/>
                    <a:p>
                      <a:pPr algn="ctr"/>
                      <a:r>
                        <a:rPr kumimoji="0" lang="ru-RU" sz="16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</a:rPr>
                        <a:t>Для руководителей и из заместителей организаций образования 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«Управленческие компетенции»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endParaRPr lang="ru-RU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«руководитель» (без категории) - 50%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«руководитель-стратег» (2 категория) - 6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0%;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«руководитель-новатор» (1 категория) - 7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0%;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«руководитель-лидер» (высшая категория) - 8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0 %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itchFamily="34" charset="0"/>
                        </a:rPr>
                        <a:t>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kumimoji="0" lang="ru-RU" sz="16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</a:rPr>
                        <a:t>Для методистов методических кабинетов (центров)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«Нормативная база  по 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организации образовательного процесса</a:t>
                      </a:r>
                      <a:r>
                        <a:rPr kumimoji="0" lang="kk-KZ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»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endParaRPr lang="ru-RU" sz="1600" b="1" u="none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«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педагог-модератор</a:t>
                      </a:r>
                      <a:r>
                        <a:rPr kumimoji="0" lang="kk-KZ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» - 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50%;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«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педагог-эксперт</a:t>
                      </a:r>
                      <a:r>
                        <a:rPr kumimoji="0" lang="kk-KZ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» - 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60%;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«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педагог-исследователь</a:t>
                      </a:r>
                      <a:r>
                        <a:rPr kumimoji="0" lang="kk-KZ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» - 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70 %;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«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педагог-мастер</a:t>
                      </a:r>
                      <a:r>
                        <a:rPr kumimoji="0" lang="kk-KZ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» - 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80 %;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ru-RU" sz="12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«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Педагогика, методика обучения</a:t>
                      </a:r>
                      <a:r>
                        <a:rPr kumimoji="0" lang="kk-KZ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»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endParaRPr lang="ru-RU" sz="1600" b="1" u="none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«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педагог-модератор</a:t>
                      </a:r>
                      <a:r>
                        <a:rPr kumimoji="0" lang="kk-KZ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»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- 30 % 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«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педагог-эксперт</a:t>
                      </a:r>
                      <a:r>
                        <a:rPr kumimoji="0" lang="kk-KZ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»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- 30 %;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«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педагог-исследователь</a:t>
                      </a:r>
                      <a:r>
                        <a:rPr kumimoji="0" lang="kk-KZ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»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- 30 %;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«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педагог-мастер</a:t>
                      </a:r>
                      <a:r>
                        <a:rPr kumimoji="0" lang="kk-KZ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»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- 30 %.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394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214282" y="785794"/>
            <a:ext cx="8715436" cy="1090949"/>
          </a:xfrm>
          <a:solidFill>
            <a:schemeClr val="accent3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ru-RU" sz="1600" dirty="0" smtClean="0"/>
              <a:t>      </a:t>
            </a:r>
            <a:r>
              <a:rPr lang="ru-RU" sz="1800" dirty="0" smtClean="0"/>
              <a:t>Достижение показателей эффективности  работы руководитель ,  заместитель руководителя организации образования представляет на собеседовании в форме презентации с приложением доказательной базы. Время презентации – </a:t>
            </a:r>
            <a:r>
              <a:rPr lang="ru-RU" sz="1800" b="1" dirty="0" smtClean="0">
                <a:solidFill>
                  <a:srgbClr val="FF0000"/>
                </a:solidFill>
              </a:rPr>
              <a:t>до 5 минут.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13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Номер слайда 4"/>
          <p:cNvSpPr txBox="1">
            <a:spLocks/>
          </p:cNvSpPr>
          <p:nvPr/>
        </p:nvSpPr>
        <p:spPr>
          <a:xfrm>
            <a:off x="7010400" y="64928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k-K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13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5" name="Group 8"/>
          <p:cNvGrpSpPr>
            <a:grpSpLocks/>
          </p:cNvGrpSpPr>
          <p:nvPr/>
        </p:nvGrpSpPr>
        <p:grpSpPr bwMode="auto">
          <a:xfrm>
            <a:off x="-22225" y="94071"/>
            <a:ext cx="9166225" cy="765175"/>
            <a:chOff x="0" y="0"/>
            <a:chExt cx="5774" cy="482"/>
          </a:xfrm>
        </p:grpSpPr>
        <p:sp>
          <p:nvSpPr>
            <p:cNvPr id="16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17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8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2800" i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  <a:p>
            <a:pPr>
              <a:defRPr/>
            </a:pPr>
            <a:r>
              <a:rPr lang="ru-RU" sz="3600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ПОРЯДОК  ПРОЦЕДУРЫ ПРОХОЖДЕНИЯ АТТЕСТАЦИИ</a:t>
            </a:r>
          </a:p>
          <a:p>
            <a:pPr>
              <a:defRPr/>
            </a:pPr>
            <a:endParaRPr lang="ru-RU" sz="2800" b="1" i="1" dirty="0" smtClean="0">
              <a:solidFill>
                <a:schemeClr val="bg1"/>
              </a:solidFill>
            </a:endParaRPr>
          </a:p>
        </p:txBody>
      </p:sp>
      <p:grpSp>
        <p:nvGrpSpPr>
          <p:cNvPr id="19" name="Group 5"/>
          <p:cNvGrpSpPr>
            <a:grpSpLocks/>
          </p:cNvGrpSpPr>
          <p:nvPr/>
        </p:nvGrpSpPr>
        <p:grpSpPr bwMode="auto">
          <a:xfrm>
            <a:off x="29825" y="7821488"/>
            <a:ext cx="9144000" cy="332656"/>
            <a:chOff x="0" y="4065"/>
            <a:chExt cx="5760" cy="255"/>
          </a:xfrm>
        </p:grpSpPr>
        <p:sp>
          <p:nvSpPr>
            <p:cNvPr id="20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21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714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17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3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25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715" name="CorelDRAW" r:id="rId5" imgW="2730240" imgH="437760" progId="">
                    <p:embed/>
                  </p:oleObj>
                </mc:Choice>
                <mc:Fallback>
                  <p:oleObj name="CorelDRAW" r:id="rId5" imgW="2730240" imgH="437760" progId="">
                    <p:embed/>
                    <p:pic>
                      <p:nvPicPr>
                        <p:cNvPr id="0" name="Picture 17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6" name="Объект 2"/>
          <p:cNvSpPr txBox="1">
            <a:spLocks/>
          </p:cNvSpPr>
          <p:nvPr/>
        </p:nvSpPr>
        <p:spPr>
          <a:xfrm>
            <a:off x="487025" y="3212976"/>
            <a:ext cx="8229600" cy="3096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1800" b="1" dirty="0" smtClean="0"/>
              <a:t>	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indent="0" fontAlgn="base">
              <a:buFont typeface="Arial" pitchFamily="34" charset="0"/>
              <a:buNone/>
            </a:pPr>
            <a:r>
              <a:rPr lang="ru-RU" sz="2900" b="1" dirty="0" smtClean="0">
                <a:solidFill>
                  <a:srgbClr val="002060"/>
                </a:solidFill>
              </a:rPr>
              <a:t>	</a:t>
            </a:r>
            <a:endParaRPr lang="ru-RU" sz="1600" i="1" dirty="0"/>
          </a:p>
          <a:p>
            <a:pPr marL="0" indent="0">
              <a:buFont typeface="Arial" pitchFamily="34" charset="0"/>
              <a:buNone/>
            </a:pP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6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696" name="Rectangle 168"/>
          <p:cNvSpPr>
            <a:spLocks noChangeArrowheads="1"/>
          </p:cNvSpPr>
          <p:nvPr/>
        </p:nvSpPr>
        <p:spPr bwMode="auto">
          <a:xfrm>
            <a:off x="142844" y="2000240"/>
            <a:ext cx="9001156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При принятии Комиссией решения «не соответствует заявленной квалификационной категории» руководитель и заместитель руководителя организации образования 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имеет право на повторную процедуру  присвоения квалификационной категории (не более двух раз).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Повторное присвоение  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квалификационной 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категории руководителям и заместителям руководителей организации образования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проводится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через три месяца со дня проведения первоначального заседания Комиссии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согласно настоящему Порядку.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Комиссия при проведении повторного присвоения  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квалификационной категории руководителями заместителям руководителей организации образования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принимает одно из следующих решений: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соответствует заявленной квалификационной категории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не соответствует заявленной квалификационной категории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В случае принятия Комиссией решения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не соответствует заявленной квалификационной категории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» при повторном присвоении  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трудовой договор с руководителем организации образования  подлежит  расторжению.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64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14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Номер слайда 4"/>
          <p:cNvSpPr txBox="1">
            <a:spLocks/>
          </p:cNvSpPr>
          <p:nvPr/>
        </p:nvSpPr>
        <p:spPr>
          <a:xfrm>
            <a:off x="7010400" y="64928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k-K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14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-22225" y="94071"/>
            <a:ext cx="9166225" cy="765175"/>
            <a:chOff x="0" y="0"/>
            <a:chExt cx="5774" cy="482"/>
          </a:xfrm>
        </p:grpSpPr>
        <p:sp>
          <p:nvSpPr>
            <p:cNvPr id="16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17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8" name="Rectangle 11"/>
          <p:cNvSpPr txBox="1">
            <a:spLocks noChangeArrowheads="1"/>
          </p:cNvSpPr>
          <p:nvPr/>
        </p:nvSpPr>
        <p:spPr>
          <a:xfrm>
            <a:off x="0" y="0"/>
            <a:ext cx="8928992" cy="857232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fontAlgn="base">
              <a:spcAft>
                <a:spcPct val="0"/>
              </a:spcAft>
            </a:pPr>
            <a:endParaRPr lang="ru-RU" sz="6400" b="1" i="1" dirty="0" smtClean="0">
              <a:solidFill>
                <a:schemeClr val="bg1"/>
              </a:solidFill>
            </a:endParaRPr>
          </a:p>
          <a:p>
            <a:pPr lvl="0" indent="449263" fontAlgn="base">
              <a:spcAft>
                <a:spcPct val="0"/>
              </a:spcAft>
            </a:pPr>
            <a:endParaRPr lang="ru-RU" sz="72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fontAlgn="base">
              <a:spcAft>
                <a:spcPct val="0"/>
              </a:spcAft>
            </a:pPr>
            <a:r>
              <a:rPr lang="ru-RU" sz="8000" b="1" i="1" dirty="0" smtClean="0">
                <a:solidFill>
                  <a:schemeClr val="bg1"/>
                </a:solidFill>
                <a:latin typeface="+mn-lt"/>
                <a:ea typeface="Calibri" pitchFamily="34" charset="0"/>
                <a:cs typeface="Times New Roman" pitchFamily="18" charset="0"/>
              </a:rPr>
              <a:t>ЗАЯВЛЕНИЕ</a:t>
            </a:r>
            <a:endParaRPr lang="ru-RU" sz="8000" i="1" dirty="0" smtClean="0">
              <a:solidFill>
                <a:schemeClr val="bg1"/>
              </a:solidFill>
              <a:latin typeface="+mn-lt"/>
              <a:cs typeface="Arial" pitchFamily="34" charset="0"/>
            </a:endParaRPr>
          </a:p>
          <a:p>
            <a:pPr lvl="0" indent="449263" eaLnBrk="0" fontAlgn="base" hangingPunct="0">
              <a:spcAft>
                <a:spcPct val="0"/>
              </a:spcAft>
            </a:pPr>
            <a:r>
              <a:rPr lang="ru-RU" sz="8000" b="1" i="1" dirty="0" smtClean="0">
                <a:solidFill>
                  <a:schemeClr val="bg1"/>
                </a:solidFill>
                <a:latin typeface="+mn-lt"/>
                <a:ea typeface="Calibri" pitchFamily="34" charset="0"/>
                <a:cs typeface="Times New Roman" pitchFamily="18" charset="0"/>
              </a:rPr>
              <a:t>НА УЧАСТИЕ В </a:t>
            </a:r>
            <a:r>
              <a:rPr lang="kk-KZ" sz="8000" b="1" i="1" dirty="0" smtClean="0">
                <a:solidFill>
                  <a:schemeClr val="bg1"/>
                </a:solidFill>
                <a:latin typeface="+mn-lt"/>
                <a:ea typeface="Calibri" pitchFamily="34" charset="0"/>
                <a:cs typeface="Times New Roman" pitchFamily="18" charset="0"/>
              </a:rPr>
              <a:t>НАЦИОНАЛЬНОМ </a:t>
            </a:r>
            <a:r>
              <a:rPr lang="ru-RU" sz="8000" b="1" i="1" dirty="0" smtClean="0">
                <a:solidFill>
                  <a:schemeClr val="bg1"/>
                </a:solidFill>
                <a:latin typeface="+mn-lt"/>
                <a:ea typeface="Calibri" pitchFamily="34" charset="0"/>
                <a:cs typeface="Times New Roman" pitchFamily="18" charset="0"/>
              </a:rPr>
              <a:t>КВАЛИФИКАЦИОННОМ ТЕСТИРОВАНИИ</a:t>
            </a:r>
            <a:endParaRPr lang="ru-RU" sz="8000" i="1" dirty="0" smtClean="0">
              <a:solidFill>
                <a:schemeClr val="bg1"/>
              </a:solidFill>
              <a:latin typeface="+mn-lt"/>
              <a:cs typeface="Arial" pitchFamily="34" charset="0"/>
            </a:endParaRPr>
          </a:p>
          <a:p>
            <a:pPr lvl="0" fontAlgn="base">
              <a:spcAft>
                <a:spcPct val="0"/>
              </a:spcAft>
            </a:pPr>
            <a:r>
              <a:rPr lang="kk-KZ" sz="72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7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64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25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6029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6" name="Объект 2"/>
          <p:cNvSpPr txBox="1">
            <a:spLocks/>
          </p:cNvSpPr>
          <p:nvPr/>
        </p:nvSpPr>
        <p:spPr>
          <a:xfrm>
            <a:off x="2000231" y="5143512"/>
            <a:ext cx="6716393" cy="1165808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1800" b="1" dirty="0" smtClean="0"/>
              <a:t>	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indent="0" fontAlgn="base">
              <a:buFont typeface="Arial" pitchFamily="34" charset="0"/>
              <a:buNone/>
            </a:pPr>
            <a:r>
              <a:rPr lang="ru-RU" sz="2900" b="1" dirty="0" smtClean="0">
                <a:solidFill>
                  <a:srgbClr val="002060"/>
                </a:solidFill>
              </a:rPr>
              <a:t>	</a:t>
            </a:r>
            <a:endParaRPr lang="ru-RU" sz="1600" i="1" dirty="0"/>
          </a:p>
          <a:p>
            <a:pPr marL="0" indent="0">
              <a:buFont typeface="Arial" pitchFamily="34" charset="0"/>
              <a:buNone/>
            </a:pP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6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020" name="Rectangle 4"/>
          <p:cNvSpPr>
            <a:spLocks noChangeArrowheads="1"/>
          </p:cNvSpPr>
          <p:nvPr/>
        </p:nvSpPr>
        <p:spPr bwMode="auto">
          <a:xfrm>
            <a:off x="1" y="0"/>
            <a:ext cx="892971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14282" y="2857496"/>
          <a:ext cx="8358247" cy="695724"/>
        </p:xfrm>
        <a:graphic>
          <a:graphicData uri="http://schemas.openxmlformats.org/drawingml/2006/table">
            <a:tbl>
              <a:tblPr/>
              <a:tblGrid>
                <a:gridCol w="1214446"/>
                <a:gridCol w="714380"/>
                <a:gridCol w="6429421"/>
              </a:tblGrid>
              <a:tr h="3233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Наименование</a:t>
                      </a:r>
                      <a:b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учебного заведения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Период обучения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Специальность (квалификация), указанная в дипломе об образовании или документе о переподготовке с присвоением соответствующей квалификации по занимаемой должности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5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</a:b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</a:b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285720" y="3786190"/>
          <a:ext cx="8215370" cy="787359"/>
        </p:xfrm>
        <a:graphic>
          <a:graphicData uri="http://schemas.openxmlformats.org/drawingml/2006/table">
            <a:tbl>
              <a:tblPr/>
              <a:tblGrid>
                <a:gridCol w="665243"/>
                <a:gridCol w="4912164"/>
                <a:gridCol w="979815"/>
                <a:gridCol w="1658148"/>
              </a:tblGrid>
              <a:tr h="3287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Общий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По специальности (квалификации), указанной в дипломе об образовании или документе о переподготовке с присвоением соответствующей квалификации по занимаемой должности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Педагогический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В данной организации образования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02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</a:b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</a:b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</a:b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6021" name="Rectangle 5"/>
          <p:cNvSpPr>
            <a:spLocks noChangeArrowheads="1"/>
          </p:cNvSpPr>
          <p:nvPr/>
        </p:nvSpPr>
        <p:spPr bwMode="auto">
          <a:xfrm>
            <a:off x="0" y="1"/>
            <a:ext cx="8929718" cy="6286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Я,_____________________________________________________________________________,ИИН _________________________________________,    </a:t>
            </a: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9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(Ф.И.О. (отчество при наличии) </a:t>
            </a:r>
            <a:r>
              <a:rPr kumimoji="0" lang="kk-KZ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педагога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_____________________________________________________________________________________________________________________________________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   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(должность, место работы)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прошу допустить меня на участие в национальном   квалификационном тестировании (квалификационном тестировании) по следующим тестовым заданиям: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Содержание учебного предмета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kk-KZ" sz="105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sz="105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направлению деятельности</a:t>
            </a:r>
            <a:r>
              <a:rPr kumimoji="0" lang="kk-KZ" sz="105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kk-KZ" sz="105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(70 заданий)</a:t>
            </a:r>
            <a:r>
              <a:rPr kumimoji="0" lang="kk-KZ" sz="105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(нужное подчеркнуть);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Педагогика, методика обучения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(30 заданий)., «Управленческие компетенции»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 20___ году </a:t>
            </a:r>
            <a:r>
              <a:rPr kumimoji="0" lang="kk-KZ" sz="105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очередное присвоение (подтверждение)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квалификационной категории 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________.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 настоящее время имею квалификационную категорию ________, действительную до ____(день) ___ (месяц) ______ года. Основанием считаю следующие результаты работы: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____________________________________________________________________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____________________________________________________________________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Сообщаю о себе следующие сведения: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Образование: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  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Стаж работы: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Награды, звания, ученая степень, ученое звание с указанием года получения (присвоения)_________________________________________________________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Язык сдачи тестирования (нужное подчеркнуть): казахский/русский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образования, в которой работает </a:t>
            </a:r>
            <a:r>
              <a:rPr kumimoji="0" lang="kk-KZ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(нужное подчеркнуть):дошкольное, начальное, основное среднее, общее среднее, дополнительное образование.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Предмет (дисциплина) по блоку "Содержание учебного предмета"/По направлению деятельности":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____________________________________________________________________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Порядком </a:t>
            </a:r>
            <a:r>
              <a:rPr kumimoji="0" lang="kk-KZ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присвоения (подтверждения)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квалификационного тестирования ознакомлен (-а).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"____" __________ 20 ___ года 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   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   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   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   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   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   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__________________</a:t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   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   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   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   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   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   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   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   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   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   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   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(подпись).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64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15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Номер слайда 4"/>
          <p:cNvSpPr txBox="1">
            <a:spLocks/>
          </p:cNvSpPr>
          <p:nvPr/>
        </p:nvSpPr>
        <p:spPr>
          <a:xfrm>
            <a:off x="7010400" y="64928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k-K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15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-22225" y="94071"/>
            <a:ext cx="9166225" cy="765175"/>
            <a:chOff x="0" y="0"/>
            <a:chExt cx="5774" cy="482"/>
          </a:xfrm>
        </p:grpSpPr>
        <p:sp>
          <p:nvSpPr>
            <p:cNvPr id="16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17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8" name="Rectangle 11"/>
          <p:cNvSpPr txBox="1">
            <a:spLocks noChangeArrowheads="1"/>
          </p:cNvSpPr>
          <p:nvPr/>
        </p:nvSpPr>
        <p:spPr>
          <a:xfrm>
            <a:off x="0" y="0"/>
            <a:ext cx="8928992" cy="785794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fontAlgn="base">
              <a:spcAft>
                <a:spcPct val="0"/>
              </a:spcAft>
            </a:pPr>
            <a:endParaRPr lang="ru-RU" sz="6400" b="1" i="1" dirty="0" smtClean="0">
              <a:solidFill>
                <a:schemeClr val="bg1"/>
              </a:solidFill>
            </a:endParaRPr>
          </a:p>
          <a:p>
            <a:pPr lvl="0" fontAlgn="base">
              <a:spcAft>
                <a:spcPct val="0"/>
              </a:spcAft>
            </a:pPr>
            <a:r>
              <a:rPr lang="kk-KZ" sz="6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ОЦЕНОЧНЫЙ ЛИСТ НА ПРИСВОЕНИЕ (ПОДТВЕРЖДЕНИЕ) КВАЛИФИКАЦИОННОЙ КАТЕГОРИИ РУКОВОДИТЕЛЯ   (ЗАМЕСТИТЕЛЯ РУКОВОДИТЕЛЯ) ОРГАНИЗАЦИИ ОБРАЗОВАНИЯ</a:t>
            </a:r>
            <a:endParaRPr lang="ru-RU" sz="6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64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29825" y="7821488"/>
            <a:ext cx="9144000" cy="332656"/>
            <a:chOff x="0" y="4065"/>
            <a:chExt cx="5760" cy="255"/>
          </a:xfrm>
        </p:grpSpPr>
        <p:sp>
          <p:nvSpPr>
            <p:cNvPr id="20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21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9110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25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9111" name="CorelDRAW" r:id="rId5" imgW="2730240" imgH="437760" progId="">
                    <p:embed/>
                  </p:oleObj>
                </mc:Choice>
                <mc:Fallback>
                  <p:oleObj name="CorelDRAW" r:id="rId5" imgW="2730240" imgH="437760" progId="">
                    <p:embed/>
                    <p:pic>
                      <p:nvPicPr>
                        <p:cNvPr id="0" name="Picture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6" name="Объект 2"/>
          <p:cNvSpPr txBox="1">
            <a:spLocks/>
          </p:cNvSpPr>
          <p:nvPr/>
        </p:nvSpPr>
        <p:spPr>
          <a:xfrm>
            <a:off x="487025" y="3212976"/>
            <a:ext cx="8229600" cy="3096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1800" b="1" dirty="0" smtClean="0"/>
              <a:t>	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indent="0" fontAlgn="base">
              <a:buFont typeface="Arial" pitchFamily="34" charset="0"/>
              <a:buNone/>
            </a:pPr>
            <a:r>
              <a:rPr lang="ru-RU" sz="2900" b="1" dirty="0" smtClean="0">
                <a:solidFill>
                  <a:srgbClr val="002060"/>
                </a:solidFill>
              </a:rPr>
              <a:t>	</a:t>
            </a:r>
            <a:endParaRPr lang="ru-RU" sz="1600" i="1" dirty="0"/>
          </a:p>
          <a:p>
            <a:pPr marL="0" indent="0">
              <a:buFont typeface="Arial" pitchFamily="34" charset="0"/>
              <a:buNone/>
            </a:pP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6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020" name="Rectangle 4"/>
          <p:cNvSpPr>
            <a:spLocks noChangeArrowheads="1"/>
          </p:cNvSpPr>
          <p:nvPr/>
        </p:nvSpPr>
        <p:spPr bwMode="auto">
          <a:xfrm>
            <a:off x="1" y="0"/>
            <a:ext cx="8929718" cy="6201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</a:t>
            </a:r>
            <a: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ИО (отчество при наличии) _____________________________________</a:t>
            </a:r>
            <a:endParaRPr kumimoji="0" lang="ru-RU" sz="11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Дата рождения "___" __________ _______ года.</a:t>
            </a:r>
            <a:endParaRPr kumimoji="0" lang="ru-RU" sz="11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Сведения об образовании, о повышении квалификации, переподготовке (когда и какое учебное заведение окончил, специальность и квалификация по образованию, документы о повышении квалификации, переподготовке, ученая степень, ученое звание, дата их присвоения) _______________________</a:t>
            </a:r>
            <a:endParaRPr lang="ru-RU" sz="1100" dirty="0" smtClean="0" bmk="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Занимаемая должность и дата назначения, квалификационная категория _____________________</a:t>
            </a:r>
            <a:endParaRPr kumimoji="0" lang="ru-RU" sz="11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Общий трудовой стаж ____________________________________________</a:t>
            </a:r>
            <a:endParaRPr kumimoji="0" lang="ru-RU" sz="11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Общий стаж работы на </a:t>
            </a:r>
            <a:r>
              <a:rPr kumimoji="0" lang="kk-KZ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должности руководителя (заместителя руководителя)</a:t>
            </a:r>
            <a: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___________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 Замечания и предложения, высказанные членами </a:t>
            </a:r>
            <a:r>
              <a:rPr kumimoji="0" lang="kk-KZ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Комиссии</a:t>
            </a:r>
            <a: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:___________________________________________</a:t>
            </a:r>
            <a:endParaRPr kumimoji="0" lang="ru-RU" sz="11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8. Мнение </a:t>
            </a:r>
            <a:r>
              <a:rPr kumimoji="0" lang="kk-KZ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руководителя (заместителя руководителя)</a:t>
            </a:r>
            <a: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____________________</a:t>
            </a:r>
            <a:b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9. Оценка деятельности </a:t>
            </a:r>
            <a:r>
              <a:rPr kumimoji="0" lang="kk-KZ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руководителя (заместителя руководителя) </a:t>
            </a:r>
            <a: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непосредственным руководителем согласно служебной характеристике_______________________________________________________</a:t>
            </a:r>
            <a:b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10. На заседании присутствовало </a:t>
            </a:r>
            <a:r>
              <a:rPr kumimoji="0" lang="ru-RU" sz="1100" b="0" i="0" u="none" strike="noStrike" cap="none" normalizeH="0" baseline="0" dirty="0" err="1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________членов</a:t>
            </a:r>
            <a: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kk-KZ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Комиссии</a:t>
            </a: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11. Оценка деятельности </a:t>
            </a:r>
            <a:r>
              <a:rPr kumimoji="0" lang="kk-KZ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руководителя (заместителя руководителя) </a:t>
            </a:r>
            <a: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результатам голосования согласно прилагаемому оценочному листу, заполняемому каждым членом </a:t>
            </a:r>
            <a:r>
              <a:rPr kumimoji="0" lang="kk-KZ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Комиссии</a:t>
            </a:r>
            <a: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11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1) соответствует </a:t>
            </a:r>
            <a:r>
              <a:rPr kumimoji="0" lang="kk-KZ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заявленной квалификационной категории </a:t>
            </a:r>
            <a: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__________:</a:t>
            </a:r>
            <a:r>
              <a:rPr kumimoji="0" lang="ru-RU" sz="1100" b="0" i="1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(количество голосов)</a:t>
            </a:r>
            <a:endParaRPr kumimoji="0" lang="ru-RU" sz="11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2) </a:t>
            </a:r>
            <a:r>
              <a:rPr kumimoji="0" lang="kk-KZ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</a:t>
            </a:r>
            <a: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соответствует </a:t>
            </a:r>
            <a:r>
              <a:rPr kumimoji="0" lang="kk-KZ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заявленной квалификационной категории </a:t>
            </a:r>
            <a: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________</a:t>
            </a:r>
            <a:r>
              <a:rPr kumimoji="0" lang="kk-KZ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r>
              <a:rPr kumimoji="0" lang="ru-RU" sz="1100" b="0" i="1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(количество голосов)</a:t>
            </a:r>
            <a:endParaRPr kumimoji="0" lang="ru-RU" sz="11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3) </a:t>
            </a:r>
            <a: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соответствует </a:t>
            </a:r>
            <a:r>
              <a:rPr kumimoji="0" lang="kk-KZ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квалификационной категории, </a:t>
            </a:r>
            <a: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ниже заявленной на одну ступень _______</a:t>
            </a:r>
            <a:r>
              <a:rPr kumimoji="0" lang="kk-KZ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.</a:t>
            </a:r>
            <a:r>
              <a:rPr kumimoji="0" lang="kk-KZ" sz="1100" b="0" i="1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sz="1100" b="0" i="1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количество голосов)</a:t>
            </a:r>
            <a:endParaRPr lang="ru-RU" sz="1100" dirty="0" smtClean="0" bmk="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kk-KZ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Рекомендации </a:t>
            </a:r>
            <a:r>
              <a:rPr kumimoji="0" lang="kk-KZ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Комиссии</a:t>
            </a:r>
            <a: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(с указанием мотивов, по которым они  даются)_____________________________</a:t>
            </a:r>
            <a: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   </a:t>
            </a:r>
            <a:r>
              <a:rPr kumimoji="0" lang="ru-RU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100" dirty="0" smtClean="0" bmk="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 bmk="z57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Примечания ________________________________________________________________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Председатель </a:t>
            </a:r>
            <a:r>
              <a:rPr kumimoji="0" lang="kk-K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Комиссии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__________________________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(подпись)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Секретарь </a:t>
            </a:r>
            <a:r>
              <a:rPr kumimoji="0" lang="kk-K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Комиссии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_____________________________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(подпись)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Члены </a:t>
            </a:r>
            <a:r>
              <a:rPr kumimoji="0" lang="kk-K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Комиссии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_____________________(подпись)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                                 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_________________________________(подпись)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                                </a:t>
            </a:r>
            <a:r>
              <a:rPr kumimoji="0" lang="kk-K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_________________________________(подпись)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                                 </a:t>
            </a:r>
            <a:r>
              <a:rPr kumimoji="0" lang="kk-K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_________________________________(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подпи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Руководитель организации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____________________________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подпись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b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 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Место печати </a:t>
            </a:r>
            <a:endParaRPr lang="ru-RU" sz="11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Дата проведения "____" ___________ 20 _____ год</a:t>
            </a: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О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знакомился: ___________________________________________________________________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                                  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kk-KZ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руководителя (заместителя руководителя)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дата)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64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Содержимое 22"/>
          <p:cNvGraphicFramePr>
            <a:graphicFrameLocks noGrp="1"/>
          </p:cNvGraphicFramePr>
          <p:nvPr>
            <p:ph idx="1"/>
          </p:nvPr>
        </p:nvGraphicFramePr>
        <p:xfrm>
          <a:off x="-2" y="928670"/>
          <a:ext cx="9001160" cy="563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120"/>
                <a:gridCol w="2582299"/>
                <a:gridCol w="3320099"/>
                <a:gridCol w="737800"/>
                <a:gridCol w="1106700"/>
                <a:gridCol w="959142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№</a:t>
                      </a:r>
                      <a:endParaRPr lang="ru-RU" sz="12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Наименование показателей</a:t>
                      </a:r>
                      <a:endParaRPr lang="ru-RU" sz="12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dirty="0" err="1" smtClean="0">
                          <a:latin typeface="+mn-lt"/>
                          <a:ea typeface="Times New Roman"/>
                          <a:cs typeface="Times New Roman"/>
                        </a:rPr>
                        <a:t>Расчет</a:t>
                      </a:r>
                      <a:r>
                        <a:rPr lang="en-US" sz="1100" b="1" dirty="0" smtClean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100" b="1" dirty="0" err="1" smtClean="0">
                          <a:latin typeface="+mn-lt"/>
                          <a:ea typeface="Times New Roman"/>
                          <a:cs typeface="Times New Roman"/>
                        </a:rPr>
                        <a:t>показателя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latin typeface="+mn-lt"/>
                          <a:ea typeface="Times New Roman"/>
                          <a:cs typeface="Times New Roman"/>
                        </a:rPr>
                        <a:t>Периодичность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n-lt"/>
                          <a:ea typeface="Times New Roman"/>
                          <a:cs typeface="Times New Roman"/>
                        </a:rPr>
                        <a:t>Базовое, нормативное и целевое значения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latin typeface="+mn-lt"/>
                          <a:ea typeface="Times New Roman"/>
                          <a:cs typeface="Times New Roman"/>
                        </a:rPr>
                        <a:t>Источник</a:t>
                      </a:r>
                      <a:r>
                        <a:rPr lang="en-US" sz="1100" b="1" dirty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100" b="1" dirty="0" err="1">
                          <a:latin typeface="+mn-lt"/>
                          <a:ea typeface="Times New Roman"/>
                          <a:cs typeface="Times New Roman"/>
                        </a:rPr>
                        <a:t>данных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1</a:t>
                      </a:r>
                      <a:endParaRPr lang="ru-RU" sz="12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Доля трудоустроенных и занятых выпускников предыдущего учебного года от их общего количества</a:t>
                      </a:r>
                      <a:endParaRPr lang="ru-RU" sz="12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+mn-lt"/>
                          <a:ea typeface="Times New Roman"/>
                          <a:cs typeface="Times New Roman"/>
                        </a:rPr>
                        <a:t>KPI</a:t>
                      </a:r>
                      <a:r>
                        <a:rPr lang="ru-RU" sz="1100" dirty="0">
                          <a:latin typeface="+mn-lt"/>
                          <a:ea typeface="Times New Roman"/>
                          <a:cs typeface="Times New Roman"/>
                        </a:rPr>
                        <a:t> = В3/О3*100, где О3 – общее количество выпускников предыдущего года, В3 – количество трудоустроенных выпускников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latin typeface="+mn-lt"/>
                          <a:ea typeface="Times New Roman"/>
                          <a:cs typeface="Times New Roman"/>
                        </a:rPr>
                        <a:t>Ежегодно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latin typeface="+mn-lt"/>
                          <a:ea typeface="Times New Roman"/>
                          <a:cs typeface="Times New Roman"/>
                        </a:rPr>
                        <a:t>База</a:t>
                      </a:r>
                      <a:r>
                        <a:rPr lang="en-US" sz="1100" dirty="0">
                          <a:latin typeface="+mn-lt"/>
                          <a:ea typeface="Times New Roman"/>
                          <a:cs typeface="Times New Roman"/>
                        </a:rPr>
                        <a:t> – 60%, </a:t>
                      </a:r>
                      <a:r>
                        <a:rPr lang="en-US" sz="1100" dirty="0" err="1">
                          <a:latin typeface="+mn-lt"/>
                          <a:ea typeface="Times New Roman"/>
                          <a:cs typeface="Times New Roman"/>
                        </a:rPr>
                        <a:t>норма</a:t>
                      </a:r>
                      <a:r>
                        <a:rPr lang="en-US" sz="1100" dirty="0">
                          <a:latin typeface="+mn-lt"/>
                          <a:ea typeface="Times New Roman"/>
                          <a:cs typeface="Times New Roman"/>
                        </a:rPr>
                        <a:t> -  80%, </a:t>
                      </a:r>
                      <a:r>
                        <a:rPr lang="en-US" sz="1100" dirty="0" err="1">
                          <a:latin typeface="+mn-lt"/>
                          <a:ea typeface="Times New Roman"/>
                          <a:cs typeface="Times New Roman"/>
                        </a:rPr>
                        <a:t>цель</a:t>
                      </a:r>
                      <a:r>
                        <a:rPr lang="en-US" sz="1100" dirty="0">
                          <a:latin typeface="+mn-lt"/>
                          <a:ea typeface="Times New Roman"/>
                          <a:cs typeface="Times New Roman"/>
                        </a:rPr>
                        <a:t> – 100%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latin typeface="+mn-lt"/>
                          <a:ea typeface="Times New Roman"/>
                          <a:cs typeface="Times New Roman"/>
                        </a:rPr>
                        <a:t>Данные</a:t>
                      </a:r>
                      <a:r>
                        <a:rPr lang="en-US" sz="1100" dirty="0">
                          <a:latin typeface="+mn-lt"/>
                          <a:ea typeface="Times New Roman"/>
                          <a:cs typeface="Times New Roman"/>
                        </a:rPr>
                        <a:t> НОБД, ГЦВП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2</a:t>
                      </a:r>
                      <a:endParaRPr lang="ru-RU" sz="12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Доля педагогов, прошедших курсы повышения квалификации, стажировку</a:t>
                      </a:r>
                      <a:endParaRPr lang="ru-RU" sz="12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+mn-lt"/>
                          <a:ea typeface="Times New Roman"/>
                          <a:cs typeface="Times New Roman"/>
                        </a:rPr>
                        <a:t>KPI</a:t>
                      </a:r>
                      <a:r>
                        <a:rPr lang="ru-RU" sz="1100" dirty="0">
                          <a:latin typeface="+mn-lt"/>
                          <a:ea typeface="Times New Roman"/>
                          <a:cs typeface="Times New Roman"/>
                        </a:rPr>
                        <a:t> = В3/О3*100, где О3 – общее количество педагогов, В3 – количество педагогов, прошедших курсы повышения квалификации, стажировку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latin typeface="+mn-lt"/>
                          <a:ea typeface="Times New Roman"/>
                          <a:cs typeface="Times New Roman"/>
                        </a:rPr>
                        <a:t>Ежегодно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latin typeface="+mn-lt"/>
                          <a:ea typeface="Times New Roman"/>
                          <a:cs typeface="Times New Roman"/>
                        </a:rPr>
                        <a:t>База – 25%, норма -  30%, цель –50%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latin typeface="+mn-lt"/>
                          <a:ea typeface="Times New Roman"/>
                          <a:cs typeface="Times New Roman"/>
                        </a:rPr>
                        <a:t>Данные</a:t>
                      </a:r>
                      <a:r>
                        <a:rPr lang="en-US" sz="1100" dirty="0">
                          <a:latin typeface="+mn-lt"/>
                          <a:ea typeface="Times New Roman"/>
                          <a:cs typeface="Times New Roman"/>
                        </a:rPr>
                        <a:t> НОБД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3</a:t>
                      </a:r>
                      <a:endParaRPr lang="ru-RU" sz="12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Открытость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руководителя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организации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образования</a:t>
                      </a:r>
                      <a:endParaRPr lang="ru-RU" sz="12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+mn-lt"/>
                          <a:ea typeface="Times New Roman"/>
                          <a:cs typeface="Times New Roman"/>
                        </a:rPr>
                        <a:t>KPI</a:t>
                      </a:r>
                      <a:r>
                        <a:rPr lang="ru-RU" sz="1100" dirty="0">
                          <a:latin typeface="+mn-lt"/>
                          <a:ea typeface="Times New Roman"/>
                          <a:cs typeface="Times New Roman"/>
                        </a:rPr>
                        <a:t>= В3/О3*100, где О3 – количество проведенных встреч с общественностью + доля рассмотренных обращений граждан, поступивших на </a:t>
                      </a:r>
                      <a:r>
                        <a:rPr lang="ru-RU" sz="1100" dirty="0" err="1">
                          <a:latin typeface="+mn-lt"/>
                          <a:ea typeface="Times New Roman"/>
                          <a:cs typeface="Times New Roman"/>
                        </a:rPr>
                        <a:t>блог</a:t>
                      </a:r>
                      <a:r>
                        <a:rPr lang="ru-RU" sz="1100" dirty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 smtClean="0">
                          <a:latin typeface="+mn-lt"/>
                          <a:ea typeface="Times New Roman"/>
                          <a:cs typeface="Times New Roman"/>
                        </a:rPr>
                        <a:t>руководителя, В3 </a:t>
                      </a:r>
                      <a:r>
                        <a:rPr lang="ru-RU" sz="1100" dirty="0">
                          <a:latin typeface="+mn-lt"/>
                          <a:ea typeface="Times New Roman"/>
                          <a:cs typeface="Times New Roman"/>
                        </a:rPr>
                        <a:t>– количество запланированных встреч с </a:t>
                      </a:r>
                      <a:r>
                        <a:rPr lang="ru-RU" sz="1100" dirty="0" err="1">
                          <a:latin typeface="+mn-lt"/>
                          <a:ea typeface="Times New Roman"/>
                          <a:cs typeface="Times New Roman"/>
                        </a:rPr>
                        <a:t>общественностью+</a:t>
                      </a:r>
                      <a:r>
                        <a:rPr lang="ru-RU" sz="1100" dirty="0">
                          <a:latin typeface="+mn-lt"/>
                          <a:ea typeface="Times New Roman"/>
                          <a:cs typeface="Times New Roman"/>
                        </a:rPr>
                        <a:t> общее кол-во обращений, поступивших на </a:t>
                      </a:r>
                      <a:r>
                        <a:rPr lang="ru-RU" sz="1100" dirty="0" err="1">
                          <a:latin typeface="+mn-lt"/>
                          <a:ea typeface="Times New Roman"/>
                          <a:cs typeface="Times New Roman"/>
                        </a:rPr>
                        <a:t>блог</a:t>
                      </a:r>
                      <a:r>
                        <a:rPr lang="ru-RU" sz="1100" dirty="0">
                          <a:latin typeface="+mn-lt"/>
                          <a:ea typeface="Times New Roman"/>
                          <a:cs typeface="Times New Roman"/>
                        </a:rPr>
                        <a:t> руководителя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latin typeface="+mn-lt"/>
                          <a:ea typeface="Times New Roman"/>
                          <a:cs typeface="Times New Roman"/>
                        </a:rPr>
                        <a:t>Один</a:t>
                      </a:r>
                      <a:r>
                        <a:rPr lang="en-US" sz="1100" dirty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100" dirty="0" err="1">
                          <a:latin typeface="+mn-lt"/>
                          <a:ea typeface="Times New Roman"/>
                          <a:cs typeface="Times New Roman"/>
                        </a:rPr>
                        <a:t>раз</a:t>
                      </a:r>
                      <a:r>
                        <a:rPr lang="en-US" sz="1100" dirty="0">
                          <a:latin typeface="+mn-lt"/>
                          <a:ea typeface="Times New Roman"/>
                          <a:cs typeface="Times New Roman"/>
                        </a:rPr>
                        <a:t> в </a:t>
                      </a:r>
                      <a:r>
                        <a:rPr lang="en-US" sz="1100" dirty="0" err="1">
                          <a:latin typeface="+mn-lt"/>
                          <a:ea typeface="Times New Roman"/>
                          <a:cs typeface="Times New Roman"/>
                        </a:rPr>
                        <a:t>месяц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latin typeface="+mn-lt"/>
                          <a:ea typeface="Times New Roman"/>
                          <a:cs typeface="Times New Roman"/>
                        </a:rPr>
                        <a:t>База</a:t>
                      </a:r>
                      <a:r>
                        <a:rPr lang="en-US" sz="1100" dirty="0">
                          <a:latin typeface="+mn-lt"/>
                          <a:ea typeface="Times New Roman"/>
                          <a:cs typeface="Times New Roman"/>
                        </a:rPr>
                        <a:t> – 50%, </a:t>
                      </a:r>
                      <a:r>
                        <a:rPr lang="en-US" sz="1100" dirty="0" err="1">
                          <a:latin typeface="+mn-lt"/>
                          <a:ea typeface="Times New Roman"/>
                          <a:cs typeface="Times New Roman"/>
                        </a:rPr>
                        <a:t>норма</a:t>
                      </a:r>
                      <a:r>
                        <a:rPr lang="en-US" sz="1100" dirty="0">
                          <a:latin typeface="+mn-lt"/>
                          <a:ea typeface="Times New Roman"/>
                          <a:cs typeface="Times New Roman"/>
                        </a:rPr>
                        <a:t> -  90%, </a:t>
                      </a:r>
                      <a:r>
                        <a:rPr lang="en-US" sz="1100" dirty="0" err="1">
                          <a:latin typeface="+mn-lt"/>
                          <a:ea typeface="Times New Roman"/>
                          <a:cs typeface="Times New Roman"/>
                        </a:rPr>
                        <a:t>цель</a:t>
                      </a:r>
                      <a:r>
                        <a:rPr lang="en-US" sz="1100" dirty="0">
                          <a:latin typeface="+mn-lt"/>
                          <a:ea typeface="Times New Roman"/>
                          <a:cs typeface="Times New Roman"/>
                        </a:rPr>
                        <a:t> – 100%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+mn-lt"/>
                          <a:ea typeface="Times New Roman"/>
                          <a:cs typeface="Times New Roman"/>
                        </a:rPr>
                        <a:t>Журнал регистрации </a:t>
                      </a:r>
                      <a:r>
                        <a:rPr lang="ru-RU" sz="1100" dirty="0" smtClean="0">
                          <a:latin typeface="+mn-lt"/>
                          <a:ea typeface="Times New Roman"/>
                          <a:cs typeface="Times New Roman"/>
                        </a:rPr>
                        <a:t>встреч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4</a:t>
                      </a:r>
                      <a:endParaRPr lang="ru-RU" sz="12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Доля обучающихся организаций образования занявших призовые места на региональных, республиканских, международных олимпиадах, конкурсах, соревнованиях</a:t>
                      </a:r>
                      <a:endParaRPr lang="ru-RU" sz="12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+mn-lt"/>
                          <a:ea typeface="Times New Roman"/>
                          <a:cs typeface="Times New Roman"/>
                        </a:rPr>
                        <a:t>KPI</a:t>
                      </a:r>
                      <a:r>
                        <a:rPr lang="ru-RU" sz="1100" dirty="0">
                          <a:latin typeface="+mn-lt"/>
                          <a:ea typeface="Times New Roman"/>
                          <a:cs typeface="Times New Roman"/>
                        </a:rPr>
                        <a:t>= В3/О3*100, где О3 – количество студентов, занявших призовые места в олимпиадах, соревнованиях, конкурсах, В3 – общий контингент дневного отделения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latin typeface="+mn-lt"/>
                          <a:ea typeface="Times New Roman"/>
                          <a:cs typeface="Times New Roman"/>
                        </a:rPr>
                        <a:t>Один раз в год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latin typeface="+mn-lt"/>
                          <a:ea typeface="Times New Roman"/>
                          <a:cs typeface="Times New Roman"/>
                        </a:rPr>
                        <a:t>База</a:t>
                      </a:r>
                      <a:r>
                        <a:rPr lang="en-US" sz="1100" dirty="0">
                          <a:latin typeface="+mn-lt"/>
                          <a:ea typeface="Times New Roman"/>
                          <a:cs typeface="Times New Roman"/>
                        </a:rPr>
                        <a:t> – 5%, </a:t>
                      </a:r>
                      <a:r>
                        <a:rPr lang="en-US" sz="1100" dirty="0" err="1">
                          <a:latin typeface="+mn-lt"/>
                          <a:ea typeface="Times New Roman"/>
                          <a:cs typeface="Times New Roman"/>
                        </a:rPr>
                        <a:t>норма</a:t>
                      </a:r>
                      <a:r>
                        <a:rPr lang="en-US" sz="1100" dirty="0">
                          <a:latin typeface="+mn-lt"/>
                          <a:ea typeface="Times New Roman"/>
                          <a:cs typeface="Times New Roman"/>
                        </a:rPr>
                        <a:t> - 10%, </a:t>
                      </a:r>
                      <a:r>
                        <a:rPr lang="en-US" sz="1100" dirty="0" err="1">
                          <a:latin typeface="+mn-lt"/>
                          <a:ea typeface="Times New Roman"/>
                          <a:cs typeface="Times New Roman"/>
                        </a:rPr>
                        <a:t>цель</a:t>
                      </a:r>
                      <a:r>
                        <a:rPr lang="en-US" sz="1100" dirty="0">
                          <a:latin typeface="+mn-lt"/>
                          <a:ea typeface="Times New Roman"/>
                          <a:cs typeface="Times New Roman"/>
                        </a:rPr>
                        <a:t> – 30%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latin typeface="+mn-lt"/>
                          <a:ea typeface="Times New Roman"/>
                          <a:cs typeface="Times New Roman"/>
                        </a:rPr>
                        <a:t>База</a:t>
                      </a:r>
                      <a:r>
                        <a:rPr lang="en-US" sz="1100" dirty="0">
                          <a:latin typeface="+mn-lt"/>
                          <a:ea typeface="Times New Roman"/>
                          <a:cs typeface="Times New Roman"/>
                        </a:rPr>
                        <a:t> НОБД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5</a:t>
                      </a:r>
                      <a:endParaRPr lang="ru-RU" sz="12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Доля внебюджетных средств, привлеченных в организацию образования</a:t>
                      </a:r>
                      <a:endParaRPr lang="ru-RU" sz="12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+mn-lt"/>
                          <a:ea typeface="Times New Roman"/>
                          <a:cs typeface="Times New Roman"/>
                        </a:rPr>
                        <a:t>KPI</a:t>
                      </a:r>
                      <a:r>
                        <a:rPr lang="ru-RU" sz="1100" dirty="0">
                          <a:latin typeface="+mn-lt"/>
                          <a:ea typeface="Times New Roman"/>
                          <a:cs typeface="Times New Roman"/>
                        </a:rPr>
                        <a:t>= В3/О3*100, где О3 – сумма внебюджетных средств, привлеченных в организацию образования, В3 – общий объем бюджетных средств выделенных организации образования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latin typeface="+mn-lt"/>
                          <a:ea typeface="Times New Roman"/>
                          <a:cs typeface="Times New Roman"/>
                        </a:rPr>
                        <a:t>Один раз в год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latin typeface="+mn-lt"/>
                          <a:ea typeface="Times New Roman"/>
                          <a:cs typeface="Times New Roman"/>
                        </a:rPr>
                        <a:t>База – 2%, норма -  5%, цель – 10%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latin typeface="+mn-lt"/>
                          <a:ea typeface="Times New Roman"/>
                          <a:cs typeface="Times New Roman"/>
                        </a:rPr>
                        <a:t>База</a:t>
                      </a:r>
                      <a:r>
                        <a:rPr lang="en-US" sz="1100" dirty="0">
                          <a:latin typeface="+mn-lt"/>
                          <a:ea typeface="Times New Roman"/>
                          <a:cs typeface="Times New Roman"/>
                        </a:rPr>
                        <a:t> НОБД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6</a:t>
                      </a:r>
                      <a:endParaRPr lang="ru-RU" sz="12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Доля обучающихся, продолжающих обучение от общего количества обучающихся принятых на обучение в течение цикла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+mn-lt"/>
                          <a:ea typeface="Times New Roman"/>
                          <a:cs typeface="Times New Roman"/>
                        </a:rPr>
                        <a:t>KPI</a:t>
                      </a:r>
                      <a:r>
                        <a:rPr lang="ru-RU" sz="1100" dirty="0">
                          <a:latin typeface="+mn-lt"/>
                          <a:ea typeface="Times New Roman"/>
                          <a:cs typeface="Times New Roman"/>
                        </a:rPr>
                        <a:t>= В3/О3*100, где О3 – , В3 –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latin typeface="+mn-lt"/>
                          <a:ea typeface="Times New Roman"/>
                          <a:cs typeface="Times New Roman"/>
                        </a:rPr>
                        <a:t>Один раз в год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latin typeface="+mn-lt"/>
                          <a:ea typeface="Times New Roman"/>
                          <a:cs typeface="Times New Roman"/>
                        </a:rPr>
                        <a:t>База – %, норма -  %, цель – %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latin typeface="+mn-lt"/>
                          <a:ea typeface="Times New Roman"/>
                          <a:cs typeface="Times New Roman"/>
                        </a:rPr>
                        <a:t>База</a:t>
                      </a:r>
                      <a:r>
                        <a:rPr lang="en-US" sz="1100" dirty="0">
                          <a:latin typeface="+mn-lt"/>
                          <a:ea typeface="Times New Roman"/>
                          <a:cs typeface="Times New Roman"/>
                        </a:rPr>
                        <a:t> НОБД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16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Номер слайда 4"/>
          <p:cNvSpPr txBox="1">
            <a:spLocks/>
          </p:cNvSpPr>
          <p:nvPr/>
        </p:nvSpPr>
        <p:spPr>
          <a:xfrm>
            <a:off x="7010400" y="64928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k-K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16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-22225" y="94071"/>
            <a:ext cx="9166225" cy="765175"/>
            <a:chOff x="0" y="0"/>
            <a:chExt cx="5774" cy="482"/>
          </a:xfrm>
        </p:grpSpPr>
        <p:sp>
          <p:nvSpPr>
            <p:cNvPr id="16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17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8" name="Rectangle 11"/>
          <p:cNvSpPr txBox="1">
            <a:spLocks noChangeArrowheads="1"/>
          </p:cNvSpPr>
          <p:nvPr/>
        </p:nvSpPr>
        <p:spPr>
          <a:xfrm>
            <a:off x="0" y="0"/>
            <a:ext cx="8928992" cy="1071546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3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ПЕРЕЧЕНЬ  ПОКАЗАТЕЛЕЙ,  ПОДЛЕЖАЩИХ ОЦЕНКЕ НА ЭФФЕКТИВНОСТЬ ДЛЯ РУКОВОДИТЕЛЕЙ И ЗАМЕСТИТЕЛЕЙ РУКОВОДИТЕЛЕЙ ОРГАНИЗАЦИЙ</a:t>
            </a:r>
          </a:p>
          <a:p>
            <a:pPr lvl="0" fontAlgn="base">
              <a:spcAft>
                <a:spcPct val="0"/>
              </a:spcAft>
            </a:pPr>
            <a:r>
              <a:rPr lang="kk-KZ" sz="43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43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800" b="1" i="1" dirty="0" smtClean="0">
              <a:solidFill>
                <a:schemeClr val="bg1"/>
              </a:solidFill>
            </a:endParaRPr>
          </a:p>
        </p:txBody>
      </p:sp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25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7053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6020" name="Rectangle 4"/>
          <p:cNvSpPr>
            <a:spLocks noChangeArrowheads="1"/>
          </p:cNvSpPr>
          <p:nvPr/>
        </p:nvSpPr>
        <p:spPr bwMode="auto">
          <a:xfrm>
            <a:off x="1" y="1"/>
            <a:ext cx="8929718" cy="1800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r>
              <a:rPr lang="kk-KZ" sz="1100" dirty="0" smtClean="0"/>
              <a:t> </a:t>
            </a:r>
            <a:endParaRPr lang="ru-RU" sz="1100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</p:txBody>
      </p:sp>
    </p:spTree>
    <p:extLst>
      <p:ext uri="{BB962C8B-B14F-4D97-AF65-F5344CB8AC3E}">
        <p14:creationId xmlns:p14="http://schemas.microsoft.com/office/powerpoint/2010/main" val="107764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5249744" cy="273345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100" b="1" dirty="0" smtClean="0">
                <a:solidFill>
                  <a:srgbClr val="002060"/>
                </a:solidFill>
              </a:rPr>
              <a:t>     </a:t>
            </a:r>
            <a:r>
              <a:rPr lang="ru-RU" sz="2100" b="1" dirty="0" smtClean="0">
                <a:solidFill>
                  <a:srgbClr val="800000"/>
                </a:solidFill>
              </a:rPr>
              <a:t>Выдача </a:t>
            </a:r>
            <a:r>
              <a:rPr lang="kk-KZ" sz="2100" b="1" dirty="0" smtClean="0">
                <a:solidFill>
                  <a:srgbClr val="800000"/>
                </a:solidFill>
              </a:rPr>
              <a:t>   </a:t>
            </a:r>
            <a:r>
              <a:rPr lang="ru-RU" sz="2100" b="1" dirty="0" smtClean="0">
                <a:solidFill>
                  <a:srgbClr val="800000"/>
                </a:solidFill>
              </a:rPr>
              <a:t>  </a:t>
            </a:r>
            <a:r>
              <a:rPr lang="kk-KZ" sz="2100" b="1" dirty="0">
                <a:solidFill>
                  <a:srgbClr val="800000"/>
                </a:solidFill>
              </a:rPr>
              <a:t>у</a:t>
            </a:r>
            <a:r>
              <a:rPr lang="ru-RU" sz="2100" b="1" dirty="0" err="1">
                <a:solidFill>
                  <a:srgbClr val="800000"/>
                </a:solidFill>
              </a:rPr>
              <a:t>достоверений</a:t>
            </a:r>
            <a:r>
              <a:rPr lang="ru-RU" sz="2100" b="1" dirty="0">
                <a:solidFill>
                  <a:srgbClr val="800000"/>
                </a:solidFill>
              </a:rPr>
              <a:t>  об </a:t>
            </a:r>
            <a:r>
              <a:rPr lang="kk-KZ" sz="2100" b="1" dirty="0">
                <a:solidFill>
                  <a:srgbClr val="800000"/>
                </a:solidFill>
              </a:rPr>
              <a:t>  </a:t>
            </a:r>
            <a:r>
              <a:rPr lang="ru-RU" sz="2100" b="1" dirty="0">
                <a:solidFill>
                  <a:srgbClr val="800000"/>
                </a:solidFill>
              </a:rPr>
              <a:t>аттестации  </a:t>
            </a:r>
            <a:r>
              <a:rPr lang="kk-KZ" sz="2100" b="1" dirty="0">
                <a:solidFill>
                  <a:srgbClr val="002060"/>
                </a:solidFill>
              </a:rPr>
              <a:t>аттестуемых  </a:t>
            </a:r>
            <a:r>
              <a:rPr lang="ru-RU" sz="2100" b="1" dirty="0">
                <a:solidFill>
                  <a:srgbClr val="002060"/>
                </a:solidFill>
              </a:rPr>
              <a:t>на  присвоение </a:t>
            </a:r>
            <a:r>
              <a:rPr lang="ru-RU" sz="2100" b="1" dirty="0" smtClean="0">
                <a:solidFill>
                  <a:srgbClr val="002060"/>
                </a:solidFill>
              </a:rPr>
              <a:t>(</a:t>
            </a:r>
            <a:r>
              <a:rPr lang="ru-RU" sz="2100" b="1" dirty="0">
                <a:solidFill>
                  <a:srgbClr val="002060"/>
                </a:solidFill>
              </a:rPr>
              <a:t>подтверждение) квалификационных категорий по форме согласно приложению </a:t>
            </a:r>
            <a:r>
              <a:rPr lang="ru-RU" sz="2100" b="1" dirty="0" smtClean="0">
                <a:solidFill>
                  <a:srgbClr val="002060"/>
                </a:solidFill>
              </a:rPr>
              <a:t>14 </a:t>
            </a:r>
            <a:r>
              <a:rPr lang="ru-RU" sz="2100" b="1" dirty="0">
                <a:solidFill>
                  <a:srgbClr val="002060"/>
                </a:solidFill>
              </a:rPr>
              <a:t>к настоящим Правилам осуществляется организациями образования на основании решений аттестационных комиссий и приказов руководителей соответствующих местных исполнительных органов района(города), </a:t>
            </a:r>
            <a:r>
              <a:rPr lang="ru-RU" sz="2100" b="1" dirty="0" smtClean="0">
                <a:solidFill>
                  <a:srgbClr val="002060"/>
                </a:solidFill>
              </a:rPr>
              <a:t>области.</a:t>
            </a:r>
            <a:endParaRPr lang="ru-RU" sz="2100" b="1" u="sng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0" y="116632"/>
            <a:ext cx="9166225" cy="765175"/>
            <a:chOff x="0" y="0"/>
            <a:chExt cx="5774" cy="482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7" name="Rectangle 11"/>
          <p:cNvSpPr txBox="1">
            <a:spLocks noChangeArrowheads="1"/>
          </p:cNvSpPr>
          <p:nvPr/>
        </p:nvSpPr>
        <p:spPr>
          <a:xfrm>
            <a:off x="323528" y="116632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ВЫДАЧА УДОСТОВЕРЕНИЙ АТТЕСТУЕМЫМ</a:t>
            </a:r>
          </a:p>
        </p:txBody>
      </p:sp>
      <p:grpSp>
        <p:nvGrpSpPr>
          <p:cNvPr id="8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0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848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" name="Прямоугольник 10"/>
          <p:cNvSpPr/>
          <p:nvPr/>
        </p:nvSpPr>
        <p:spPr>
          <a:xfrm>
            <a:off x="3000364" y="4071942"/>
            <a:ext cx="5720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	</a:t>
            </a:r>
            <a:r>
              <a:rPr lang="ru-RU" sz="2000" b="1" dirty="0" smtClean="0">
                <a:solidFill>
                  <a:srgbClr val="002060"/>
                </a:solidFill>
              </a:rPr>
              <a:t>Выдача   </a:t>
            </a:r>
            <a:r>
              <a:rPr lang="ru-RU" sz="2000" b="1" dirty="0">
                <a:solidFill>
                  <a:srgbClr val="002060"/>
                </a:solidFill>
              </a:rPr>
              <a:t>удостоверений  аттестуемым  о  присвоении (подтверждении) квалификационной категории фиксируется в </a:t>
            </a:r>
            <a:r>
              <a:rPr lang="ru-RU" sz="2000" b="1" dirty="0" smtClean="0">
                <a:solidFill>
                  <a:srgbClr val="800000"/>
                </a:solidFill>
              </a:rPr>
              <a:t>Журнале </a:t>
            </a:r>
            <a:r>
              <a:rPr lang="ru-RU" sz="2000" b="1" dirty="0">
                <a:solidFill>
                  <a:srgbClr val="800000"/>
                </a:solidFill>
              </a:rPr>
              <a:t>регистрации и выдачи удостоверений о присвоении (подтверждении) </a:t>
            </a:r>
            <a:r>
              <a:rPr lang="ru-RU" sz="2000" b="1" dirty="0">
                <a:solidFill>
                  <a:srgbClr val="002060"/>
                </a:solidFill>
              </a:rPr>
              <a:t>квалификационной категории по форме согласно приложению </a:t>
            </a:r>
            <a:r>
              <a:rPr lang="ru-RU" sz="2000" b="1" dirty="0" smtClean="0">
                <a:solidFill>
                  <a:srgbClr val="002060"/>
                </a:solidFill>
              </a:rPr>
              <a:t>15 </a:t>
            </a:r>
            <a:r>
              <a:rPr lang="ru-RU" sz="2000" b="1" dirty="0">
                <a:solidFill>
                  <a:srgbClr val="002060"/>
                </a:solidFill>
              </a:rPr>
              <a:t>к настоящим Правилам.</a:t>
            </a:r>
          </a:p>
        </p:txBody>
      </p:sp>
    </p:spTree>
    <p:extLst>
      <p:ext uri="{BB962C8B-B14F-4D97-AF65-F5344CB8AC3E}">
        <p14:creationId xmlns:p14="http://schemas.microsoft.com/office/powerpoint/2010/main" val="340304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Содержимое 22"/>
          <p:cNvGraphicFramePr>
            <a:graphicFrameLocks noGrp="1"/>
          </p:cNvGraphicFramePr>
          <p:nvPr>
            <p:ph idx="1"/>
          </p:nvPr>
        </p:nvGraphicFramePr>
        <p:xfrm>
          <a:off x="-2" y="928670"/>
          <a:ext cx="9001160" cy="42070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1"/>
                <a:gridCol w="2090723"/>
                <a:gridCol w="2428892"/>
                <a:gridCol w="1285884"/>
                <a:gridCol w="1195400"/>
                <a:gridCol w="866780"/>
                <a:gridCol w="86678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1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Фамилия, имя, отчество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Наименование должности и присвоенной/ подтвержденной квалификационной категории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Дата решения комиссии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Дата и номер приказа о присвоении/ подтверждении и квалификационной категории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Дата выдачи удостоверения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Подпись педагога в получении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5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6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18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Номер слайда 4"/>
          <p:cNvSpPr txBox="1">
            <a:spLocks/>
          </p:cNvSpPr>
          <p:nvPr/>
        </p:nvSpPr>
        <p:spPr>
          <a:xfrm>
            <a:off x="7010400" y="64928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k-K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18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-22225" y="94071"/>
            <a:ext cx="9166225" cy="765175"/>
            <a:chOff x="0" y="0"/>
            <a:chExt cx="5774" cy="482"/>
          </a:xfrm>
        </p:grpSpPr>
        <p:sp>
          <p:nvSpPr>
            <p:cNvPr id="16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17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8" name="Rectangle 11"/>
          <p:cNvSpPr txBox="1">
            <a:spLocks noChangeArrowheads="1"/>
          </p:cNvSpPr>
          <p:nvPr/>
        </p:nvSpPr>
        <p:spPr>
          <a:xfrm>
            <a:off x="0" y="0"/>
            <a:ext cx="8928992" cy="1071546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6400" b="1" i="1" dirty="0" smtClean="0">
                <a:solidFill>
                  <a:schemeClr val="bg1"/>
                </a:solidFill>
              </a:rPr>
              <a:t>              </a:t>
            </a:r>
          </a:p>
          <a:p>
            <a:r>
              <a:rPr lang="ru-RU" sz="7200" b="1" i="1" dirty="0" smtClean="0">
                <a:solidFill>
                  <a:schemeClr val="bg1"/>
                </a:solidFill>
              </a:rPr>
              <a:t>ЖУРНАЛ РЕГИСТРАЦИИ И ВЫДАЧИ УДОСТОВЕРЕНИЙ О ПРИСВОЕНИИ (ПОДТВЕРЖДЕНИИ) КВАЛИФИКАЦИОННОЙ КАТЕГОРИИ</a:t>
            </a:r>
          </a:p>
          <a:p>
            <a:pPr algn="l"/>
            <a:endParaRPr lang="ru-RU" sz="5400" dirty="0" smtClean="0">
              <a:solidFill>
                <a:srgbClr val="FF0000"/>
              </a:solidFill>
            </a:endParaRPr>
          </a:p>
          <a:p>
            <a:pPr lvl="0" fontAlgn="base">
              <a:spcAft>
                <a:spcPct val="0"/>
              </a:spcAft>
            </a:pPr>
            <a:r>
              <a:rPr lang="kk-KZ" sz="49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49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800" b="1" i="1" dirty="0" smtClean="0">
              <a:solidFill>
                <a:schemeClr val="bg1"/>
              </a:solidFill>
            </a:endParaRPr>
          </a:p>
        </p:txBody>
      </p: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25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8076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6020" name="Rectangle 4"/>
          <p:cNvSpPr>
            <a:spLocks noChangeArrowheads="1"/>
          </p:cNvSpPr>
          <p:nvPr/>
        </p:nvSpPr>
        <p:spPr bwMode="auto">
          <a:xfrm>
            <a:off x="1" y="1"/>
            <a:ext cx="8929718" cy="1800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r>
              <a:rPr lang="kk-KZ" sz="1100" dirty="0" smtClean="0"/>
              <a:t> </a:t>
            </a:r>
            <a:endParaRPr lang="ru-RU" sz="1100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  <a:p>
            <a:endParaRPr lang="ru-RU" sz="1100" b="1" dirty="0" smtClean="0"/>
          </a:p>
        </p:txBody>
      </p:sp>
    </p:spTree>
    <p:extLst>
      <p:ext uri="{BB962C8B-B14F-4D97-AF65-F5344CB8AC3E}">
        <p14:creationId xmlns:p14="http://schemas.microsoft.com/office/powerpoint/2010/main" val="107764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20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21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094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2" name="Group 8"/>
          <p:cNvGrpSpPr>
            <a:grpSpLocks/>
          </p:cNvGrpSpPr>
          <p:nvPr/>
        </p:nvGrpSpPr>
        <p:grpSpPr bwMode="auto">
          <a:xfrm>
            <a:off x="18712" y="75928"/>
            <a:ext cx="9166225" cy="765175"/>
            <a:chOff x="0" y="0"/>
            <a:chExt cx="5774" cy="482"/>
          </a:xfrm>
        </p:grpSpPr>
        <p:sp>
          <p:nvSpPr>
            <p:cNvPr id="23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24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25" name="Rectangle 11"/>
          <p:cNvSpPr txBox="1">
            <a:spLocks noChangeArrowheads="1"/>
          </p:cNvSpPr>
          <p:nvPr/>
        </p:nvSpPr>
        <p:spPr>
          <a:xfrm>
            <a:off x="107504" y="44624"/>
            <a:ext cx="8928992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2800" b="1" i="1" dirty="0" smtClean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87808" y="2564904"/>
            <a:ext cx="445025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/>
            <a:r>
              <a:rPr lang="ru-RU" sz="4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 ВНИМАНИЕ !</a:t>
            </a:r>
            <a:endParaRPr lang="ru-RU" sz="40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59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-57506" y="-105368"/>
            <a:ext cx="9166225" cy="765175"/>
            <a:chOff x="0" y="0"/>
            <a:chExt cx="5774" cy="482"/>
          </a:xfrm>
        </p:grpSpPr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1" name="Rectangle 11"/>
          <p:cNvSpPr txBox="1">
            <a:spLocks noChangeArrowheads="1"/>
          </p:cNvSpPr>
          <p:nvPr/>
        </p:nvSpPr>
        <p:spPr>
          <a:xfrm>
            <a:off x="214282" y="0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РАЗДЕЛ 1. ОБЩИЕ ПОЛОЖЕНИЯ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15516" y="783942"/>
            <a:ext cx="871296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800000"/>
                </a:solidFill>
              </a:rPr>
              <a:t>         </a:t>
            </a:r>
            <a:endParaRPr lang="ru-RU" sz="1400" dirty="0"/>
          </a:p>
        </p:txBody>
      </p: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9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20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6812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6803" name="Rectangle 3"/>
          <p:cNvSpPr>
            <a:spLocks noChangeArrowheads="1"/>
          </p:cNvSpPr>
          <p:nvPr/>
        </p:nvSpPr>
        <p:spPr bwMode="auto">
          <a:xfrm>
            <a:off x="-30332" y="808888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Порядок присвоения (подтверждения) квалификационной категории педагогам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(далее - П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орядок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разработан в соответствии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пунктом 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статьи 14 и пункта 3 статьи 15 Закона 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 статусе педагога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6805" name="Rectangle 5"/>
          <p:cNvSpPr>
            <a:spLocks noChangeArrowheads="1"/>
          </p:cNvSpPr>
          <p:nvPr/>
        </p:nvSpPr>
        <p:spPr bwMode="auto">
          <a:xfrm>
            <a:off x="0" y="1767880"/>
            <a:ext cx="9144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Ст.</a:t>
            </a:r>
            <a:r>
              <a:rPr kumimoji="0" lang="kk-KZ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 п. 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6) присвоение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подтверждение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квалификационной категории 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руководителям и заместителям руководителей организаций образования всех уровней - </a:t>
            </a:r>
            <a:r>
              <a:rPr kumimoji="0" lang="kk-KZ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реже одного раза в три года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а также при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соответствии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результатов квалификационным требованиям 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руководителя - лидера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(высшая категория), 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руководителя - новатора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(первая категория), 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руководителя - стратега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(вторая категория).</a:t>
            </a:r>
            <a:endParaRPr kumimoji="0" lang="kk-KZ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6807" name="Rectangle 7"/>
          <p:cNvSpPr>
            <a:spLocks noChangeArrowheads="1"/>
          </p:cNvSpPr>
          <p:nvPr/>
        </p:nvSpPr>
        <p:spPr bwMode="auto">
          <a:xfrm>
            <a:off x="107140" y="3357573"/>
            <a:ext cx="892971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Ст.1. п.10п.п.3 оценка по показателям эффективности 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процедура по оценке достижений руководителей и заместителей руководителей организаций образования всех уровней (за исключением высших учебных заведений) в соответствии с показателями эффективности, утвержденными уполномоченным органом в области образования, согласно настоящему Порядку.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В организациях образования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ежегодно до 1 сентября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составляется и утверждается перспективный план присвоения (подтверждения) квалификационных категорий, который корректируется по мере необходимости.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42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6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3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9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-22225" y="0"/>
            <a:ext cx="9166225" cy="765175"/>
            <a:chOff x="0" y="0"/>
            <a:chExt cx="5774" cy="482"/>
          </a:xfrm>
        </p:grpSpPr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0" name="Rectangle 11"/>
          <p:cNvSpPr txBox="1">
            <a:spLocks noChangeArrowheads="1"/>
          </p:cNvSpPr>
          <p:nvPr/>
        </p:nvSpPr>
        <p:spPr>
          <a:xfrm>
            <a:off x="373063" y="0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МОДЕЛЬ   АТТЕСТАЦИИ</a:t>
            </a:r>
          </a:p>
        </p:txBody>
      </p:sp>
      <p:sp>
        <p:nvSpPr>
          <p:cNvPr id="11" name="Объект 2"/>
          <p:cNvSpPr>
            <a:spLocks noGrp="1"/>
          </p:cNvSpPr>
          <p:nvPr>
            <p:ph sz="half" idx="1"/>
          </p:nvPr>
        </p:nvSpPr>
        <p:spPr>
          <a:xfrm>
            <a:off x="0" y="1428736"/>
            <a:ext cx="5384039" cy="2525356"/>
          </a:xfr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400" b="1" dirty="0" smtClean="0">
                <a:solidFill>
                  <a:srgbClr val="800000"/>
                </a:solidFill>
                <a:latin typeface="Century Gothic" pitchFamily="34" charset="0"/>
              </a:rPr>
              <a:t>	</a:t>
            </a:r>
            <a:r>
              <a:rPr lang="ru-RU" sz="1800" b="1" dirty="0" smtClean="0">
                <a:solidFill>
                  <a:srgbClr val="800000"/>
                </a:solidFill>
                <a:latin typeface="Century Gothic" pitchFamily="34" charset="0"/>
              </a:rPr>
              <a:t>АТТЕСТАЦИЯ</a:t>
            </a:r>
          </a:p>
          <a:p>
            <a:pPr marL="0" indent="0" algn="ctr">
              <a:buNone/>
            </a:pPr>
            <a:r>
              <a:rPr lang="ru-RU" sz="1400" b="1" dirty="0" smtClean="0">
                <a:solidFill>
                  <a:srgbClr val="800000"/>
                </a:solidFill>
                <a:latin typeface="Century Gothic" pitchFamily="34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Century Gothic" pitchFamily="34" charset="0"/>
              </a:rPr>
              <a:t>проводится </a:t>
            </a:r>
            <a:r>
              <a:rPr lang="ru-RU" sz="1600" b="1" dirty="0">
                <a:solidFill>
                  <a:srgbClr val="002060"/>
                </a:solidFill>
                <a:latin typeface="Century Gothic" pitchFamily="34" charset="0"/>
              </a:rPr>
              <a:t>в два этапа:</a:t>
            </a:r>
          </a:p>
          <a:p>
            <a:pPr lvl="0"/>
            <a:r>
              <a:rPr lang="ru-RU" sz="1600" b="1" dirty="0">
                <a:solidFill>
                  <a:srgbClr val="800000"/>
                </a:solidFill>
                <a:latin typeface="Century Gothic" pitchFamily="34" charset="0"/>
              </a:rPr>
              <a:t>первый этап </a:t>
            </a:r>
            <a:r>
              <a:rPr lang="ru-RU" sz="1600" b="1" dirty="0">
                <a:solidFill>
                  <a:srgbClr val="002060"/>
                </a:solidFill>
                <a:latin typeface="Century Gothic" pitchFamily="34" charset="0"/>
              </a:rPr>
              <a:t>– национальное квалификационное тестирование (далее – тестирование);</a:t>
            </a:r>
          </a:p>
          <a:p>
            <a:pPr lvl="0"/>
            <a:r>
              <a:rPr lang="ru-RU" sz="1600" b="1" dirty="0">
                <a:solidFill>
                  <a:srgbClr val="800000"/>
                </a:solidFill>
                <a:latin typeface="Century Gothic" pitchFamily="34" charset="0"/>
              </a:rPr>
              <a:t>второй этап </a:t>
            </a:r>
            <a:r>
              <a:rPr lang="ru-RU" sz="1600" b="1" dirty="0">
                <a:solidFill>
                  <a:srgbClr val="002060"/>
                </a:solidFill>
                <a:latin typeface="Century Gothic" pitchFamily="34" charset="0"/>
              </a:rPr>
              <a:t>- </a:t>
            </a:r>
            <a:r>
              <a:rPr lang="en-US" sz="1600" b="1" dirty="0" err="1" smtClean="0">
                <a:solidFill>
                  <a:srgbClr val="002060"/>
                </a:solidFill>
                <a:latin typeface="Century Gothic" pitchFamily="34" charset="0"/>
              </a:rPr>
              <a:t>собеседование</a:t>
            </a:r>
            <a:r>
              <a:rPr lang="en-US" sz="1600" b="1" dirty="0" smtClean="0">
                <a:solidFill>
                  <a:srgbClr val="002060"/>
                </a:solidFill>
                <a:latin typeface="Century Gothic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Century Gothic" pitchFamily="34" charset="0"/>
              </a:rPr>
              <a:t>по</a:t>
            </a:r>
            <a:r>
              <a:rPr lang="en-US" sz="1600" b="1" dirty="0" smtClean="0">
                <a:solidFill>
                  <a:srgbClr val="002060"/>
                </a:solidFill>
                <a:latin typeface="Century Gothic" pitchFamily="34" charset="0"/>
              </a:rPr>
              <a:t> </a:t>
            </a:r>
            <a:r>
              <a:rPr lang="kk-KZ" sz="1600" b="1" dirty="0" smtClean="0">
                <a:solidFill>
                  <a:srgbClr val="002060"/>
                </a:solidFill>
                <a:latin typeface="Century Gothic" pitchFamily="34" charset="0"/>
              </a:rPr>
              <a:t>показателям эффективности</a:t>
            </a:r>
            <a:r>
              <a:rPr lang="ru-RU" sz="1600" b="1" dirty="0" smtClean="0">
                <a:solidFill>
                  <a:srgbClr val="002060"/>
                </a:solidFill>
                <a:latin typeface="Century Gothic" pitchFamily="34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643570" y="3357562"/>
            <a:ext cx="1256124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Высшая категория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448118" y="3337804"/>
            <a:ext cx="1588377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Руководитель-лидер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643570" y="4143380"/>
            <a:ext cx="1297118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Первая категория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448118" y="4139684"/>
            <a:ext cx="1553037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Руководитель -новатор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715008" y="4929198"/>
            <a:ext cx="1176693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Вторая категория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460581" y="4946607"/>
            <a:ext cx="1469137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Руководитель - стратег</a:t>
            </a: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5580112" y="1367129"/>
            <a:ext cx="1533789" cy="74603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i="1" dirty="0" smtClean="0">
                <a:solidFill>
                  <a:srgbClr val="800000"/>
                </a:solidFill>
                <a:latin typeface="Century Gothic" panose="020B0502020202020204" pitchFamily="34" charset="0"/>
                <a:ea typeface="+mn-ea"/>
                <a:cs typeface="+mn-cs"/>
              </a:rPr>
              <a:t>Действующие категории</a:t>
            </a:r>
            <a:endParaRPr lang="ru-RU" sz="1400" b="1" i="1" dirty="0">
              <a:solidFill>
                <a:srgbClr val="800000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7354966" y="1382978"/>
            <a:ext cx="1681530" cy="74603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i="1" dirty="0" err="1" smtClean="0">
                <a:solidFill>
                  <a:srgbClr val="800000"/>
                </a:solidFill>
                <a:latin typeface="Century Gothic" panose="020B0502020202020204" pitchFamily="34" charset="0"/>
                <a:ea typeface="+mn-ea"/>
                <a:cs typeface="+mn-cs"/>
              </a:rPr>
              <a:t>Присваемые</a:t>
            </a:r>
            <a:r>
              <a:rPr lang="ru-RU" sz="1600" b="1" i="1" dirty="0" smtClean="0">
                <a:solidFill>
                  <a:srgbClr val="800000"/>
                </a:solidFill>
                <a:latin typeface="Century Gothic" panose="020B0502020202020204" pitchFamily="34" charset="0"/>
                <a:ea typeface="+mn-ea"/>
                <a:cs typeface="+mn-cs"/>
              </a:rPr>
              <a:t> категории</a:t>
            </a:r>
            <a:endParaRPr lang="ru-RU" sz="1600" b="1" i="1" dirty="0">
              <a:solidFill>
                <a:srgbClr val="800000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24" name="Picture 2" descr="C:\Users\Stella.Ibraeva\Desktop\index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64" y="2143116"/>
            <a:ext cx="1113168" cy="1103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Прямая со стрелкой 24"/>
          <p:cNvCxnSpPr/>
          <p:nvPr/>
        </p:nvCxnSpPr>
        <p:spPr>
          <a:xfrm flipV="1">
            <a:off x="7113901" y="1699357"/>
            <a:ext cx="241064" cy="32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Стрелка вправо 27"/>
          <p:cNvSpPr/>
          <p:nvPr/>
        </p:nvSpPr>
        <p:spPr>
          <a:xfrm>
            <a:off x="7000892" y="5143512"/>
            <a:ext cx="406661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>
            <a:off x="7000892" y="4357694"/>
            <a:ext cx="406661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>
            <a:off x="7000892" y="3571876"/>
            <a:ext cx="406661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786446" y="5715016"/>
            <a:ext cx="1176693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Без категории</a:t>
            </a:r>
          </a:p>
        </p:txBody>
      </p:sp>
      <p:sp>
        <p:nvSpPr>
          <p:cNvPr id="32" name="Стрелка вправо 31"/>
          <p:cNvSpPr/>
          <p:nvPr/>
        </p:nvSpPr>
        <p:spPr>
          <a:xfrm>
            <a:off x="7000892" y="5929330"/>
            <a:ext cx="406661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500958" y="5715016"/>
            <a:ext cx="1469137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Руководитель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28596" y="421481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При неявке </a:t>
            </a:r>
            <a:r>
              <a:rPr lang="kk-KZ" b="1" dirty="0" smtClean="0">
                <a:solidFill>
                  <a:srgbClr val="002060"/>
                </a:solidFill>
              </a:rPr>
              <a:t>руководителей, заместителей руководителей организаций образования всех уровней </a:t>
            </a:r>
            <a:r>
              <a:rPr lang="ru-RU" b="1" dirty="0" smtClean="0">
                <a:solidFill>
                  <a:srgbClr val="002060"/>
                </a:solidFill>
              </a:rPr>
              <a:t>на заседание </a:t>
            </a:r>
            <a:r>
              <a:rPr lang="kk-KZ" b="1" dirty="0" smtClean="0">
                <a:solidFill>
                  <a:srgbClr val="002060"/>
                </a:solidFill>
              </a:rPr>
              <a:t>Комиссии</a:t>
            </a:r>
            <a:r>
              <a:rPr lang="ru-RU" b="1" dirty="0" smtClean="0">
                <a:solidFill>
                  <a:srgbClr val="002060"/>
                </a:solidFill>
              </a:rPr>
              <a:t> по уважительной причине, рассмотрение вопроса </a:t>
            </a:r>
            <a:r>
              <a:rPr lang="kk-KZ" b="1" dirty="0" smtClean="0">
                <a:solidFill>
                  <a:srgbClr val="002060"/>
                </a:solidFill>
              </a:rPr>
              <a:t>на присвоение квалификационной категории</a:t>
            </a:r>
            <a:r>
              <a:rPr lang="ru-RU" b="1" dirty="0" smtClean="0">
                <a:solidFill>
                  <a:srgbClr val="002060"/>
                </a:solidFill>
              </a:rPr>
              <a:t> переносится на срок не более 1 месяца.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117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-22225" y="44624"/>
            <a:ext cx="9166225" cy="765175"/>
            <a:chOff x="0" y="0"/>
            <a:chExt cx="5774" cy="482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7" name="Rectangle 11"/>
          <p:cNvSpPr txBox="1">
            <a:spLocks noChangeArrowheads="1"/>
          </p:cNvSpPr>
          <p:nvPr/>
        </p:nvSpPr>
        <p:spPr>
          <a:xfrm>
            <a:off x="0" y="0"/>
            <a:ext cx="9143999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ФУНКЦИИ  АТТЕСТАЦИОННОЙ КОМИССИИ И КАДРОВОЙ СЛУЖБЫ</a:t>
            </a:r>
          </a:p>
        </p:txBody>
      </p:sp>
      <p:grpSp>
        <p:nvGrpSpPr>
          <p:cNvPr id="8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0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906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" name="Прямоугольник 10"/>
          <p:cNvSpPr/>
          <p:nvPr/>
        </p:nvSpPr>
        <p:spPr>
          <a:xfrm>
            <a:off x="285720" y="3500438"/>
            <a:ext cx="7143800" cy="2585323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	Кадровая служба оформляет служебную характеристику </a:t>
            </a:r>
            <a:r>
              <a:rPr lang="kk-KZ" b="1" dirty="0" smtClean="0">
                <a:solidFill>
                  <a:srgbClr val="002060"/>
                </a:solidFill>
              </a:rPr>
              <a:t>руководителей и заместителей руководителей организаций всех уровней образования всех уровней.</a:t>
            </a:r>
            <a:endParaRPr lang="ru-RU" b="1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Кадровая служба </a:t>
            </a:r>
            <a:r>
              <a:rPr lang="ru-RU" b="1" dirty="0" err="1" smtClean="0">
                <a:solidFill>
                  <a:srgbClr val="002060"/>
                </a:solidFill>
              </a:rPr>
              <a:t>ознакамливает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kk-KZ" b="1" dirty="0" smtClean="0">
                <a:solidFill>
                  <a:srgbClr val="002060"/>
                </a:solidFill>
              </a:rPr>
              <a:t>руководителей и заместителей руководителей организаций образования всех уровней</a:t>
            </a:r>
            <a:r>
              <a:rPr lang="ru-RU" b="1" dirty="0" smtClean="0">
                <a:solidFill>
                  <a:srgbClr val="002060"/>
                </a:solidFill>
              </a:rPr>
              <a:t> с представленной на </a:t>
            </a:r>
            <a:r>
              <a:rPr lang="kk-KZ" b="1" dirty="0" smtClean="0">
                <a:solidFill>
                  <a:srgbClr val="002060"/>
                </a:solidFill>
              </a:rPr>
              <a:t>него служебной</a:t>
            </a:r>
            <a:r>
              <a:rPr lang="ru-RU" b="1" dirty="0" smtClean="0">
                <a:solidFill>
                  <a:srgbClr val="002060"/>
                </a:solidFill>
              </a:rPr>
              <a:t> характеристик</a:t>
            </a:r>
            <a:r>
              <a:rPr lang="kk-KZ" b="1" dirty="0" smtClean="0">
                <a:solidFill>
                  <a:srgbClr val="002060"/>
                </a:solidFill>
              </a:rPr>
              <a:t>ой</a:t>
            </a:r>
            <a:r>
              <a:rPr lang="ru-RU" b="1" dirty="0" smtClean="0">
                <a:solidFill>
                  <a:srgbClr val="002060"/>
                </a:solidFill>
              </a:rPr>
              <a:t>в срок, не позднее, </a:t>
            </a:r>
            <a:r>
              <a:rPr lang="ru-RU" b="1" dirty="0" smtClean="0">
                <a:solidFill>
                  <a:srgbClr val="FF0000"/>
                </a:solidFill>
              </a:rPr>
              <a:t>чем за две недели до заседания </a:t>
            </a:r>
            <a:r>
              <a:rPr lang="kk-KZ" b="1" dirty="0" smtClean="0">
                <a:solidFill>
                  <a:srgbClr val="FF0000"/>
                </a:solidFill>
              </a:rPr>
              <a:t>Комиссии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Кадровая служба направляет собранные материалы в </a:t>
            </a:r>
            <a:r>
              <a:rPr lang="kk-KZ" b="1" dirty="0" smtClean="0">
                <a:solidFill>
                  <a:srgbClr val="002060"/>
                </a:solidFill>
              </a:rPr>
              <a:t>Комиссию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0034" y="1142984"/>
            <a:ext cx="4786346" cy="132343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	</a:t>
            </a:r>
            <a:r>
              <a:rPr lang="ru-RU" sz="2000" b="1" dirty="0" smtClean="0">
                <a:solidFill>
                  <a:srgbClr val="002060"/>
                </a:solidFill>
              </a:rPr>
              <a:t>Аттестационная </a:t>
            </a:r>
            <a:r>
              <a:rPr lang="ru-RU" sz="2000" b="1" dirty="0">
                <a:solidFill>
                  <a:srgbClr val="002060"/>
                </a:solidFill>
              </a:rPr>
              <a:t>комиссия </a:t>
            </a:r>
            <a:r>
              <a:rPr lang="ru-RU" sz="2000" b="1" dirty="0" smtClean="0">
                <a:solidFill>
                  <a:srgbClr val="002060"/>
                </a:solidFill>
              </a:rPr>
              <a:t>осуществляет </a:t>
            </a:r>
            <a:r>
              <a:rPr lang="ru-RU" sz="2000" b="1" dirty="0">
                <a:solidFill>
                  <a:srgbClr val="800000"/>
                </a:solidFill>
              </a:rPr>
              <a:t>сбор </a:t>
            </a:r>
            <a:r>
              <a:rPr lang="ru-RU" sz="2000" b="1" dirty="0" smtClean="0">
                <a:solidFill>
                  <a:srgbClr val="800000"/>
                </a:solidFill>
              </a:rPr>
              <a:t>заявлений аттестуемых </a:t>
            </a:r>
            <a:r>
              <a:rPr lang="ru-RU" sz="2000" b="1" dirty="0" smtClean="0">
                <a:solidFill>
                  <a:srgbClr val="002060"/>
                </a:solidFill>
              </a:rPr>
              <a:t>согласно приложениям 2 настоящих правил.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35898" name="Picture 58" descr="Картинки по запросу &quot;картинки человечки скачать бесплатно&quot;&quot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25494" y="857232"/>
            <a:ext cx="3618506" cy="27098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05118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-22225" y="0"/>
            <a:ext cx="9166225" cy="765175"/>
            <a:chOff x="0" y="0"/>
            <a:chExt cx="5774" cy="482"/>
          </a:xfrm>
        </p:grpSpPr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0" name="Rectangle 11"/>
          <p:cNvSpPr txBox="1">
            <a:spLocks noChangeArrowheads="1"/>
          </p:cNvSpPr>
          <p:nvPr/>
        </p:nvSpPr>
        <p:spPr>
          <a:xfrm>
            <a:off x="373063" y="0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ПОРЯДОК  ПРОЦЕДУРЫ  ПРОХОЖДЕНИЯ АТТЕСТАЦИИ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286000" y="26903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cap="all" dirty="0">
                <a:solidFill>
                  <a:srgbClr val="002060"/>
                </a:solidFill>
              </a:rPr>
              <a:t/>
            </a:r>
            <a:br>
              <a:rPr lang="ru-RU" b="1" cap="all" dirty="0">
                <a:solidFill>
                  <a:srgbClr val="002060"/>
                </a:solidFill>
              </a:rPr>
            </a:br>
            <a:endParaRPr lang="ru-RU" dirty="0"/>
          </a:p>
        </p:txBody>
      </p:sp>
      <p:sp>
        <p:nvSpPr>
          <p:cNvPr id="12" name="Объект 2"/>
          <p:cNvSpPr>
            <a:spLocks noGrp="1"/>
          </p:cNvSpPr>
          <p:nvPr>
            <p:ph idx="1"/>
          </p:nvPr>
        </p:nvSpPr>
        <p:spPr>
          <a:xfrm>
            <a:off x="2571736" y="857232"/>
            <a:ext cx="6357982" cy="5715040"/>
          </a:xfrm>
        </p:spPr>
        <p:txBody>
          <a:bodyPr>
            <a:normAutofit fontScale="47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sz="4200" b="1" dirty="0" smtClean="0">
                <a:solidFill>
                  <a:srgbClr val="002060"/>
                </a:solidFill>
              </a:rPr>
              <a:t>Аттестуемые подают  </a:t>
            </a:r>
            <a:r>
              <a:rPr lang="ru-RU" sz="4200" b="1" dirty="0" err="1" smtClean="0">
                <a:solidFill>
                  <a:srgbClr val="002060"/>
                </a:solidFill>
              </a:rPr>
              <a:t>онлайн</a:t>
            </a:r>
            <a:r>
              <a:rPr lang="ru-RU" sz="4200" b="1" dirty="0" smtClean="0">
                <a:solidFill>
                  <a:srgbClr val="002060"/>
                </a:solidFill>
              </a:rPr>
              <a:t> - заявление по форме согласно приложению </a:t>
            </a:r>
            <a:r>
              <a:rPr lang="kk-KZ" sz="4200" b="1" dirty="0" smtClean="0">
                <a:solidFill>
                  <a:srgbClr val="002060"/>
                </a:solidFill>
              </a:rPr>
              <a:t>1</a:t>
            </a:r>
            <a:r>
              <a:rPr lang="ru-RU" sz="4200" b="1" dirty="0" smtClean="0">
                <a:solidFill>
                  <a:srgbClr val="002060"/>
                </a:solidFill>
              </a:rPr>
              <a:t> к </a:t>
            </a:r>
            <a:r>
              <a:rPr lang="kk-KZ" sz="4200" b="1" dirty="0" smtClean="0">
                <a:solidFill>
                  <a:srgbClr val="002060"/>
                </a:solidFill>
              </a:rPr>
              <a:t>настоящему Порядку</a:t>
            </a:r>
            <a:r>
              <a:rPr lang="ru-RU" sz="4200" b="1" dirty="0" smtClean="0">
                <a:solidFill>
                  <a:srgbClr val="002060"/>
                </a:solidFill>
              </a:rPr>
              <a:t> в организацию, определяемую уполномоченным органом в области образования, для прохождения </a:t>
            </a:r>
            <a:r>
              <a:rPr lang="ru-RU" sz="4200" b="1" dirty="0" smtClean="0">
                <a:solidFill>
                  <a:srgbClr val="FF0000"/>
                </a:solidFill>
              </a:rPr>
              <a:t>первого этапа </a:t>
            </a:r>
            <a:r>
              <a:rPr lang="kk-KZ" sz="4200" b="1" dirty="0" smtClean="0">
                <a:solidFill>
                  <a:srgbClr val="FF0000"/>
                </a:solidFill>
              </a:rPr>
              <a:t>– </a:t>
            </a:r>
            <a:r>
              <a:rPr lang="ru-RU" sz="4200" b="1" dirty="0" smtClean="0">
                <a:solidFill>
                  <a:srgbClr val="FF0000"/>
                </a:solidFill>
              </a:rPr>
              <a:t>национального квалификационного тестирования</a:t>
            </a:r>
            <a:r>
              <a:rPr lang="kk-KZ" sz="4200" b="1" dirty="0" smtClean="0">
                <a:solidFill>
                  <a:srgbClr val="FF0000"/>
                </a:solidFill>
              </a:rPr>
              <a:t> путем компьютерного тестирования и проходят </a:t>
            </a:r>
            <a:r>
              <a:rPr lang="ru-RU" sz="4200" b="1" dirty="0" smtClean="0">
                <a:solidFill>
                  <a:srgbClr val="FF0000"/>
                </a:solidFill>
              </a:rPr>
              <a:t>национальное квалификационное  тестирование в</a:t>
            </a:r>
            <a:r>
              <a:rPr lang="ru-RU" sz="4200" b="1" dirty="0" smtClean="0">
                <a:solidFill>
                  <a:srgbClr val="002060"/>
                </a:solidFill>
              </a:rPr>
              <a:t> сроки, указанные в заявлении.</a:t>
            </a:r>
          </a:p>
          <a:p>
            <a:pPr>
              <a:buFont typeface="Wingdings" pitchFamily="2" charset="2"/>
              <a:buChar char="Ø"/>
            </a:pPr>
            <a:r>
              <a:rPr lang="ru-RU" sz="4200" b="1" dirty="0" smtClean="0">
                <a:solidFill>
                  <a:srgbClr val="002060"/>
                </a:solidFill>
              </a:rPr>
              <a:t> При подаче заявления </a:t>
            </a:r>
            <a:r>
              <a:rPr lang="kk-KZ" sz="4200" b="1" dirty="0" smtClean="0">
                <a:solidFill>
                  <a:srgbClr val="002060"/>
                </a:solidFill>
              </a:rPr>
              <a:t>на прохождение </a:t>
            </a:r>
            <a:r>
              <a:rPr lang="ru-RU" sz="4200" b="1" dirty="0" smtClean="0">
                <a:solidFill>
                  <a:srgbClr val="002060"/>
                </a:solidFill>
              </a:rPr>
              <a:t>национального квалификационного тестирования </a:t>
            </a:r>
            <a:r>
              <a:rPr lang="kk-KZ" sz="4200" b="1" dirty="0" smtClean="0">
                <a:solidFill>
                  <a:srgbClr val="002060"/>
                </a:solidFill>
              </a:rPr>
              <a:t>руководители и заместителируководителей  организаций образования всех уровней </a:t>
            </a:r>
            <a:r>
              <a:rPr lang="kk-KZ" sz="4200" b="1" dirty="0" smtClean="0">
                <a:solidFill>
                  <a:srgbClr val="FF0000"/>
                </a:solidFill>
              </a:rPr>
              <a:t>выбирают язык сдачи, дату, время,  </a:t>
            </a:r>
            <a:r>
              <a:rPr lang="ru-RU" sz="4200" b="1" dirty="0" smtClean="0">
                <a:solidFill>
                  <a:srgbClr val="002060"/>
                </a:solidFill>
              </a:rPr>
              <a:t>знакомятся с инструкцией</a:t>
            </a:r>
            <a:r>
              <a:rPr lang="kk-KZ" sz="4200" b="1" dirty="0" smtClean="0">
                <a:solidFill>
                  <a:srgbClr val="002060"/>
                </a:solidFill>
              </a:rPr>
              <a:t> о проведении Национального квалификационного тестирования. </a:t>
            </a:r>
            <a:endParaRPr lang="ru-RU" sz="42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4200" b="1" dirty="0" smtClean="0">
                <a:solidFill>
                  <a:srgbClr val="002060"/>
                </a:solidFill>
              </a:rPr>
              <a:t> При положительном результате национального квалификационного тестирования </a:t>
            </a:r>
            <a:r>
              <a:rPr lang="kk-KZ" sz="4200" b="1" dirty="0" smtClean="0">
                <a:solidFill>
                  <a:srgbClr val="002060"/>
                </a:solidFill>
              </a:rPr>
              <a:t>руководители и заместители руководителей  организаций образования</a:t>
            </a:r>
            <a:r>
              <a:rPr lang="ru-RU" sz="4200" b="1" dirty="0" smtClean="0">
                <a:solidFill>
                  <a:srgbClr val="002060"/>
                </a:solidFill>
              </a:rPr>
              <a:t> </a:t>
            </a:r>
            <a:r>
              <a:rPr lang="ru-RU" sz="4200" b="1" dirty="0" smtClean="0">
                <a:solidFill>
                  <a:srgbClr val="FF0000"/>
                </a:solidFill>
              </a:rPr>
              <a:t>подают заявление в Комиссию для присвоения квалификационной категории п</a:t>
            </a:r>
            <a:r>
              <a:rPr lang="ru-RU" sz="4200" b="1" dirty="0" smtClean="0">
                <a:solidFill>
                  <a:srgbClr val="002060"/>
                </a:solidFill>
              </a:rPr>
              <a:t>о форме согласно приложению </a:t>
            </a:r>
            <a:r>
              <a:rPr lang="kk-KZ" sz="4200" b="1" dirty="0" smtClean="0">
                <a:solidFill>
                  <a:srgbClr val="002060"/>
                </a:solidFill>
              </a:rPr>
              <a:t>2</a:t>
            </a:r>
            <a:r>
              <a:rPr lang="ru-RU" sz="4200" b="1" dirty="0" smtClean="0">
                <a:solidFill>
                  <a:srgbClr val="002060"/>
                </a:solidFill>
              </a:rPr>
              <a:t> к </a:t>
            </a:r>
            <a:r>
              <a:rPr lang="kk-KZ" sz="4200" b="1" dirty="0" smtClean="0">
                <a:solidFill>
                  <a:srgbClr val="002060"/>
                </a:solidFill>
              </a:rPr>
              <a:t>настоящему</a:t>
            </a:r>
            <a:r>
              <a:rPr lang="ru-RU" sz="4200" b="1" dirty="0" smtClean="0">
                <a:solidFill>
                  <a:srgbClr val="002060"/>
                </a:solidFill>
              </a:rPr>
              <a:t> П</a:t>
            </a:r>
            <a:r>
              <a:rPr lang="kk-KZ" sz="4200" b="1" dirty="0" smtClean="0">
                <a:solidFill>
                  <a:srgbClr val="002060"/>
                </a:solidFill>
              </a:rPr>
              <a:t>орядку.</a:t>
            </a:r>
            <a:endParaRPr lang="ru-RU" sz="4200" b="1" dirty="0" smtClean="0">
              <a:solidFill>
                <a:srgbClr val="002060"/>
              </a:solidFill>
            </a:endParaRPr>
          </a:p>
          <a:p>
            <a:pPr marL="0" lvl="0" indent="0" algn="ctr">
              <a:buClr>
                <a:srgbClr val="F0A22E"/>
              </a:buClr>
              <a:buSzPct val="70000"/>
              <a:buNone/>
            </a:pPr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Clr>
                <a:srgbClr val="F0A22E"/>
              </a:buClr>
              <a:buSzPct val="70000"/>
              <a:buNone/>
            </a:pPr>
            <a:endParaRPr lang="ru-RU" sz="2800" dirty="0" smtClean="0">
              <a:solidFill>
                <a:srgbClr val="4E3B3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Clr>
                <a:srgbClr val="F0A22E"/>
              </a:buClr>
              <a:buSzPct val="70000"/>
              <a:buNone/>
            </a:pPr>
            <a:endParaRPr lang="ru-RU" sz="2800" dirty="0">
              <a:solidFill>
                <a:srgbClr val="4E3B3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Clr>
                <a:srgbClr val="F0A22E"/>
              </a:buClr>
              <a:buSzPct val="70000"/>
              <a:buNone/>
            </a:pPr>
            <a:endParaRPr lang="ru-RU" sz="1800" b="1" dirty="0">
              <a:solidFill>
                <a:srgbClr val="002060"/>
              </a:solidFill>
            </a:endParaRPr>
          </a:p>
        </p:txBody>
      </p:sp>
      <p:grpSp>
        <p:nvGrpSpPr>
          <p:cNvPr id="13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4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5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2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10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9" name="Picture 3" descr="C:\Users\Gulmira 203\Desktop\images (5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1000108"/>
            <a:ext cx="2378276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40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-22225" y="0"/>
            <a:ext cx="9166225" cy="765175"/>
            <a:chOff x="0" y="0"/>
            <a:chExt cx="5774" cy="482"/>
          </a:xfrm>
        </p:grpSpPr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0" name="Rectangle 11"/>
          <p:cNvSpPr txBox="1">
            <a:spLocks noChangeArrowheads="1"/>
          </p:cNvSpPr>
          <p:nvPr/>
        </p:nvSpPr>
        <p:spPr>
          <a:xfrm>
            <a:off x="373063" y="0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ПОРЯДОК  ПРОЦЕДУРЫ ПРОХОЖДЕНИЯ АТТЕСТАЦИИ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286000" y="26903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cap="all" dirty="0">
                <a:solidFill>
                  <a:srgbClr val="002060"/>
                </a:solidFill>
              </a:rPr>
              <a:t/>
            </a:r>
            <a:br>
              <a:rPr lang="ru-RU" b="1" cap="all" dirty="0">
                <a:solidFill>
                  <a:srgbClr val="002060"/>
                </a:solidFill>
              </a:rPr>
            </a:br>
            <a:endParaRPr lang="ru-RU" dirty="0"/>
          </a:p>
        </p:txBody>
      </p:sp>
      <p:sp>
        <p:nvSpPr>
          <p:cNvPr id="12" name="Объект 2"/>
          <p:cNvSpPr>
            <a:spLocks noGrp="1"/>
          </p:cNvSpPr>
          <p:nvPr>
            <p:ph idx="1"/>
          </p:nvPr>
        </p:nvSpPr>
        <p:spPr>
          <a:xfrm>
            <a:off x="714348" y="1214422"/>
            <a:ext cx="7929618" cy="4643470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kk-KZ" sz="5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5600" b="1" dirty="0" smtClean="0">
                <a:solidFill>
                  <a:srgbClr val="002060"/>
                </a:solidFill>
                <a:cs typeface="Times New Roman" pitchFamily="18" charset="0"/>
              </a:rPr>
              <a:t>Освобождаются от присвоения квалификационной категории  руководители и заместители руководителей организаций образования всех уровне</a:t>
            </a:r>
            <a:r>
              <a:rPr lang="kk-KZ" sz="5600" dirty="0" smtClean="0">
                <a:solidFill>
                  <a:srgbClr val="002060"/>
                </a:solidFill>
                <a:cs typeface="Times New Roman" pitchFamily="18" charset="0"/>
              </a:rPr>
              <a:t>й, </a:t>
            </a:r>
            <a:r>
              <a:rPr lang="kk-KZ" sz="5600" b="1" dirty="0" smtClean="0">
                <a:solidFill>
                  <a:srgbClr val="FF0000"/>
                </a:solidFill>
                <a:cs typeface="Times New Roman" pitchFamily="18" charset="0"/>
              </a:rPr>
              <a:t>находящиеся </a:t>
            </a:r>
            <a:r>
              <a:rPr lang="ru-RU" sz="5600" b="1" dirty="0" smtClean="0">
                <a:solidFill>
                  <a:srgbClr val="FF0000"/>
                </a:solidFill>
                <a:cs typeface="Times New Roman" pitchFamily="18" charset="0"/>
              </a:rPr>
              <a:t>в отпуске без сохранения заработной платы по уходу за ребенком до достижения им возраста трех лет</a:t>
            </a:r>
            <a:r>
              <a:rPr lang="kk-KZ" sz="5600" b="1" dirty="0" smtClean="0">
                <a:solidFill>
                  <a:srgbClr val="FF0000"/>
                </a:solidFill>
                <a:cs typeface="Times New Roman" pitchFamily="18" charset="0"/>
              </a:rPr>
              <a:t>, </a:t>
            </a:r>
            <a:r>
              <a:rPr lang="ru-RU" sz="5600" b="1" dirty="0" smtClean="0">
                <a:solidFill>
                  <a:srgbClr val="FF0000"/>
                </a:solidFill>
                <a:cs typeface="Times New Roman" pitchFamily="18" charset="0"/>
              </a:rPr>
              <a:t>по беременности и родам</a:t>
            </a:r>
            <a:r>
              <a:rPr lang="kk-KZ" sz="5600" b="1" dirty="0" smtClean="0">
                <a:solidFill>
                  <a:srgbClr val="FF0000"/>
                </a:solidFill>
                <a:cs typeface="Times New Roman" pitchFamily="18" charset="0"/>
              </a:rPr>
              <a:t>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kk-KZ" sz="5600" b="1" dirty="0" smtClean="0">
              <a:solidFill>
                <a:srgbClr val="FF0000"/>
              </a:solidFill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kk-KZ" sz="5600" b="1" dirty="0" smtClean="0">
                <a:solidFill>
                  <a:srgbClr val="002060"/>
                </a:solidFill>
                <a:cs typeface="Times New Roman" pitchFamily="18" charset="0"/>
              </a:rPr>
              <a:t> Присвоение квалификационной категории  руководителям и заместителям руководителей организаций образования всех уровней, </a:t>
            </a:r>
            <a:r>
              <a:rPr lang="kk-KZ" sz="5600" b="1" dirty="0" smtClean="0">
                <a:solidFill>
                  <a:srgbClr val="FF0000"/>
                </a:solidFill>
                <a:cs typeface="Times New Roman" pitchFamily="18" charset="0"/>
              </a:rPr>
              <a:t>находящимся </a:t>
            </a:r>
            <a:r>
              <a:rPr lang="ru-RU" sz="5600" b="1" dirty="0" smtClean="0">
                <a:solidFill>
                  <a:srgbClr val="FF0000"/>
                </a:solidFill>
                <a:cs typeface="Times New Roman" pitchFamily="18" charset="0"/>
              </a:rPr>
              <a:t>в отпуске по уходу за ребенком </a:t>
            </a:r>
            <a:r>
              <a:rPr lang="kk-KZ" sz="5600" b="1" dirty="0" smtClean="0">
                <a:solidFill>
                  <a:srgbClr val="FF0000"/>
                </a:solidFill>
                <a:cs typeface="Times New Roman" pitchFamily="18" charset="0"/>
              </a:rPr>
              <a:t>осуществляется </a:t>
            </a:r>
            <a:r>
              <a:rPr lang="ru-RU" sz="5600" b="1" dirty="0" smtClean="0">
                <a:solidFill>
                  <a:srgbClr val="FF0000"/>
                </a:solidFill>
                <a:cs typeface="Times New Roman" pitchFamily="18" charset="0"/>
              </a:rPr>
              <a:t>не ранее, чем через шесть месяцев после выхода на работу</a:t>
            </a:r>
            <a:r>
              <a:rPr lang="kk-KZ" sz="5600" b="1" dirty="0" smtClean="0">
                <a:solidFill>
                  <a:srgbClr val="FF0000"/>
                </a:solidFill>
                <a:cs typeface="Times New Roman" pitchFamily="18" charset="0"/>
              </a:rPr>
              <a:t>.</a:t>
            </a:r>
            <a:endParaRPr lang="ru-RU" sz="5600" b="1" dirty="0" smtClean="0">
              <a:solidFill>
                <a:srgbClr val="FF0000"/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Clr>
                <a:srgbClr val="F0A22E"/>
              </a:buClr>
              <a:buSzPct val="70000"/>
              <a:buNone/>
            </a:pP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Clr>
                <a:srgbClr val="F0A22E"/>
              </a:buClr>
              <a:buSzPct val="70000"/>
              <a:buNone/>
            </a:pPr>
            <a:endParaRPr lang="ru-RU" sz="2100" dirty="0">
              <a:solidFill>
                <a:srgbClr val="4E3B3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14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5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7836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1518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62632" y="843567"/>
            <a:ext cx="6677238" cy="17933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13035" y="2718895"/>
            <a:ext cx="3920756" cy="380644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800605" y="2717096"/>
            <a:ext cx="3891516" cy="38082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786268" y="993704"/>
            <a:ext cx="5741582" cy="1499192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РУКОВОДИТЕЛЬ</a:t>
            </a:r>
          </a:p>
          <a:p>
            <a:pPr algn="ctr"/>
            <a:r>
              <a:rPr lang="kk-KZ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«РУКОВОДИТЕЛЬ -СТРАТЕГ»</a:t>
            </a:r>
          </a:p>
          <a:p>
            <a:pPr algn="ctr"/>
            <a:r>
              <a:rPr lang="kk-KZ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«РУКОВОДИТЕЛЬ -НОВАТОР»</a:t>
            </a:r>
          </a:p>
          <a:p>
            <a:pPr algn="ctr"/>
            <a:r>
              <a:rPr lang="kk-KZ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«РУКОВОДИТЕЛЬ- ЛИДЕР»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2860158"/>
            <a:ext cx="3714776" cy="1137685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НАЦИОНАЛЬНОЕ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КВАЛИФИКАЦИОННОЕ ТЕСТИРОВАНИЕ</a:t>
            </a:r>
          </a:p>
          <a:p>
            <a:pPr algn="ctr"/>
            <a:r>
              <a:rPr lang="ru-RU" sz="1600" b="1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« УПРАВЛЕНЧЕСКИЕ КОМПЕТЕНЦИИ»</a:t>
            </a:r>
            <a:endParaRPr lang="kk-KZ" sz="1600" b="1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00115" y="4472753"/>
            <a:ext cx="1485869" cy="1297178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Независимый центр оценки</a:t>
            </a:r>
          </a:p>
          <a:p>
            <a:pPr algn="ctr"/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78780" y="4472753"/>
            <a:ext cx="1236035" cy="1297178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 Ц Т</a:t>
            </a:r>
          </a:p>
          <a:p>
            <a:pPr algn="ctr"/>
            <a:r>
              <a:rPr lang="kk-KZ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готовит тесты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2513288" y="3997843"/>
            <a:ext cx="0" cy="2030811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800115" y="5917030"/>
            <a:ext cx="3314699" cy="327813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14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kk-KZ" sz="14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1 раз в 3 года</a:t>
            </a:r>
            <a:endParaRPr lang="kk-KZ" sz="1400" dirty="0" smtClean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ctr"/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Стрелка углом вверх 13"/>
          <p:cNvSpPr/>
          <p:nvPr/>
        </p:nvSpPr>
        <p:spPr>
          <a:xfrm rot="10800000">
            <a:off x="513035" y="1403490"/>
            <a:ext cx="749597" cy="1233379"/>
          </a:xfrm>
          <a:prstGeom prst="bentUpArrow">
            <a:avLst>
              <a:gd name="adj1" fmla="val 25000"/>
              <a:gd name="adj2" fmla="val 24412"/>
              <a:gd name="adj3" fmla="val 2500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1222759" y="4136061"/>
            <a:ext cx="2469411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222759" y="4136061"/>
            <a:ext cx="0" cy="368594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3692170" y="4146691"/>
            <a:ext cx="0" cy="368594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трелка углом вверх 17"/>
          <p:cNvSpPr/>
          <p:nvPr/>
        </p:nvSpPr>
        <p:spPr>
          <a:xfrm rot="10800000" flipH="1">
            <a:off x="7939870" y="1371596"/>
            <a:ext cx="752251" cy="1233379"/>
          </a:xfrm>
          <a:prstGeom prst="bentUpArrow">
            <a:avLst>
              <a:gd name="adj1" fmla="val 25000"/>
              <a:gd name="adj2" fmla="val 24412"/>
              <a:gd name="adj3" fmla="val 2500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045458" y="2977123"/>
            <a:ext cx="3314700" cy="1304146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СОБЕСЕДОВАНИЕ                                    </a:t>
            </a:r>
            <a:r>
              <a:rPr lang="ru-RU" sz="14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ПО ПОКАЗАТЕЛЯМ ЭФФЕКТИВНОСТИ </a:t>
            </a: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6858016" y="4214818"/>
            <a:ext cx="0" cy="623772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5143504" y="4786322"/>
            <a:ext cx="3214710" cy="669080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1 раз в 3 года</a:t>
            </a:r>
          </a:p>
        </p:txBody>
      </p:sp>
      <p:sp>
        <p:nvSpPr>
          <p:cNvPr id="2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943946" y="6333481"/>
            <a:ext cx="21336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7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7" name="Group 8"/>
          <p:cNvGrpSpPr>
            <a:grpSpLocks/>
          </p:cNvGrpSpPr>
          <p:nvPr/>
        </p:nvGrpSpPr>
        <p:grpSpPr bwMode="auto">
          <a:xfrm>
            <a:off x="-22225" y="0"/>
            <a:ext cx="9166225" cy="765175"/>
            <a:chOff x="0" y="0"/>
            <a:chExt cx="5774" cy="482"/>
          </a:xfrm>
        </p:grpSpPr>
        <p:sp>
          <p:nvSpPr>
            <p:cNvPr id="28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9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30" name="Rectangle 11"/>
          <p:cNvSpPr txBox="1">
            <a:spLocks noChangeArrowheads="1"/>
          </p:cNvSpPr>
          <p:nvPr/>
        </p:nvSpPr>
        <p:spPr>
          <a:xfrm>
            <a:off x="373063" y="-27384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СТРУКТУРА АТТЕСТАЦИИ</a:t>
            </a:r>
          </a:p>
        </p:txBody>
      </p:sp>
    </p:spTree>
    <p:extLst>
      <p:ext uri="{BB962C8B-B14F-4D97-AF65-F5344CB8AC3E}">
        <p14:creationId xmlns:p14="http://schemas.microsoft.com/office/powerpoint/2010/main" val="218273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5520106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6400" b="1" dirty="0" smtClean="0">
                <a:solidFill>
                  <a:srgbClr val="800000"/>
                </a:solidFill>
              </a:rPr>
              <a:t>        </a:t>
            </a:r>
            <a:endParaRPr lang="ru-RU" sz="7200" b="1" dirty="0" smtClean="0">
              <a:solidFill>
                <a:srgbClr val="002060"/>
              </a:solidFill>
            </a:endParaRPr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0" y="116632"/>
            <a:ext cx="9166225" cy="765175"/>
            <a:chOff x="0" y="0"/>
            <a:chExt cx="5774" cy="482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7" name="Rectangle 11"/>
          <p:cNvSpPr txBox="1">
            <a:spLocks noChangeArrowheads="1"/>
          </p:cNvSpPr>
          <p:nvPr/>
        </p:nvSpPr>
        <p:spPr>
          <a:xfrm>
            <a:off x="323528" y="116632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ТРЕБОВАНИЯ К ПРИСВОЕНИЮ КВАЛИФИКАЦИОННЫХ КАТЕГОРИЙ «РУКОВОДИТЕЛЬ (БЕЗ КАТЕГОРИИ)»</a:t>
            </a:r>
          </a:p>
        </p:txBody>
      </p:sp>
      <p:grpSp>
        <p:nvGrpSpPr>
          <p:cNvPr id="8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0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62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9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2403733"/>
              </p:ext>
            </p:extLst>
          </p:nvPr>
        </p:nvGraphicFramePr>
        <p:xfrm>
          <a:off x="153852" y="829735"/>
          <a:ext cx="8882645" cy="5861296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177788"/>
                <a:gridCol w="1535998"/>
                <a:gridCol w="5016730"/>
                <a:gridCol w="1152129"/>
              </a:tblGrid>
              <a:tr h="576064">
                <a:tc>
                  <a:txBody>
                    <a:bodyPr/>
                    <a:lstStyle/>
                    <a:p>
                      <a:pPr marL="0" indent="0" algn="ctr"/>
                      <a:r>
                        <a:rPr lang="ru-RU" sz="1400" dirty="0" smtClean="0"/>
                        <a:t>КАТЕГОРИЯ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НАИМЕНОВАНИЕ ОРГАНИЗАЦИИ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ТРЕБОВАНИЯ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ПРИМЕЧАНИЕ</a:t>
                      </a:r>
                      <a:endParaRPr lang="ru-RU" sz="1400" dirty="0"/>
                    </a:p>
                  </a:txBody>
                  <a:tcPr/>
                </a:tc>
              </a:tr>
              <a:tr h="1159105">
                <a:tc rowSpan="3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Руководитель (без категории)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Дошкольная организация </a:t>
                      </a:r>
                    </a:p>
                    <a:p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ru-RU" sz="12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сохранность жизни и здоровья детей;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ru-RU" sz="1200" u="none" strike="noStrike" kern="1200" cap="none" spc="0" normalizeH="0" baseline="0" noProof="0" dirty="0" err="1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сформированность</a:t>
                      </a:r>
                      <a:r>
                        <a:rPr kumimoji="0" lang="ru-RU" sz="12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умений и навыков у детей;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kk-KZ" sz="12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уровень реализации Плана развития организации образования (представленного при назначении на должность) – 40 – 59% (при наличии).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2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</a:rPr>
                        <a:t>количество достигнутых показателей - не менее двух</a:t>
                      </a:r>
                      <a:endParaRPr lang="ru-RU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sz="12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Организация общего среднего образования</a:t>
                      </a:r>
                      <a:endParaRPr kumimoji="0" lang="ru-RU" sz="1200" b="1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</a:endParaRPr>
                    </a:p>
                    <a:p>
                      <a:endParaRPr lang="ru-RU" sz="1200" b="1" u="none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ru-RU" sz="12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сохранность жизни и здоровья обучающихся;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kk-KZ" sz="12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отсутствие  жалоб со стороны коллектива, родительской общественности;</a:t>
                      </a:r>
                      <a:endParaRPr kumimoji="0" lang="ru-RU" sz="1200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kk-KZ" sz="12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качество знаний обучающихся – 40% - 49%;</a:t>
                      </a:r>
                      <a:endParaRPr kumimoji="0" lang="ru-RU" sz="1200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kk-KZ" sz="12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поступление выпускников в организации технического и профессионального, послесреднего  образования, высшие учебные заведения для обучения по государственному заказу – 25% – 39%;</a:t>
                      </a:r>
                      <a:endParaRPr kumimoji="0" lang="ru-RU" sz="1200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kk-KZ" sz="12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уровень реализации Плана развития организации образования (представленного при назначении на должность) – 40 – 59% (при наличии).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2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</a:rPr>
                        <a:t>количество достигнутых показателей - не менее трех</a:t>
                      </a:r>
                      <a:endParaRPr lang="ru-RU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kk-KZ" sz="12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 Организация дополнительного образования</a:t>
                      </a:r>
                      <a:endParaRPr lang="ru-RU" sz="1200" b="1" u="none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2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сохранность жизни и здоровья обучающихся;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отсутствие  жалоб со стороны коллектива, родительской общественности;</a:t>
                      </a:r>
                      <a:endParaRPr kumimoji="0" lang="ru-RU" sz="1200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количество детей в организации дополнительного образования;</a:t>
                      </a:r>
                      <a:endParaRPr kumimoji="0" lang="ru-RU" sz="1200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уровень реализации Плана развития организации образования (представленного при назначении на должность) – 40 – 59% (при наличии).</a:t>
                      </a:r>
                      <a:endParaRPr kumimoji="0" lang="ru-RU" sz="1200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</a:endParaRP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2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</a:rPr>
                        <a:t>количество достигнутых показателей - не менее двух</a:t>
                      </a:r>
                      <a:endParaRPr lang="ru-RU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008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552010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kk-KZ" sz="2000" dirty="0" smtClean="0">
                <a:solidFill>
                  <a:srgbClr val="FF0000"/>
                </a:solidFill>
              </a:rPr>
              <a:t> </a:t>
            </a:r>
            <a:endParaRPr lang="ru-RU" sz="2000" dirty="0" smtClean="0">
              <a:solidFill>
                <a:srgbClr val="FF0000"/>
              </a:solidFill>
            </a:endParaRPr>
          </a:p>
          <a:p>
            <a:pPr fontAlgn="base">
              <a:buFont typeface="Wingdings" pitchFamily="2" charset="2"/>
              <a:buChar char="ü"/>
            </a:pPr>
            <a:endParaRPr lang="ru-RU" sz="1600" b="1" dirty="0" smtClean="0">
              <a:solidFill>
                <a:srgbClr val="00206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0" y="116632"/>
            <a:ext cx="9166225" cy="765175"/>
            <a:chOff x="0" y="0"/>
            <a:chExt cx="5774" cy="482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91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dirty="0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14" y="436"/>
              <a:ext cx="5760" cy="46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7" name="Rectangle 11"/>
          <p:cNvSpPr txBox="1">
            <a:spLocks noChangeArrowheads="1"/>
          </p:cNvSpPr>
          <p:nvPr/>
        </p:nvSpPr>
        <p:spPr>
          <a:xfrm>
            <a:off x="323528" y="116632"/>
            <a:ext cx="8229600" cy="652463"/>
          </a:xfrm>
          <a:prstGeom prst="rect">
            <a:avLst/>
          </a:prstGeom>
          <a:effectLst>
            <a:outerShdw dist="35921" dir="27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ТРЕБОВАНИЯ К ПРИСВОЕНИЮ КВАЛИФИКАЦИОННЫХ КАТЕГОРИЙ «РУКОВОДИТЕЛЬ –СТРАТЕГ( 2 КАТЕГОРИЯ)»</a:t>
            </a:r>
          </a:p>
        </p:txBody>
      </p:sp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0" y="6525344"/>
            <a:ext cx="9144000" cy="332656"/>
            <a:chOff x="0" y="4065"/>
            <a:chExt cx="5760" cy="255"/>
          </a:xfrm>
        </p:grpSpPr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0" y="4065"/>
              <a:ext cx="5760" cy="255"/>
            </a:xfrm>
            <a:prstGeom prst="rect">
              <a:avLst/>
            </a:prstGeom>
            <a:solidFill>
              <a:srgbClr val="003399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aphicFrame>
          <p:nvGraphicFramePr>
            <p:cNvPr id="10" name="Object 7"/>
            <p:cNvGraphicFramePr>
              <a:graphicFrameLocks noChangeAspect="1"/>
            </p:cNvGraphicFramePr>
            <p:nvPr/>
          </p:nvGraphicFramePr>
          <p:xfrm>
            <a:off x="2154" y="4087"/>
            <a:ext cx="1412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9885" name="CorelDRAW" r:id="rId3" imgW="2730240" imgH="437760" progId="">
                    <p:embed/>
                  </p:oleObj>
                </mc:Choice>
                <mc:Fallback>
                  <p:oleObj name="CorelDRAW" r:id="rId3" imgW="2730240" imgH="437760" progId="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4087"/>
                          <a:ext cx="1412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057440"/>
              </p:ext>
            </p:extLst>
          </p:nvPr>
        </p:nvGraphicFramePr>
        <p:xfrm>
          <a:off x="153852" y="829735"/>
          <a:ext cx="8882645" cy="5861296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817748"/>
                <a:gridCol w="1656184"/>
                <a:gridCol w="5400600"/>
                <a:gridCol w="1008113"/>
              </a:tblGrid>
              <a:tr h="576064">
                <a:tc>
                  <a:txBody>
                    <a:bodyPr/>
                    <a:lstStyle/>
                    <a:p>
                      <a:pPr marL="0" indent="0" algn="ctr"/>
                      <a:r>
                        <a:rPr lang="ru-RU" sz="1400" dirty="0" smtClean="0"/>
                        <a:t>КАТЕГОРИЯ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НАИМЕНОВАНИЕ ОРГАНИЗАЦИИ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ТРЕБОВАНИЯ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ПРИМЕЧАНИЕ</a:t>
                      </a:r>
                      <a:endParaRPr lang="ru-RU" sz="1400" dirty="0"/>
                    </a:p>
                  </a:txBody>
                  <a:tcPr/>
                </a:tc>
              </a:tr>
              <a:tr h="1159105">
                <a:tc rowSpan="3"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Руководитель- стратег</a:t>
                      </a:r>
                      <a:endParaRPr lang="ru-RU" sz="2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Дошкольная организация </a:t>
                      </a:r>
                    </a:p>
                    <a:p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сохранность жизни и здоровья детей;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отсутствие  жалоб со стороны коллектива, родительской общественности;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</a:t>
                      </a:r>
                      <a:r>
                        <a:rPr kumimoji="0" lang="ru-RU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сформированность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умений и навыков у детей;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уровень реализации Плана развития организации образования (представленного при назначении на должность) – 60 – 70% (при наличии).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количество достигнутых показателей - не менее трех.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kk-KZ" sz="12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Организация общего среднего образования</a:t>
                      </a:r>
                      <a:endParaRPr kumimoji="0" lang="ru-RU" sz="1200" b="1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</a:endParaRPr>
                    </a:p>
                    <a:p>
                      <a:endParaRPr lang="ru-RU" sz="1200" b="1" u="none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сохранность жизни и здоровья обучающихся;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отсутствие правонарушений;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отсутствие  жалоб со стороны коллектива, родительской общественности;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качество знаний обучающихся – 50% - 59%;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поступление выпускников в организации технического и профессионального, послесреднего  образования, высшие учебные заведения для обучения по государственному заказу – 40% – 49%;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уровень реализации Плана развития организации образования (представленного при назначении на должность) – 60 – 70% (при наличии).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2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количество достигнутых показателей - не менее четырех.</a:t>
                      </a: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kk-KZ" sz="12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 Организация дополнительного образования</a:t>
                      </a:r>
                      <a:endParaRPr lang="ru-RU" sz="1200" b="1" u="none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сохранность жизни и здоровья обучающихся;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отсутствие  жалоб со стороны коллектива, родительской общественности;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динамика увеличения детей в организации дополнительного образования;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наличие достижений по направлениям организации дополнительного образования;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k-KZ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уровень реализации Плана развития организации образования (представленного при назначении на должность) – 60 – 70% (при наличии).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2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количество достигнутых показателей - не менее трех</a:t>
                      </a:r>
                      <a:endParaRPr lang="ru-RU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008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1563</TotalTime>
  <Words>2380</Words>
  <Application>Microsoft Office PowerPoint</Application>
  <PresentationFormat>Экран (4:3)</PresentationFormat>
  <Paragraphs>393</Paragraphs>
  <Slides>19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Тема Office</vt:lpstr>
      <vt:lpstr>CorelDRAW</vt:lpstr>
      <vt:lpstr>ГУ «Отдел образования города Караганды»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196</cp:revision>
  <cp:lastPrinted>2018-12-06T06:01:49Z</cp:lastPrinted>
  <dcterms:created xsi:type="dcterms:W3CDTF">2018-08-15T04:41:53Z</dcterms:created>
  <dcterms:modified xsi:type="dcterms:W3CDTF">2020-01-06T10:33:28Z</dcterms:modified>
</cp:coreProperties>
</file>