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8" r:id="rId2"/>
    <p:sldId id="271" r:id="rId3"/>
    <p:sldId id="269" r:id="rId4"/>
    <p:sldId id="270" r:id="rId5"/>
    <p:sldId id="272" r:id="rId6"/>
    <p:sldId id="256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F6CCCE-1E4A-449A-9BC0-0362232367D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AF73C7-1DEB-403F-82D6-52320437ACCD}">
      <dgm:prSet phldrT="[Текст]"/>
      <dgm:spPr/>
      <dgm:t>
        <a:bodyPr/>
        <a:lstStyle/>
        <a:p>
          <a:r>
            <a:rPr lang="ru-RU" b="1" dirty="0"/>
            <a:t>Школьный уровень</a:t>
          </a:r>
        </a:p>
        <a:p>
          <a:r>
            <a:rPr lang="ru-RU" b="1" dirty="0"/>
            <a:t>февраль-март</a:t>
          </a:r>
        </a:p>
      </dgm:t>
    </dgm:pt>
    <dgm:pt modelId="{CDFA1612-CCEC-43DB-B7B9-57A7C52FF276}" type="parTrans" cxnId="{14AA398A-A2FC-4A99-80D4-3789267DA388}">
      <dgm:prSet/>
      <dgm:spPr/>
      <dgm:t>
        <a:bodyPr/>
        <a:lstStyle/>
        <a:p>
          <a:endParaRPr lang="ru-RU"/>
        </a:p>
      </dgm:t>
    </dgm:pt>
    <dgm:pt modelId="{E9B2C6D1-5A4B-4C48-B860-09766A331C11}" type="sibTrans" cxnId="{14AA398A-A2FC-4A99-80D4-3789267DA388}">
      <dgm:prSet/>
      <dgm:spPr/>
      <dgm:t>
        <a:bodyPr/>
        <a:lstStyle/>
        <a:p>
          <a:endParaRPr lang="ru-RU"/>
        </a:p>
      </dgm:t>
    </dgm:pt>
    <dgm:pt modelId="{BAA5B282-0554-4306-9F80-137D226E5552}">
      <dgm:prSet phldrT="[Текст]"/>
      <dgm:spPr/>
      <dgm:t>
        <a:bodyPr/>
        <a:lstStyle/>
        <a:p>
          <a:r>
            <a:rPr lang="ru-RU" b="1" dirty="0"/>
            <a:t>Конференция МАН</a:t>
          </a:r>
        </a:p>
        <a:p>
          <a:r>
            <a:rPr lang="ru-RU" b="1" dirty="0"/>
            <a:t> 8-11 классы</a:t>
          </a:r>
        </a:p>
        <a:p>
          <a:r>
            <a:rPr lang="ru-RU" b="1" dirty="0"/>
            <a:t>март</a:t>
          </a:r>
        </a:p>
      </dgm:t>
    </dgm:pt>
    <dgm:pt modelId="{9910E976-41BF-4F4A-A69C-33ADE12A40F2}" type="parTrans" cxnId="{46CC00DC-F854-4FEE-B124-B0C5B8FFE567}">
      <dgm:prSet/>
      <dgm:spPr/>
      <dgm:t>
        <a:bodyPr/>
        <a:lstStyle/>
        <a:p>
          <a:endParaRPr lang="ru-RU"/>
        </a:p>
      </dgm:t>
    </dgm:pt>
    <dgm:pt modelId="{41CF8703-C953-4AFF-BB8E-8020040359BA}" type="sibTrans" cxnId="{46CC00DC-F854-4FEE-B124-B0C5B8FFE567}">
      <dgm:prSet/>
      <dgm:spPr/>
      <dgm:t>
        <a:bodyPr/>
        <a:lstStyle/>
        <a:p>
          <a:endParaRPr lang="ru-RU"/>
        </a:p>
      </dgm:t>
    </dgm:pt>
    <dgm:pt modelId="{FB9A39DF-BED1-4859-A3A3-5FFC4A9379B2}">
      <dgm:prSet phldrT="[Текст]"/>
      <dgm:spPr/>
      <dgm:t>
        <a:bodyPr/>
        <a:lstStyle/>
        <a:p>
          <a:r>
            <a:rPr lang="ru-RU" b="1" dirty="0"/>
            <a:t>Конференция ВУЗ</a:t>
          </a:r>
        </a:p>
        <a:p>
          <a:r>
            <a:rPr lang="ru-RU" b="1" dirty="0"/>
            <a:t>апрель</a:t>
          </a:r>
        </a:p>
      </dgm:t>
    </dgm:pt>
    <dgm:pt modelId="{55DBDD66-0953-4895-8586-3BF988602042}" type="parTrans" cxnId="{4A384600-1BDB-4EBE-8ADE-A6E805443678}">
      <dgm:prSet/>
      <dgm:spPr/>
      <dgm:t>
        <a:bodyPr/>
        <a:lstStyle/>
        <a:p>
          <a:endParaRPr lang="ru-RU"/>
        </a:p>
      </dgm:t>
    </dgm:pt>
    <dgm:pt modelId="{F335BAD1-06F3-48FB-869C-69448DA013E7}" type="sibTrans" cxnId="{4A384600-1BDB-4EBE-8ADE-A6E805443678}">
      <dgm:prSet/>
      <dgm:spPr/>
      <dgm:t>
        <a:bodyPr/>
        <a:lstStyle/>
        <a:p>
          <a:endParaRPr lang="ru-RU"/>
        </a:p>
      </dgm:t>
    </dgm:pt>
    <dgm:pt modelId="{4608F6B9-1E46-4B56-B355-D8A7EAA5E7D5}">
      <dgm:prSet phldrT="[Текст]"/>
      <dgm:spPr/>
      <dgm:t>
        <a:bodyPr/>
        <a:lstStyle/>
        <a:p>
          <a:r>
            <a:rPr lang="ru-RU" b="1" dirty="0"/>
            <a:t>Конференция ДАРЫН</a:t>
          </a:r>
        </a:p>
        <a:p>
          <a:r>
            <a:rPr lang="ru-RU" b="1" dirty="0"/>
            <a:t>8-11 классы</a:t>
          </a:r>
        </a:p>
        <a:p>
          <a:r>
            <a:rPr lang="ru-RU" b="1" dirty="0"/>
            <a:t>заявка – май</a:t>
          </a:r>
        </a:p>
        <a:p>
          <a:r>
            <a:rPr lang="ru-RU" b="1" dirty="0"/>
            <a:t>работы  - сентябрь</a:t>
          </a:r>
        </a:p>
      </dgm:t>
    </dgm:pt>
    <dgm:pt modelId="{F81D2C22-9D80-48CE-9002-87BCDD1EE853}" type="parTrans" cxnId="{5B159BCE-5967-4745-91C6-E553ADE4B942}">
      <dgm:prSet/>
      <dgm:spPr/>
      <dgm:t>
        <a:bodyPr/>
        <a:lstStyle/>
        <a:p>
          <a:endParaRPr lang="ru-RU"/>
        </a:p>
      </dgm:t>
    </dgm:pt>
    <dgm:pt modelId="{F4A1FBC1-D7D2-4378-B089-0B2FCBF74432}" type="sibTrans" cxnId="{5B159BCE-5967-4745-91C6-E553ADE4B942}">
      <dgm:prSet/>
      <dgm:spPr/>
      <dgm:t>
        <a:bodyPr/>
        <a:lstStyle/>
        <a:p>
          <a:endParaRPr lang="ru-RU"/>
        </a:p>
      </dgm:t>
    </dgm:pt>
    <dgm:pt modelId="{4DD4B660-D970-4F18-9373-2589DE82BA68}">
      <dgm:prSet phldrT="[Текст]"/>
      <dgm:spPr/>
      <dgm:t>
        <a:bodyPr/>
        <a:lstStyle/>
        <a:p>
          <a:r>
            <a:rPr lang="ru-RU" b="1" dirty="0"/>
            <a:t>Конференция ЗЕРДЕ</a:t>
          </a:r>
        </a:p>
        <a:p>
          <a:r>
            <a:rPr lang="ru-RU" b="1" dirty="0"/>
            <a:t>1-7 классы</a:t>
          </a:r>
        </a:p>
        <a:p>
          <a:r>
            <a:rPr lang="ru-RU" b="1" dirty="0"/>
            <a:t>заявка – май</a:t>
          </a:r>
        </a:p>
        <a:p>
          <a:r>
            <a:rPr lang="ru-RU" b="1" dirty="0"/>
            <a:t>работы  - сентябрь</a:t>
          </a:r>
        </a:p>
      </dgm:t>
    </dgm:pt>
    <dgm:pt modelId="{5C544F22-6F95-4CF9-B8D3-4A87CE5C0145}" type="parTrans" cxnId="{FF877F6D-00DA-418A-9FC3-756064A064A9}">
      <dgm:prSet/>
      <dgm:spPr/>
      <dgm:t>
        <a:bodyPr/>
        <a:lstStyle/>
        <a:p>
          <a:endParaRPr lang="ru-RU"/>
        </a:p>
      </dgm:t>
    </dgm:pt>
    <dgm:pt modelId="{0F7AD2AB-E997-47A3-8F13-648D48A68CF8}" type="sibTrans" cxnId="{FF877F6D-00DA-418A-9FC3-756064A064A9}">
      <dgm:prSet/>
      <dgm:spPr/>
      <dgm:t>
        <a:bodyPr/>
        <a:lstStyle/>
        <a:p>
          <a:endParaRPr lang="ru-RU"/>
        </a:p>
      </dgm:t>
    </dgm:pt>
    <dgm:pt modelId="{725CB422-531B-4CEA-BE6F-D358A118E5EC}">
      <dgm:prSet phldrT="[Текст]"/>
      <dgm:spPr/>
      <dgm:t>
        <a:bodyPr/>
        <a:lstStyle/>
        <a:p>
          <a:r>
            <a:rPr lang="ru-RU" b="1" dirty="0"/>
            <a:t>Конференция МАН</a:t>
          </a:r>
        </a:p>
        <a:p>
          <a:r>
            <a:rPr lang="en-US" b="1"/>
            <a:t>5</a:t>
          </a:r>
          <a:r>
            <a:rPr lang="ru-RU" b="1"/>
            <a:t>-7 </a:t>
          </a:r>
          <a:r>
            <a:rPr lang="ru-RU" b="1" dirty="0"/>
            <a:t>классы</a:t>
          </a:r>
        </a:p>
        <a:p>
          <a:r>
            <a:rPr lang="ru-RU" b="1" dirty="0"/>
            <a:t>декабрь</a:t>
          </a:r>
        </a:p>
      </dgm:t>
    </dgm:pt>
    <dgm:pt modelId="{9792390B-57A2-4BF3-A350-4353F4A01104}" type="parTrans" cxnId="{5243595D-7F09-4FFC-816B-AABF5E2923EF}">
      <dgm:prSet/>
      <dgm:spPr/>
      <dgm:t>
        <a:bodyPr/>
        <a:lstStyle/>
        <a:p>
          <a:endParaRPr lang="ru-RU"/>
        </a:p>
      </dgm:t>
    </dgm:pt>
    <dgm:pt modelId="{227F6C18-6C5C-48CB-96AF-8A0E862BEFE8}" type="sibTrans" cxnId="{5243595D-7F09-4FFC-816B-AABF5E2923EF}">
      <dgm:prSet/>
      <dgm:spPr/>
      <dgm:t>
        <a:bodyPr/>
        <a:lstStyle/>
        <a:p>
          <a:endParaRPr lang="ru-RU"/>
        </a:p>
      </dgm:t>
    </dgm:pt>
    <dgm:pt modelId="{21573155-96E6-4393-845F-A338EA4CDC03}" type="pres">
      <dgm:prSet presAssocID="{34F6CCCE-1E4A-449A-9BC0-0362232367D4}" presName="CompostProcess" presStyleCnt="0">
        <dgm:presLayoutVars>
          <dgm:dir/>
          <dgm:resizeHandles val="exact"/>
        </dgm:presLayoutVars>
      </dgm:prSet>
      <dgm:spPr/>
    </dgm:pt>
    <dgm:pt modelId="{8C3B3F4B-3BDD-406F-B350-36ADB3E6C2F9}" type="pres">
      <dgm:prSet presAssocID="{34F6CCCE-1E4A-449A-9BC0-0362232367D4}" presName="arrow" presStyleLbl="bgShp" presStyleIdx="0" presStyleCnt="1"/>
      <dgm:spPr/>
    </dgm:pt>
    <dgm:pt modelId="{0E36C695-A3BE-4351-A25F-36F0C1914946}" type="pres">
      <dgm:prSet presAssocID="{34F6CCCE-1E4A-449A-9BC0-0362232367D4}" presName="linearProcess" presStyleCnt="0"/>
      <dgm:spPr/>
    </dgm:pt>
    <dgm:pt modelId="{D032C316-085B-42AD-A547-B9053F3BEFCD}" type="pres">
      <dgm:prSet presAssocID="{79AF73C7-1DEB-403F-82D6-52320437ACCD}" presName="textNode" presStyleLbl="node1" presStyleIdx="0" presStyleCnt="6">
        <dgm:presLayoutVars>
          <dgm:bulletEnabled val="1"/>
        </dgm:presLayoutVars>
      </dgm:prSet>
      <dgm:spPr/>
    </dgm:pt>
    <dgm:pt modelId="{1A069F21-C018-46E4-A34B-DE9B85F02C6B}" type="pres">
      <dgm:prSet presAssocID="{E9B2C6D1-5A4B-4C48-B860-09766A331C11}" presName="sibTrans" presStyleCnt="0"/>
      <dgm:spPr/>
    </dgm:pt>
    <dgm:pt modelId="{754C9DC9-60EA-4F81-A411-F6300244FB42}" type="pres">
      <dgm:prSet presAssocID="{BAA5B282-0554-4306-9F80-137D226E5552}" presName="textNode" presStyleLbl="node1" presStyleIdx="1" presStyleCnt="6">
        <dgm:presLayoutVars>
          <dgm:bulletEnabled val="1"/>
        </dgm:presLayoutVars>
      </dgm:prSet>
      <dgm:spPr/>
    </dgm:pt>
    <dgm:pt modelId="{6274DF32-863D-4312-8F84-8C3E8C72E639}" type="pres">
      <dgm:prSet presAssocID="{41CF8703-C953-4AFF-BB8E-8020040359BA}" presName="sibTrans" presStyleCnt="0"/>
      <dgm:spPr/>
    </dgm:pt>
    <dgm:pt modelId="{34877706-CF27-4B10-99B9-04A0254F667F}" type="pres">
      <dgm:prSet presAssocID="{FB9A39DF-BED1-4859-A3A3-5FFC4A9379B2}" presName="textNode" presStyleLbl="node1" presStyleIdx="2" presStyleCnt="6" custScaleX="80526">
        <dgm:presLayoutVars>
          <dgm:bulletEnabled val="1"/>
        </dgm:presLayoutVars>
      </dgm:prSet>
      <dgm:spPr/>
    </dgm:pt>
    <dgm:pt modelId="{76174C93-FDB9-4F0D-9C26-8DEB62AFC34F}" type="pres">
      <dgm:prSet presAssocID="{F335BAD1-06F3-48FB-869C-69448DA013E7}" presName="sibTrans" presStyleCnt="0"/>
      <dgm:spPr/>
    </dgm:pt>
    <dgm:pt modelId="{C1591D62-A675-40B4-8518-714BB2ADE048}" type="pres">
      <dgm:prSet presAssocID="{4608F6B9-1E46-4B56-B355-D8A7EAA5E7D5}" presName="textNode" presStyleLbl="node1" presStyleIdx="3" presStyleCnt="6">
        <dgm:presLayoutVars>
          <dgm:bulletEnabled val="1"/>
        </dgm:presLayoutVars>
      </dgm:prSet>
      <dgm:spPr/>
    </dgm:pt>
    <dgm:pt modelId="{D7D6A6A7-F40A-4AD8-8C56-F5C23895F741}" type="pres">
      <dgm:prSet presAssocID="{F4A1FBC1-D7D2-4378-B089-0B2FCBF74432}" presName="sibTrans" presStyleCnt="0"/>
      <dgm:spPr/>
    </dgm:pt>
    <dgm:pt modelId="{776F4B5B-8CEE-4940-BEBC-0D749B06E81A}" type="pres">
      <dgm:prSet presAssocID="{4DD4B660-D970-4F18-9373-2589DE82BA68}" presName="textNode" presStyleLbl="node1" presStyleIdx="4" presStyleCnt="6">
        <dgm:presLayoutVars>
          <dgm:bulletEnabled val="1"/>
        </dgm:presLayoutVars>
      </dgm:prSet>
      <dgm:spPr/>
    </dgm:pt>
    <dgm:pt modelId="{45410275-317D-4F54-A3D1-38447FCD4B3B}" type="pres">
      <dgm:prSet presAssocID="{0F7AD2AB-E997-47A3-8F13-648D48A68CF8}" presName="sibTrans" presStyleCnt="0"/>
      <dgm:spPr/>
    </dgm:pt>
    <dgm:pt modelId="{E80071C7-A0E3-40E7-AA93-088AF341290D}" type="pres">
      <dgm:prSet presAssocID="{725CB422-531B-4CEA-BE6F-D358A118E5EC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4A384600-1BDB-4EBE-8ADE-A6E805443678}" srcId="{34F6CCCE-1E4A-449A-9BC0-0362232367D4}" destId="{FB9A39DF-BED1-4859-A3A3-5FFC4A9379B2}" srcOrd="2" destOrd="0" parTransId="{55DBDD66-0953-4895-8586-3BF988602042}" sibTransId="{F335BAD1-06F3-48FB-869C-69448DA013E7}"/>
    <dgm:cxn modelId="{BC5FB600-3052-4E4C-A1CB-94A4CFB8BF8D}" type="presOf" srcId="{BAA5B282-0554-4306-9F80-137D226E5552}" destId="{754C9DC9-60EA-4F81-A411-F6300244FB42}" srcOrd="0" destOrd="0" presId="urn:microsoft.com/office/officeart/2005/8/layout/hProcess9"/>
    <dgm:cxn modelId="{7220BE16-53DC-447D-B5A7-60D95849327E}" type="presOf" srcId="{4608F6B9-1E46-4B56-B355-D8A7EAA5E7D5}" destId="{C1591D62-A675-40B4-8518-714BB2ADE048}" srcOrd="0" destOrd="0" presId="urn:microsoft.com/office/officeart/2005/8/layout/hProcess9"/>
    <dgm:cxn modelId="{4735BE30-02D9-4DA2-8F70-A9C7A22303FF}" type="presOf" srcId="{79AF73C7-1DEB-403F-82D6-52320437ACCD}" destId="{D032C316-085B-42AD-A547-B9053F3BEFCD}" srcOrd="0" destOrd="0" presId="urn:microsoft.com/office/officeart/2005/8/layout/hProcess9"/>
    <dgm:cxn modelId="{5243595D-7F09-4FFC-816B-AABF5E2923EF}" srcId="{34F6CCCE-1E4A-449A-9BC0-0362232367D4}" destId="{725CB422-531B-4CEA-BE6F-D358A118E5EC}" srcOrd="5" destOrd="0" parTransId="{9792390B-57A2-4BF3-A350-4353F4A01104}" sibTransId="{227F6C18-6C5C-48CB-96AF-8A0E862BEFE8}"/>
    <dgm:cxn modelId="{FF877F6D-00DA-418A-9FC3-756064A064A9}" srcId="{34F6CCCE-1E4A-449A-9BC0-0362232367D4}" destId="{4DD4B660-D970-4F18-9373-2589DE82BA68}" srcOrd="4" destOrd="0" parTransId="{5C544F22-6F95-4CF9-B8D3-4A87CE5C0145}" sibTransId="{0F7AD2AB-E997-47A3-8F13-648D48A68CF8}"/>
    <dgm:cxn modelId="{14AA398A-A2FC-4A99-80D4-3789267DA388}" srcId="{34F6CCCE-1E4A-449A-9BC0-0362232367D4}" destId="{79AF73C7-1DEB-403F-82D6-52320437ACCD}" srcOrd="0" destOrd="0" parTransId="{CDFA1612-CCEC-43DB-B7B9-57A7C52FF276}" sibTransId="{E9B2C6D1-5A4B-4C48-B860-09766A331C11}"/>
    <dgm:cxn modelId="{E63477A7-1301-48BD-BA17-8578591A3063}" type="presOf" srcId="{34F6CCCE-1E4A-449A-9BC0-0362232367D4}" destId="{21573155-96E6-4393-845F-A338EA4CDC03}" srcOrd="0" destOrd="0" presId="urn:microsoft.com/office/officeart/2005/8/layout/hProcess9"/>
    <dgm:cxn modelId="{6201D2A7-D116-4EA7-BD5E-E8487E3B1E2B}" type="presOf" srcId="{4DD4B660-D970-4F18-9373-2589DE82BA68}" destId="{776F4B5B-8CEE-4940-BEBC-0D749B06E81A}" srcOrd="0" destOrd="0" presId="urn:microsoft.com/office/officeart/2005/8/layout/hProcess9"/>
    <dgm:cxn modelId="{F4114FB4-6716-4FC7-BED1-8E2B7F4B83F6}" type="presOf" srcId="{FB9A39DF-BED1-4859-A3A3-5FFC4A9379B2}" destId="{34877706-CF27-4B10-99B9-04A0254F667F}" srcOrd="0" destOrd="0" presId="urn:microsoft.com/office/officeart/2005/8/layout/hProcess9"/>
    <dgm:cxn modelId="{5B159BCE-5967-4745-91C6-E553ADE4B942}" srcId="{34F6CCCE-1E4A-449A-9BC0-0362232367D4}" destId="{4608F6B9-1E46-4B56-B355-D8A7EAA5E7D5}" srcOrd="3" destOrd="0" parTransId="{F81D2C22-9D80-48CE-9002-87BCDD1EE853}" sibTransId="{F4A1FBC1-D7D2-4378-B089-0B2FCBF74432}"/>
    <dgm:cxn modelId="{46CC00DC-F854-4FEE-B124-B0C5B8FFE567}" srcId="{34F6CCCE-1E4A-449A-9BC0-0362232367D4}" destId="{BAA5B282-0554-4306-9F80-137D226E5552}" srcOrd="1" destOrd="0" parTransId="{9910E976-41BF-4F4A-A69C-33ADE12A40F2}" sibTransId="{41CF8703-C953-4AFF-BB8E-8020040359BA}"/>
    <dgm:cxn modelId="{BAC969F7-E53D-4E5A-BBEF-024908C4F4C3}" type="presOf" srcId="{725CB422-531B-4CEA-BE6F-D358A118E5EC}" destId="{E80071C7-A0E3-40E7-AA93-088AF341290D}" srcOrd="0" destOrd="0" presId="urn:microsoft.com/office/officeart/2005/8/layout/hProcess9"/>
    <dgm:cxn modelId="{F6C1B4AE-4637-433D-B7F2-A956E14F8FF3}" type="presParOf" srcId="{21573155-96E6-4393-845F-A338EA4CDC03}" destId="{8C3B3F4B-3BDD-406F-B350-36ADB3E6C2F9}" srcOrd="0" destOrd="0" presId="urn:microsoft.com/office/officeart/2005/8/layout/hProcess9"/>
    <dgm:cxn modelId="{5F5E25AD-91BC-4F86-8103-4DAFC1B090DD}" type="presParOf" srcId="{21573155-96E6-4393-845F-A338EA4CDC03}" destId="{0E36C695-A3BE-4351-A25F-36F0C1914946}" srcOrd="1" destOrd="0" presId="urn:microsoft.com/office/officeart/2005/8/layout/hProcess9"/>
    <dgm:cxn modelId="{3985C0F8-818C-4BCF-8F60-C06F38F9DC6B}" type="presParOf" srcId="{0E36C695-A3BE-4351-A25F-36F0C1914946}" destId="{D032C316-085B-42AD-A547-B9053F3BEFCD}" srcOrd="0" destOrd="0" presId="urn:microsoft.com/office/officeart/2005/8/layout/hProcess9"/>
    <dgm:cxn modelId="{9016E367-2D5A-4602-A10F-9A3CEA82C4E4}" type="presParOf" srcId="{0E36C695-A3BE-4351-A25F-36F0C1914946}" destId="{1A069F21-C018-46E4-A34B-DE9B85F02C6B}" srcOrd="1" destOrd="0" presId="urn:microsoft.com/office/officeart/2005/8/layout/hProcess9"/>
    <dgm:cxn modelId="{36BA8B46-A4C8-4459-8DF4-3FA86ACC1ABF}" type="presParOf" srcId="{0E36C695-A3BE-4351-A25F-36F0C1914946}" destId="{754C9DC9-60EA-4F81-A411-F6300244FB42}" srcOrd="2" destOrd="0" presId="urn:microsoft.com/office/officeart/2005/8/layout/hProcess9"/>
    <dgm:cxn modelId="{ACDCDAA0-B8FC-452D-B03C-AB3405C3BC39}" type="presParOf" srcId="{0E36C695-A3BE-4351-A25F-36F0C1914946}" destId="{6274DF32-863D-4312-8F84-8C3E8C72E639}" srcOrd="3" destOrd="0" presId="urn:microsoft.com/office/officeart/2005/8/layout/hProcess9"/>
    <dgm:cxn modelId="{DE45EC60-A79F-4788-86B1-BC81AC2B38F2}" type="presParOf" srcId="{0E36C695-A3BE-4351-A25F-36F0C1914946}" destId="{34877706-CF27-4B10-99B9-04A0254F667F}" srcOrd="4" destOrd="0" presId="urn:microsoft.com/office/officeart/2005/8/layout/hProcess9"/>
    <dgm:cxn modelId="{CF73D7B0-6072-47D9-895C-2F86D36F8D07}" type="presParOf" srcId="{0E36C695-A3BE-4351-A25F-36F0C1914946}" destId="{76174C93-FDB9-4F0D-9C26-8DEB62AFC34F}" srcOrd="5" destOrd="0" presId="urn:microsoft.com/office/officeart/2005/8/layout/hProcess9"/>
    <dgm:cxn modelId="{0E9D4611-F1CD-47DD-9ED2-908C843BFCEA}" type="presParOf" srcId="{0E36C695-A3BE-4351-A25F-36F0C1914946}" destId="{C1591D62-A675-40B4-8518-714BB2ADE048}" srcOrd="6" destOrd="0" presId="urn:microsoft.com/office/officeart/2005/8/layout/hProcess9"/>
    <dgm:cxn modelId="{B51F9F87-5177-403D-A5EC-79853A10320F}" type="presParOf" srcId="{0E36C695-A3BE-4351-A25F-36F0C1914946}" destId="{D7D6A6A7-F40A-4AD8-8C56-F5C23895F741}" srcOrd="7" destOrd="0" presId="urn:microsoft.com/office/officeart/2005/8/layout/hProcess9"/>
    <dgm:cxn modelId="{ECB9FAFA-370B-48A6-9791-FE8D53BF8221}" type="presParOf" srcId="{0E36C695-A3BE-4351-A25F-36F0C1914946}" destId="{776F4B5B-8CEE-4940-BEBC-0D749B06E81A}" srcOrd="8" destOrd="0" presId="urn:microsoft.com/office/officeart/2005/8/layout/hProcess9"/>
    <dgm:cxn modelId="{4DDE1383-8D67-4B40-BAE7-D411B8CC5E06}" type="presParOf" srcId="{0E36C695-A3BE-4351-A25F-36F0C1914946}" destId="{45410275-317D-4F54-A3D1-38447FCD4B3B}" srcOrd="9" destOrd="0" presId="urn:microsoft.com/office/officeart/2005/8/layout/hProcess9"/>
    <dgm:cxn modelId="{1D0ECFCF-C635-40EF-8821-6507E57F2EAD}" type="presParOf" srcId="{0E36C695-A3BE-4351-A25F-36F0C1914946}" destId="{E80071C7-A0E3-40E7-AA93-088AF341290D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B3F4B-3BDD-406F-B350-36ADB3E6C2F9}">
      <dsp:nvSpPr>
        <dsp:cNvPr id="0" name=""/>
        <dsp:cNvSpPr/>
      </dsp:nvSpPr>
      <dsp:spPr>
        <a:xfrm>
          <a:off x="642671" y="0"/>
          <a:ext cx="7283609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32C316-085B-42AD-A547-B9053F3BEFCD}">
      <dsp:nvSpPr>
        <dsp:cNvPr id="0" name=""/>
        <dsp:cNvSpPr/>
      </dsp:nvSpPr>
      <dsp:spPr>
        <a:xfrm>
          <a:off x="136569" y="1357788"/>
          <a:ext cx="1370017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Школьный уровень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февраль-март</a:t>
          </a:r>
        </a:p>
      </dsp:txBody>
      <dsp:txXfrm>
        <a:off x="203448" y="1424667"/>
        <a:ext cx="1236259" cy="1676627"/>
      </dsp:txXfrm>
    </dsp:sp>
    <dsp:sp modelId="{754C9DC9-60EA-4F81-A411-F6300244FB42}">
      <dsp:nvSpPr>
        <dsp:cNvPr id="0" name=""/>
        <dsp:cNvSpPr/>
      </dsp:nvSpPr>
      <dsp:spPr>
        <a:xfrm>
          <a:off x="1575087" y="1357788"/>
          <a:ext cx="1370017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Конференция МАН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 8-11 классы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март</a:t>
          </a:r>
        </a:p>
      </dsp:txBody>
      <dsp:txXfrm>
        <a:off x="1641966" y="1424667"/>
        <a:ext cx="1236259" cy="1676627"/>
      </dsp:txXfrm>
    </dsp:sp>
    <dsp:sp modelId="{34877706-CF27-4B10-99B9-04A0254F667F}">
      <dsp:nvSpPr>
        <dsp:cNvPr id="0" name=""/>
        <dsp:cNvSpPr/>
      </dsp:nvSpPr>
      <dsp:spPr>
        <a:xfrm>
          <a:off x="3013606" y="1357788"/>
          <a:ext cx="110322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Конференция ВУЗ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апрель</a:t>
          </a:r>
        </a:p>
      </dsp:txBody>
      <dsp:txXfrm>
        <a:off x="3067461" y="1411643"/>
        <a:ext cx="995510" cy="1702675"/>
      </dsp:txXfrm>
    </dsp:sp>
    <dsp:sp modelId="{C1591D62-A675-40B4-8518-714BB2ADE048}">
      <dsp:nvSpPr>
        <dsp:cNvPr id="0" name=""/>
        <dsp:cNvSpPr/>
      </dsp:nvSpPr>
      <dsp:spPr>
        <a:xfrm>
          <a:off x="4185327" y="1357788"/>
          <a:ext cx="1370017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Конференция ДАРЫН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8-11 классы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заявка – май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работы  - сентябрь</a:t>
          </a:r>
        </a:p>
      </dsp:txBody>
      <dsp:txXfrm>
        <a:off x="4252206" y="1424667"/>
        <a:ext cx="1236259" cy="1676627"/>
      </dsp:txXfrm>
    </dsp:sp>
    <dsp:sp modelId="{776F4B5B-8CEE-4940-BEBC-0D749B06E81A}">
      <dsp:nvSpPr>
        <dsp:cNvPr id="0" name=""/>
        <dsp:cNvSpPr/>
      </dsp:nvSpPr>
      <dsp:spPr>
        <a:xfrm>
          <a:off x="5623846" y="1357788"/>
          <a:ext cx="1370017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Конференция ЗЕРДЕ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1-7 классы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заявка – май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работы  - сентябрь</a:t>
          </a:r>
        </a:p>
      </dsp:txBody>
      <dsp:txXfrm>
        <a:off x="5690725" y="1424667"/>
        <a:ext cx="1236259" cy="1676627"/>
      </dsp:txXfrm>
    </dsp:sp>
    <dsp:sp modelId="{E80071C7-A0E3-40E7-AA93-088AF341290D}">
      <dsp:nvSpPr>
        <dsp:cNvPr id="0" name=""/>
        <dsp:cNvSpPr/>
      </dsp:nvSpPr>
      <dsp:spPr>
        <a:xfrm>
          <a:off x="7062364" y="1357788"/>
          <a:ext cx="1370017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Конференция МАН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5</a:t>
          </a:r>
          <a:r>
            <a:rPr lang="ru-RU" sz="1000" b="1" kern="1200"/>
            <a:t>-7 </a:t>
          </a:r>
          <a:r>
            <a:rPr lang="ru-RU" sz="1000" b="1" kern="1200" dirty="0"/>
            <a:t>классы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декабрь</a:t>
          </a:r>
        </a:p>
      </dsp:txBody>
      <dsp:txXfrm>
        <a:off x="7129243" y="1424667"/>
        <a:ext cx="1236259" cy="1676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892CE26-32C9-4CA7-881A-833AB7A62D41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CBC6E8-AE80-47B6-9741-8D3A4AE6EA9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-karaganda.ddu@yandex.kz" TargetMode="External"/><Relationship Id="rId2" Type="http://schemas.openxmlformats.org/officeDocument/2006/relationships/hyperlink" Target="http://www.ddu.k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3320009"/>
          </a:xfrm>
        </p:spPr>
        <p:txBody>
          <a:bodyPr/>
          <a:lstStyle/>
          <a:p>
            <a:r>
              <a:rPr lang="ru-RU" sz="5400" dirty="0"/>
              <a:t>Организация работы </a:t>
            </a:r>
            <a:br>
              <a:rPr lang="ru-RU" sz="5400" dirty="0"/>
            </a:br>
            <a:r>
              <a:rPr lang="ru-RU" sz="5400" dirty="0"/>
              <a:t> научного общества учащихся «Этна» </a:t>
            </a:r>
            <a:br>
              <a:rPr lang="ru-RU" sz="5400" dirty="0"/>
            </a:br>
            <a:r>
              <a:rPr lang="ru-RU" sz="5400" dirty="0"/>
              <a:t>КГУ «Гимназия №1»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2020-2021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390136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</a:rPr>
              <a:t>О </a:t>
            </a:r>
            <a:r>
              <a:rPr lang="ru-RU" sz="2000" dirty="0">
                <a:effectLst/>
              </a:rPr>
              <a:t>п</a:t>
            </a:r>
            <a:r>
              <a:rPr lang="ru-RU" sz="2000" b="1" dirty="0">
                <a:effectLst/>
              </a:rPr>
              <a:t>роведении </a:t>
            </a:r>
            <a:r>
              <a:rPr lang="kk-KZ" sz="2000" b="1" dirty="0">
                <a:effectLst/>
              </a:rPr>
              <a:t>21-о</a:t>
            </a:r>
            <a:r>
              <a:rPr lang="ru-RU" sz="2000" b="1" dirty="0" err="1">
                <a:effectLst/>
              </a:rPr>
              <a:t>ткрытого</a:t>
            </a:r>
            <a:r>
              <a:rPr lang="ru-RU" sz="2000" b="1" dirty="0">
                <a:effectLst/>
              </a:rPr>
              <a:t> конкурса  видеороликов</a:t>
            </a:r>
            <a:br>
              <a:rPr lang="ru-RU" sz="2000" b="1" dirty="0">
                <a:effectLst/>
              </a:rPr>
            </a:br>
            <a:r>
              <a:rPr lang="ru-RU" sz="2000" b="1" dirty="0">
                <a:effectLst/>
              </a:rPr>
              <a:t> 2020-2021 уч. год</a:t>
            </a:r>
            <a:br>
              <a:rPr lang="ru-RU" sz="2000" dirty="0">
                <a:effectLst/>
              </a:rPr>
            </a:br>
            <a:r>
              <a:rPr lang="ru-RU" sz="2000" b="1" dirty="0">
                <a:effectLst/>
              </a:rPr>
              <a:t>Конкурсное задание - создание видеоролика на тему:</a:t>
            </a:r>
            <a:br>
              <a:rPr lang="ru-RU" sz="2000" b="1" dirty="0">
                <a:effectLst/>
              </a:rPr>
            </a:br>
            <a:r>
              <a:rPr lang="ru-RU" sz="2000" b="1" dirty="0">
                <a:effectLst/>
              </a:rPr>
              <a:t>Здоровый образ жизни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Сроки </a:t>
            </a:r>
            <a:r>
              <a:rPr lang="ru-RU" b="1" dirty="0"/>
              <a:t>со 2 </a:t>
            </a:r>
            <a:r>
              <a:rPr lang="kk-KZ" b="1" dirty="0"/>
              <a:t>по 13</a:t>
            </a:r>
            <a:r>
              <a:rPr lang="ru-RU" b="1" dirty="0"/>
              <a:t> ноября  2020 г</a:t>
            </a:r>
            <a:r>
              <a:rPr lang="ru-RU" dirty="0"/>
              <a:t>.</a:t>
            </a:r>
          </a:p>
          <a:p>
            <a:r>
              <a:rPr lang="ru-RU" dirty="0"/>
              <a:t>Участники конкурса: </a:t>
            </a:r>
            <a:r>
              <a:rPr lang="ru-RU" b="1" dirty="0"/>
              <a:t>школьники общеобразовательных учреждений Карагандинской области,  и все желающие. Возрастные категории: 1-3 класс; 4-6 класс; 7-9 класс; 10-11класс.</a:t>
            </a:r>
          </a:p>
          <a:p>
            <a:r>
              <a:rPr lang="ru-RU" dirty="0"/>
              <a:t>Длительность просмотра фильма не должна превышать </a:t>
            </a:r>
            <a:r>
              <a:rPr lang="ru-RU" b="1" dirty="0"/>
              <a:t>3-х минут</a:t>
            </a:r>
            <a:r>
              <a:rPr lang="ru-RU" dirty="0"/>
              <a:t>. </a:t>
            </a:r>
            <a:endParaRPr lang="ru-RU" b="1" dirty="0"/>
          </a:p>
          <a:p>
            <a:r>
              <a:rPr lang="ru-RU" dirty="0" err="1"/>
              <a:t>Оргвзнос</a:t>
            </a:r>
            <a:r>
              <a:rPr lang="ru-RU" dirty="0"/>
              <a:t>- </a:t>
            </a:r>
            <a:r>
              <a:rPr lang="ru-RU" b="1" dirty="0"/>
              <a:t>500 тенге</a:t>
            </a:r>
            <a:r>
              <a:rPr lang="ru-RU" dirty="0"/>
              <a:t> с одной конкурсной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785337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Проведение  конкурса I  уровня  </a:t>
            </a:r>
            <a:br>
              <a:rPr lang="ru-RU" sz="2800" dirty="0">
                <a:effectLst/>
              </a:rPr>
            </a:br>
            <a:r>
              <a:rPr lang="ru-RU" sz="2800" b="1" dirty="0">
                <a:effectLst/>
              </a:rPr>
              <a:t>учебно-исследовательских работ школьников(5-7класс) </a:t>
            </a:r>
            <a:endParaRPr lang="ru-RU" sz="28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Сроки </a:t>
            </a:r>
            <a:r>
              <a:rPr lang="ru-RU" b="1" dirty="0"/>
              <a:t>с7по 25декабря 2020 г.,</a:t>
            </a:r>
          </a:p>
          <a:p>
            <a:r>
              <a:rPr lang="ru-RU" dirty="0"/>
              <a:t>Возраст:</a:t>
            </a:r>
            <a:r>
              <a:rPr lang="ru-RU" b="1" dirty="0"/>
              <a:t> учащиеся 5-7 классов организаций образования различного типа,</a:t>
            </a:r>
          </a:p>
          <a:p>
            <a:r>
              <a:rPr lang="ru-RU" dirty="0"/>
              <a:t> Конкурсная работа представляется только в </a:t>
            </a:r>
            <a:r>
              <a:rPr lang="ru-RU" b="1" dirty="0"/>
              <a:t>печатном варианте. Рекомендуемый объем работ  6-10 печатных страниц,</a:t>
            </a:r>
          </a:p>
          <a:p>
            <a:r>
              <a:rPr lang="ru-RU" dirty="0"/>
              <a:t>Организационный взнос - </a:t>
            </a:r>
            <a:r>
              <a:rPr lang="ru-RU" b="1" dirty="0"/>
              <a:t>800 тенге</a:t>
            </a:r>
            <a:r>
              <a:rPr lang="ru-RU" dirty="0"/>
              <a:t> с одной конкурсной работы,</a:t>
            </a:r>
          </a:p>
          <a:p>
            <a:r>
              <a:rPr lang="ru-RU" b="1" i="1" dirty="0"/>
              <a:t>1тур – </a:t>
            </a:r>
            <a:r>
              <a:rPr lang="ru-RU" dirty="0"/>
              <a:t> представленные работы рассматриваются экспертной комиссией и дифференцируются на две категории: 1-я категория «допущен до публичной защиты» и 2-я «не допущен»,</a:t>
            </a:r>
          </a:p>
          <a:p>
            <a:r>
              <a:rPr lang="ru-RU" b="1" i="1" dirty="0"/>
              <a:t>2 тур </a:t>
            </a:r>
            <a:r>
              <a:rPr lang="ru-RU" dirty="0"/>
              <a:t>-  авторы работ категории «допущен до публичной защиты»  выступают с  докладом. 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344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effectLst/>
              </a:rPr>
              <a:t>Проведении</a:t>
            </a:r>
            <a:r>
              <a:rPr lang="ru-RU" sz="2000" b="1" dirty="0">
                <a:effectLst/>
              </a:rPr>
              <a:t> регионального заочного экологического конкурса </a:t>
            </a:r>
            <a:br>
              <a:rPr lang="ru-RU" sz="2000" dirty="0">
                <a:effectLst/>
              </a:rPr>
            </a:br>
            <a:r>
              <a:rPr lang="ru-RU" sz="2000" b="1" dirty="0">
                <a:effectLst/>
              </a:rPr>
              <a:t>в рамках Международного форума «Зеленая планета» 2021г.</a:t>
            </a:r>
            <a:endParaRPr lang="ru-RU" sz="2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Сроки </a:t>
            </a:r>
            <a:r>
              <a:rPr lang="ru-RU" b="1" dirty="0"/>
              <a:t>с 18 января по 29 января 2021г</a:t>
            </a:r>
          </a:p>
          <a:p>
            <a:r>
              <a:rPr lang="ru-RU" b="1" dirty="0"/>
              <a:t>Конкурс проходит по следующим номинациям:</a:t>
            </a:r>
          </a:p>
          <a:p>
            <a:pPr marL="0" indent="0">
              <a:buNone/>
            </a:pPr>
            <a:r>
              <a:rPr lang="ru-RU" b="1" dirty="0"/>
              <a:t>1.«Родная природа и судьбы людей» </a:t>
            </a:r>
            <a:r>
              <a:rPr lang="ru-RU" dirty="0"/>
              <a:t>с 5класса и старше, литературный конкурс (проза, стихи, газетные или журнальные публикации, эссе, сценарии и т.п.) </a:t>
            </a:r>
            <a:endParaRPr lang="ru-RU" b="1" dirty="0"/>
          </a:p>
          <a:p>
            <a:pPr marL="0" lvl="0" indent="0">
              <a:buNone/>
            </a:pPr>
            <a:r>
              <a:rPr lang="ru-RU" b="1" dirty="0"/>
              <a:t>2.«Современность и традиция»</a:t>
            </a:r>
            <a:r>
              <a:rPr lang="ru-RU" dirty="0"/>
              <a:t> с 5класса и старше, конкурс коллекций моделей одежды </a:t>
            </a:r>
            <a:r>
              <a:rPr lang="ru-RU" b="1" dirty="0"/>
              <a:t>(на фото!)</a:t>
            </a:r>
            <a:r>
              <a:rPr lang="ru-RU" dirty="0"/>
              <a:t> из экологически чистых материалов,</a:t>
            </a:r>
          </a:p>
          <a:p>
            <a:pPr marL="0" lvl="0" indent="0">
              <a:buNone/>
            </a:pPr>
            <a:r>
              <a:rPr lang="ru-RU" b="1" dirty="0"/>
              <a:t>3.«Многообразие вековых традиций»</a:t>
            </a:r>
            <a:r>
              <a:rPr lang="ru-RU" dirty="0"/>
              <a:t> с 1-го кл. и старше, конкурс отдельных поделок или композиций </a:t>
            </a:r>
            <a:r>
              <a:rPr lang="ru-RU" b="1" dirty="0"/>
              <a:t>(на фото!), являющихся иллюстрациями к литературным произведениям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b="1" dirty="0"/>
              <a:t>4.«Эко-объектив» </a:t>
            </a:r>
            <a:r>
              <a:rPr lang="ru-RU" dirty="0"/>
              <a:t>На конкурс представляется фото формата А-4.</a:t>
            </a:r>
          </a:p>
          <a:p>
            <a:pPr marL="0" indent="0">
              <a:buNone/>
            </a:pPr>
            <a:r>
              <a:rPr lang="ru-RU" dirty="0" err="1"/>
              <a:t>Оргвзнос</a:t>
            </a:r>
            <a:r>
              <a:rPr lang="ru-RU" dirty="0"/>
              <a:t> -</a:t>
            </a:r>
            <a:r>
              <a:rPr lang="ru-RU" b="1" dirty="0"/>
              <a:t>500</a:t>
            </a:r>
            <a:r>
              <a:rPr lang="ru-RU" dirty="0"/>
              <a:t> тенге за одну работу.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623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О проведении 51-й открытой Региональной  научно-практической конференции школьников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Сроки </a:t>
            </a:r>
            <a:r>
              <a:rPr lang="ru-RU" b="1" dirty="0"/>
              <a:t>с 15 февраля по 12 марта </a:t>
            </a:r>
          </a:p>
          <a:p>
            <a:r>
              <a:rPr lang="ru-RU" dirty="0"/>
              <a:t>Возраст: </a:t>
            </a:r>
            <a:r>
              <a:rPr lang="ru-RU" b="1" dirty="0"/>
              <a:t>учащиеся 8-11 классов организаций образования</a:t>
            </a:r>
          </a:p>
          <a:p>
            <a:r>
              <a:rPr lang="ru-RU" dirty="0"/>
              <a:t>Организационный взнос - </a:t>
            </a:r>
            <a:r>
              <a:rPr lang="ru-RU" b="1" dirty="0"/>
              <a:t>800 тенге</a:t>
            </a:r>
            <a:r>
              <a:rPr lang="ru-RU" dirty="0"/>
              <a:t> с одной конкурсной работы.</a:t>
            </a:r>
          </a:p>
          <a:p>
            <a:r>
              <a:rPr lang="ru-RU" b="1" dirty="0"/>
              <a:t>Конкурс проводится в 3 тура:</a:t>
            </a:r>
          </a:p>
          <a:p>
            <a:pPr marL="0" indent="0">
              <a:buNone/>
            </a:pPr>
            <a:r>
              <a:rPr lang="ru-RU" b="1" i="1" dirty="0"/>
              <a:t>1 тур -</a:t>
            </a:r>
            <a:r>
              <a:rPr lang="ru-RU" dirty="0"/>
              <a:t>представленные работы рассматриваются экспертной комиссией и дифференцируются на две категории: 1-я категория «допущенные до публичной защиты» и 2-я категория «не допущенные».</a:t>
            </a:r>
          </a:p>
          <a:p>
            <a:pPr marL="0" indent="0">
              <a:buNone/>
            </a:pPr>
            <a:r>
              <a:rPr lang="ru-RU" b="1" i="1" dirty="0"/>
              <a:t>2тур -</a:t>
            </a:r>
            <a:r>
              <a:rPr lang="ru-RU" dirty="0"/>
              <a:t>  авторы работ категории «допущен» до публичной защиты  должны выступить с  докладом. </a:t>
            </a:r>
          </a:p>
          <a:p>
            <a:r>
              <a:rPr lang="ru-RU" dirty="0"/>
              <a:t>Конкурс будет проходить </a:t>
            </a:r>
            <a:r>
              <a:rPr lang="ru-RU" b="1" dirty="0"/>
              <a:t>с 1 по 15 апреля 2021г. на базе ВУЗов г. Караганды.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3</a:t>
            </a:r>
            <a:r>
              <a:rPr lang="ru-RU" b="1" i="1" dirty="0"/>
              <a:t> тур -  </a:t>
            </a:r>
            <a:r>
              <a:rPr lang="ru-RU" dirty="0"/>
              <a:t>Победители  конкурса (диплом 1 и 2 степени по рекомендации жюри, кроме конкурсантов 8 класс и секции «технология») допускаются к  участию в </a:t>
            </a:r>
            <a:r>
              <a:rPr lang="ru-RU" b="1" dirty="0"/>
              <a:t>заочном</a:t>
            </a:r>
            <a:r>
              <a:rPr lang="ru-RU" dirty="0"/>
              <a:t> Республиканском конкурсе  </a:t>
            </a:r>
            <a:r>
              <a:rPr lang="ru-RU" b="1" dirty="0"/>
              <a:t>3-го уровня</a:t>
            </a:r>
            <a:r>
              <a:rPr lang="ru-RU" dirty="0"/>
              <a:t>, проходящем в рамках 47-й Республиканской научно-практической конференции МАН РК.  Конкурс будет проходить </a:t>
            </a:r>
            <a:r>
              <a:rPr lang="ru-RU" b="1" dirty="0"/>
              <a:t>с 14 по 29 апреля 2021 г. </a:t>
            </a:r>
          </a:p>
        </p:txBody>
      </p:sp>
    </p:spTree>
    <p:extLst>
      <p:ext uri="{BB962C8B-B14F-4D97-AF65-F5344CB8AC3E}">
        <p14:creationId xmlns:p14="http://schemas.microsoft.com/office/powerpoint/2010/main" val="952759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Оргвзнос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В реквизитах для оплаты </a:t>
            </a:r>
            <a:r>
              <a:rPr lang="ru-RU" b="1" dirty="0" err="1"/>
              <a:t>оргвзноса</a:t>
            </a:r>
            <a:r>
              <a:rPr lang="ru-RU" b="1" dirty="0"/>
              <a:t>  обязательно указать название конкурса МАН, ФИ участника!</a:t>
            </a:r>
            <a:endParaRPr lang="ru-RU" dirty="0"/>
          </a:p>
          <a:p>
            <a:r>
              <a:rPr lang="ru-RU" b="1" dirty="0"/>
              <a:t>РЕКВИЗИТЫ:  КГКП  «ДВОРЕЦ ДЕТЕЙ И ЮНОШЕСТВА» г. Караганды   </a:t>
            </a:r>
            <a:endParaRPr lang="ru-RU" dirty="0"/>
          </a:p>
          <a:p>
            <a:r>
              <a:rPr lang="ru-RU" dirty="0"/>
              <a:t>Бизнес-идентификационный номер </a:t>
            </a:r>
            <a:r>
              <a:rPr lang="ru-RU" b="1" dirty="0"/>
              <a:t>990140003894 от 12.03.2009 года</a:t>
            </a:r>
            <a:endParaRPr lang="ru-RU" dirty="0"/>
          </a:p>
          <a:p>
            <a:r>
              <a:rPr lang="ru-RU" dirty="0"/>
              <a:t>Свидетельство налогоплательщика РК  </a:t>
            </a:r>
            <a:r>
              <a:rPr lang="ru-RU" b="1" dirty="0"/>
              <a:t>РНН 301700031177</a:t>
            </a:r>
            <a:endParaRPr lang="ru-RU" dirty="0"/>
          </a:p>
          <a:p>
            <a:r>
              <a:rPr lang="ru-RU" dirty="0"/>
              <a:t>Вебсайт - 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ddu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kz</a:t>
            </a:r>
            <a:r>
              <a:rPr lang="ru-RU" dirty="0"/>
              <a:t> ;</a:t>
            </a:r>
            <a:r>
              <a:rPr lang="en-US" dirty="0"/>
              <a:t>E</a:t>
            </a:r>
            <a:r>
              <a:rPr lang="ru-RU" dirty="0"/>
              <a:t> - </a:t>
            </a:r>
            <a:r>
              <a:rPr lang="en-US" dirty="0"/>
              <a:t>mail</a:t>
            </a:r>
            <a:r>
              <a:rPr lang="ru-RU" u="sng" dirty="0">
                <a:hlinkClick r:id="rId3"/>
              </a:rPr>
              <a:t>-</a:t>
            </a:r>
            <a:r>
              <a:rPr lang="en-US" u="sng" dirty="0" err="1">
                <a:hlinkClick r:id="rId3"/>
              </a:rPr>
              <a:t>karaganda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ddu</a:t>
            </a:r>
            <a:r>
              <a:rPr lang="ru-RU" u="sng" dirty="0">
                <a:hlinkClick r:id="rId3"/>
              </a:rPr>
              <a:t>@</a:t>
            </a:r>
            <a:r>
              <a:rPr lang="en-US" u="sng" dirty="0" err="1">
                <a:hlinkClick r:id="rId3"/>
              </a:rPr>
              <a:t>yandex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kz</a:t>
            </a:r>
            <a:r>
              <a:rPr lang="ru-RU" dirty="0"/>
              <a:t>; Контактный тел.8(7212)567891, 42-66-37</a:t>
            </a:r>
          </a:p>
          <a:p>
            <a:r>
              <a:rPr lang="ru-RU" dirty="0"/>
              <a:t>Номер свидетельства регистрации 3-4/235-01, дата регистрации 2014-02-05</a:t>
            </a:r>
          </a:p>
          <a:p>
            <a:r>
              <a:rPr lang="ru-RU" dirty="0"/>
              <a:t>Страна: КАЗАХСТАН; </a:t>
            </a:r>
            <a:r>
              <a:rPr lang="ru-RU" b="1" dirty="0"/>
              <a:t>ИИК</a:t>
            </a:r>
            <a:r>
              <a:rPr lang="en-US" dirty="0"/>
              <a:t>KZ</a:t>
            </a:r>
            <a:r>
              <a:rPr lang="ru-RU" dirty="0"/>
              <a:t>518562203107496785; </a:t>
            </a:r>
            <a:r>
              <a:rPr lang="ru-RU" b="1" dirty="0"/>
              <a:t>БИК</a:t>
            </a:r>
            <a:r>
              <a:rPr lang="en-US" dirty="0"/>
              <a:t>KCJBKZKX</a:t>
            </a:r>
            <a:r>
              <a:rPr lang="ru-RU" dirty="0"/>
              <a:t>; </a:t>
            </a:r>
            <a:r>
              <a:rPr lang="ru-RU" b="1" dirty="0" err="1"/>
              <a:t>КБе</a:t>
            </a:r>
            <a:r>
              <a:rPr lang="ru-RU" dirty="0"/>
              <a:t>  16</a:t>
            </a:r>
          </a:p>
          <a:p>
            <a:r>
              <a:rPr lang="ru-RU" dirty="0" err="1"/>
              <a:t>Нименование</a:t>
            </a:r>
            <a:r>
              <a:rPr lang="ru-RU" dirty="0"/>
              <a:t> банка - </a:t>
            </a:r>
            <a:r>
              <a:rPr lang="ru-RU" b="1" dirty="0"/>
              <a:t>АО «Банк Центр Кредит»</a:t>
            </a:r>
            <a:endParaRPr lang="ru-RU" dirty="0"/>
          </a:p>
          <a:p>
            <a:r>
              <a:rPr lang="ru-RU" dirty="0"/>
              <a:t>Юридический адрес - 100008, Карагандинская </a:t>
            </a:r>
            <a:r>
              <a:rPr lang="ru-RU" dirty="0" err="1"/>
              <a:t>обл</a:t>
            </a:r>
            <a:r>
              <a:rPr lang="ru-RU" dirty="0"/>
              <a:t>, Караганда, </a:t>
            </a:r>
            <a:r>
              <a:rPr lang="ru-RU" dirty="0" err="1"/>
              <a:t>Ерубаева</a:t>
            </a:r>
            <a:r>
              <a:rPr lang="ru-RU" dirty="0"/>
              <a:t> 44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327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Оформление заявок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 заявки из одной  организации  принимаются только на одном общем бланке за подписью первого руководителя учреждения.</a:t>
            </a:r>
          </a:p>
          <a:p>
            <a:r>
              <a:rPr lang="ru-RU" dirty="0"/>
              <a:t>Необходимо своевременно предоставлять информацию для оформления заявок Сорокиной Е.В.</a:t>
            </a:r>
          </a:p>
          <a:p>
            <a:r>
              <a:rPr lang="ru-RU" dirty="0"/>
              <a:t>Работы необходимо сдавать  в указанный срок каждого конкурса.</a:t>
            </a:r>
          </a:p>
        </p:txBody>
      </p:sp>
    </p:spTree>
    <p:extLst>
      <p:ext uri="{BB962C8B-B14F-4D97-AF65-F5344CB8AC3E}">
        <p14:creationId xmlns:p14="http://schemas.microsoft.com/office/powerpoint/2010/main" val="3016788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Школьная НПК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Дата проведения: 20 февраля 2021 года</a:t>
            </a:r>
          </a:p>
          <a:p>
            <a:r>
              <a:rPr lang="ru-RU" dirty="0"/>
              <a:t>Заявки на участие в школьной НПК подаются Сорокиной Е.В. С 13 по 20 октября 2020 года.</a:t>
            </a:r>
          </a:p>
          <a:p>
            <a:r>
              <a:rPr lang="ru-RU" dirty="0"/>
              <a:t>Требования к оформлению научных проектов будет размещено  в </a:t>
            </a:r>
            <a:r>
              <a:rPr lang="ru-RU" dirty="0" err="1"/>
              <a:t>гуглклассе</a:t>
            </a:r>
            <a:r>
              <a:rPr lang="ru-RU" dirty="0"/>
              <a:t> Курс «Гимназия 1».</a:t>
            </a:r>
          </a:p>
          <a:p>
            <a:r>
              <a:rPr lang="ru-RU" dirty="0"/>
              <a:t>В состав жюри будут входить все преподаватели КГУ «Гимназия №1»</a:t>
            </a:r>
          </a:p>
          <a:p>
            <a:r>
              <a:rPr lang="ru-RU" dirty="0"/>
              <a:t>График проведения и программа школьной НПК будут составлены в январе.</a:t>
            </a:r>
          </a:p>
          <a:p>
            <a:endParaRPr lang="ru-RU" dirty="0"/>
          </a:p>
          <a:p>
            <a:pPr marL="0" indent="0" algn="r">
              <a:buNone/>
            </a:pPr>
            <a:r>
              <a:rPr lang="ru-RU" b="1" dirty="0"/>
              <a:t>Ответственные </a:t>
            </a:r>
            <a:r>
              <a:rPr lang="ru-RU" b="1" dirty="0" err="1"/>
              <a:t>зам.директора</a:t>
            </a:r>
            <a:r>
              <a:rPr lang="ru-RU" b="1" dirty="0"/>
              <a:t> по </a:t>
            </a:r>
            <a:r>
              <a:rPr lang="ru-RU" b="1" dirty="0" err="1"/>
              <a:t>ПО</a:t>
            </a:r>
            <a:r>
              <a:rPr lang="ru-RU" b="1" dirty="0"/>
              <a:t> Гусева Н.В. и руководитель НОУ «Этна» Сорокина Е.В. </a:t>
            </a:r>
          </a:p>
        </p:txBody>
      </p:sp>
    </p:spTree>
    <p:extLst>
      <p:ext uri="{BB962C8B-B14F-4D97-AF65-F5344CB8AC3E}">
        <p14:creationId xmlns:p14="http://schemas.microsoft.com/office/powerpoint/2010/main" val="347840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участия в НПК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070596"/>
              </p:ext>
            </p:extLst>
          </p:nvPr>
        </p:nvGraphicFramePr>
        <p:xfrm>
          <a:off x="251520" y="1556792"/>
          <a:ext cx="85689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643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школьной НПК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800" b="1" dirty="0"/>
              <a:t>До 20 октября 2020 года </a:t>
            </a:r>
            <a:r>
              <a:rPr lang="ru-RU" sz="2800" dirty="0"/>
              <a:t>каждому учителю подать заявку на участие  в школьной научно-практической конференции (Ф.И. ученика, ФИО научного руководителя, название работы, секция)</a:t>
            </a:r>
          </a:p>
          <a:p>
            <a:pPr algn="just"/>
            <a:r>
              <a:rPr lang="ru-RU" sz="2800" dirty="0"/>
              <a:t>Положение о требованиях к школьной НПК размещено в </a:t>
            </a:r>
            <a:r>
              <a:rPr lang="ru-RU" sz="2800" dirty="0" err="1"/>
              <a:t>гуглклассе</a:t>
            </a:r>
            <a:r>
              <a:rPr lang="ru-RU" sz="2800" dirty="0"/>
              <a:t> в курсе «Гимназия 1», где предложены направления и секции.</a:t>
            </a:r>
          </a:p>
          <a:p>
            <a:pPr algn="just"/>
            <a:r>
              <a:rPr lang="ru-RU" sz="2800" dirty="0"/>
              <a:t>Заявку подать Сорокиной Е.В. </a:t>
            </a:r>
            <a:r>
              <a:rPr lang="en-US" sz="2800" dirty="0"/>
              <a:t>Y</a:t>
            </a:r>
            <a:r>
              <a:rPr lang="ru-RU" sz="2800" dirty="0"/>
              <a:t>не позднее указанного срока.</a:t>
            </a:r>
          </a:p>
        </p:txBody>
      </p:sp>
    </p:spTree>
    <p:extLst>
      <p:ext uri="{BB962C8B-B14F-4D97-AF65-F5344CB8AC3E}">
        <p14:creationId xmlns:p14="http://schemas.microsoft.com/office/powerpoint/2010/main" val="109323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Анализ участия  в конференциях разного уровня за 3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Мареева Н.В.</a:t>
            </a:r>
          </a:p>
          <a:p>
            <a:r>
              <a:rPr lang="ru-RU" dirty="0"/>
              <a:t>Лаптева Т.В.</a:t>
            </a:r>
          </a:p>
          <a:p>
            <a:r>
              <a:rPr lang="ru-RU" dirty="0" err="1"/>
              <a:t>Мусажарова</a:t>
            </a:r>
            <a:r>
              <a:rPr lang="ru-RU" dirty="0"/>
              <a:t> М.Э.</a:t>
            </a:r>
          </a:p>
          <a:p>
            <a:r>
              <a:rPr lang="ru-RU" dirty="0"/>
              <a:t>Лысенко Т.Н.</a:t>
            </a:r>
          </a:p>
          <a:p>
            <a:r>
              <a:rPr lang="ru-RU" dirty="0"/>
              <a:t>Смеян Е.Ю.</a:t>
            </a:r>
          </a:p>
          <a:p>
            <a:r>
              <a:rPr lang="ru-RU" dirty="0"/>
              <a:t>Сорокина Е.В.</a:t>
            </a:r>
          </a:p>
          <a:p>
            <a:r>
              <a:rPr lang="ru-RU" dirty="0"/>
              <a:t>Мустафина Ж.К.</a:t>
            </a:r>
          </a:p>
          <a:p>
            <a:r>
              <a:rPr lang="ru-RU" dirty="0" err="1"/>
              <a:t>Мерсиянцева</a:t>
            </a:r>
            <a:r>
              <a:rPr lang="ru-RU" dirty="0"/>
              <a:t> В.Ф.</a:t>
            </a:r>
          </a:p>
          <a:p>
            <a:r>
              <a:rPr lang="ru-RU" dirty="0"/>
              <a:t>Дроздовская С.В.</a:t>
            </a:r>
          </a:p>
          <a:p>
            <a:r>
              <a:rPr lang="ru-RU" dirty="0"/>
              <a:t>Александров А.А.</a:t>
            </a:r>
          </a:p>
          <a:p>
            <a:r>
              <a:rPr lang="ru-RU" dirty="0" err="1"/>
              <a:t>Бадаева</a:t>
            </a:r>
            <a:r>
              <a:rPr lang="ru-RU" dirty="0"/>
              <a:t> Л.С.</a:t>
            </a:r>
          </a:p>
          <a:p>
            <a:r>
              <a:rPr lang="ru-RU" dirty="0"/>
              <a:t>Жуковская О.С.</a:t>
            </a:r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44008" y="1628800"/>
            <a:ext cx="36107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dirty="0" err="1"/>
              <a:t>Берзан</a:t>
            </a:r>
            <a:r>
              <a:rPr lang="ru-RU" dirty="0"/>
              <a:t> О.В.</a:t>
            </a:r>
          </a:p>
          <a:p>
            <a:r>
              <a:rPr lang="ru-RU" dirty="0" err="1"/>
              <a:t>Зинькив</a:t>
            </a:r>
            <a:r>
              <a:rPr lang="ru-RU" dirty="0"/>
              <a:t> Е.С.</a:t>
            </a:r>
          </a:p>
          <a:p>
            <a:r>
              <a:rPr lang="ru-RU" dirty="0" err="1"/>
              <a:t>Корель</a:t>
            </a:r>
            <a:r>
              <a:rPr lang="ru-RU" dirty="0"/>
              <a:t> М.В.</a:t>
            </a:r>
          </a:p>
          <a:p>
            <a:r>
              <a:rPr lang="ru-RU" dirty="0"/>
              <a:t>Рент Е.В.</a:t>
            </a:r>
          </a:p>
          <a:p>
            <a:r>
              <a:rPr lang="ru-RU" dirty="0" err="1"/>
              <a:t>Жунаева</a:t>
            </a:r>
            <a:r>
              <a:rPr lang="ru-RU" dirty="0"/>
              <a:t> Т.В.</a:t>
            </a:r>
          </a:p>
          <a:p>
            <a:r>
              <a:rPr lang="ru-RU" dirty="0" err="1"/>
              <a:t>Таловская</a:t>
            </a:r>
            <a:r>
              <a:rPr lang="ru-RU" dirty="0"/>
              <a:t> М.Ю.</a:t>
            </a:r>
          </a:p>
          <a:p>
            <a:r>
              <a:rPr lang="ru-RU" dirty="0"/>
              <a:t>Шибаева И.В.</a:t>
            </a:r>
          </a:p>
          <a:p>
            <a:r>
              <a:rPr lang="ru-RU" dirty="0" err="1"/>
              <a:t>Оспанова</a:t>
            </a:r>
            <a:r>
              <a:rPr lang="ru-RU" dirty="0"/>
              <a:t> М.М.</a:t>
            </a:r>
          </a:p>
          <a:p>
            <a:r>
              <a:rPr lang="ru-RU" dirty="0" err="1"/>
              <a:t>Лепявко</a:t>
            </a:r>
            <a:r>
              <a:rPr lang="ru-RU" dirty="0"/>
              <a:t> А.М.</a:t>
            </a:r>
          </a:p>
          <a:p>
            <a:r>
              <a:rPr lang="ru-RU" dirty="0"/>
              <a:t>Горбачева Н.А.</a:t>
            </a:r>
          </a:p>
        </p:txBody>
      </p:sp>
    </p:spTree>
    <p:extLst>
      <p:ext uri="{BB962C8B-B14F-4D97-AF65-F5344CB8AC3E}">
        <p14:creationId xmlns:p14="http://schemas.microsoft.com/office/powerpoint/2010/main" val="271294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Аттестация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Модератор</a:t>
            </a:r>
            <a:r>
              <a:rPr lang="ru-RU" sz="3600" dirty="0"/>
              <a:t> – городской уровень.</a:t>
            </a:r>
          </a:p>
          <a:p>
            <a:r>
              <a:rPr lang="ru-RU" sz="3600" b="1" dirty="0"/>
              <a:t>Эксперт</a:t>
            </a:r>
            <a:r>
              <a:rPr lang="ru-RU" sz="3600" dirty="0"/>
              <a:t> – городской и областной уровень.</a:t>
            </a:r>
          </a:p>
          <a:p>
            <a:r>
              <a:rPr lang="ru-RU" sz="3600" b="1" dirty="0"/>
              <a:t>Исследователь</a:t>
            </a:r>
            <a:r>
              <a:rPr lang="ru-RU" sz="3600" dirty="0"/>
              <a:t> – областной, республиканский, международный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70113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600" dirty="0">
                <a:effectLst/>
              </a:rPr>
              <a:t>Конкурсы, организованные Малой академией 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2020-2021 учебный год МАН посвящен экологическому образованию и воспитанию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49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Конкурс «Это Земля - твоя и моя».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Сроки </a:t>
            </a:r>
            <a:r>
              <a:rPr lang="ru-RU" b="1" dirty="0"/>
              <a:t>5 по16 октября 2020г</a:t>
            </a:r>
          </a:p>
          <a:p>
            <a:r>
              <a:rPr lang="ru-RU" dirty="0"/>
              <a:t>Участники: </a:t>
            </a:r>
            <a:r>
              <a:rPr lang="ru-RU" b="1" dirty="0"/>
              <a:t>учащиеся 1-4 классов </a:t>
            </a:r>
          </a:p>
          <a:p>
            <a:r>
              <a:rPr lang="ru-RU" dirty="0"/>
              <a:t>Организационный взнос участника -</a:t>
            </a:r>
            <a:r>
              <a:rPr lang="ru-RU" b="1" dirty="0"/>
              <a:t>500 тенге.</a:t>
            </a:r>
          </a:p>
          <a:p>
            <a:pPr lvl="0"/>
            <a:r>
              <a:rPr lang="ru-RU" dirty="0"/>
              <a:t>Конкурсный материал школьников г. Караганды принимается </a:t>
            </a:r>
            <a:r>
              <a:rPr lang="ru-RU" b="1" dirty="0"/>
              <a:t>в распечатанном виде в ДДЮ.</a:t>
            </a:r>
            <a:endParaRPr lang="ru-RU" dirty="0"/>
          </a:p>
          <a:p>
            <a:r>
              <a:rPr lang="ru-RU" dirty="0"/>
              <a:t>На конкурс представляется работа </a:t>
            </a:r>
            <a:r>
              <a:rPr lang="ru-RU" b="1" dirty="0"/>
              <a:t>(обзорная; исследовательская, экспериментальная, др.) дополненная  наглядными/фото материалами. Объем работы не более 5-6 страниц А-4</a:t>
            </a:r>
            <a:r>
              <a:rPr lang="ru-RU" dirty="0"/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52244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</a:rPr>
              <a:t>Проведение</a:t>
            </a:r>
            <a:r>
              <a:rPr lang="en-US" sz="2000" b="1" dirty="0">
                <a:effectLst/>
              </a:rPr>
              <a:t>VIII</a:t>
            </a:r>
            <a:r>
              <a:rPr lang="ru-RU" sz="2000" b="1" dirty="0">
                <a:effectLst/>
              </a:rPr>
              <a:t>заочного конкурса технического творчества учащихся</a:t>
            </a:r>
            <a:r>
              <a:rPr lang="ru-RU" sz="2000" dirty="0">
                <a:effectLst/>
              </a:rPr>
              <a:t> </a:t>
            </a:r>
            <a:r>
              <a:rPr lang="ru-RU" sz="2000" b="1" dirty="0">
                <a:effectLst/>
              </a:rPr>
              <a:t>на 2020-2021 уч. год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Сроки </a:t>
            </a:r>
            <a:r>
              <a:rPr lang="ru-RU" b="1" dirty="0"/>
              <a:t>с  2 по 13 ноября 2020 г.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Папка:  </a:t>
            </a:r>
            <a:r>
              <a:rPr lang="ru-RU" b="1" dirty="0"/>
              <a:t>электронный носитель (</a:t>
            </a:r>
            <a:r>
              <a:rPr lang="ru-RU" b="1" dirty="0" err="1"/>
              <a:t>флеш</a:t>
            </a:r>
            <a:r>
              <a:rPr lang="ru-RU" b="1" dirty="0"/>
              <a:t>/диск) с видеозаписью демонстрации действующего прибора; или фото  не действующего макета/приспособления/др. с авторами работ.(формат А-4), технический паспорт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Возраст участников </a:t>
            </a:r>
            <a:r>
              <a:rPr lang="ru-RU" b="1" dirty="0"/>
              <a:t>до 18 лет. </a:t>
            </a:r>
          </a:p>
          <a:p>
            <a:r>
              <a:rPr lang="ru-RU" dirty="0"/>
              <a:t>Организационный взнос - </a:t>
            </a:r>
            <a:r>
              <a:rPr lang="ru-RU" b="1" dirty="0"/>
              <a:t>800 тенге</a:t>
            </a:r>
            <a:r>
              <a:rPr lang="ru-RU" dirty="0"/>
              <a:t> с одной конкурсной работы.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43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</a:rPr>
              <a:t>Проведение 21-открытого конкурса компьютерной графики 2020-2021 уч. год</a:t>
            </a:r>
            <a:br>
              <a:rPr lang="ru-RU" sz="2000" b="1" dirty="0">
                <a:effectLst/>
              </a:rPr>
            </a:br>
            <a:r>
              <a:rPr lang="ru-RU" sz="2000" b="1" dirty="0">
                <a:effectLst/>
              </a:rPr>
              <a:t>Конкурсное задание - создание плаката (буклета) на тему: экологические правила.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Сроки </a:t>
            </a:r>
            <a:r>
              <a:rPr lang="ru-RU" b="1" dirty="0"/>
              <a:t>со 2 </a:t>
            </a:r>
            <a:r>
              <a:rPr lang="kk-KZ" b="1" dirty="0"/>
              <a:t>по 13</a:t>
            </a:r>
            <a:r>
              <a:rPr lang="ru-RU" b="1" dirty="0"/>
              <a:t> ноября  2020 г;</a:t>
            </a:r>
          </a:p>
          <a:p>
            <a:r>
              <a:rPr lang="ru-RU" dirty="0"/>
              <a:t>На конкурс представляется работа </a:t>
            </a:r>
            <a:r>
              <a:rPr lang="ru-RU" b="1" dirty="0"/>
              <a:t>в распечатанном виде формата А4 (на обратной стороне указать: Ф.И., класс, школа, город, тел.</a:t>
            </a:r>
            <a:r>
              <a:rPr lang="kk-KZ" b="1" dirty="0"/>
              <a:t>, тему работы</a:t>
            </a:r>
            <a:r>
              <a:rPr lang="ru-RU" b="1" dirty="0"/>
              <a:t>).</a:t>
            </a:r>
          </a:p>
          <a:p>
            <a:r>
              <a:rPr lang="ru-RU" dirty="0"/>
              <a:t>Сопроводительная записка </a:t>
            </a:r>
            <a:r>
              <a:rPr lang="ru-RU" b="1" dirty="0"/>
              <a:t>(название используемого графического редактора, краткое описание используемых приемов при выполнении работы).</a:t>
            </a:r>
          </a:p>
          <a:p>
            <a:r>
              <a:rPr lang="ru-RU" dirty="0"/>
              <a:t>На конкурс представляется </a:t>
            </a:r>
            <a:r>
              <a:rPr lang="ru-RU" b="1" dirty="0"/>
              <a:t>плакат (буклет),выполненный на ПК в любом графическом редакторе, отражающий тему</a:t>
            </a:r>
          </a:p>
          <a:p>
            <a:r>
              <a:rPr lang="ru-RU" dirty="0"/>
              <a:t>Организационный взнос - </a:t>
            </a:r>
            <a:r>
              <a:rPr lang="ru-RU" b="1" dirty="0"/>
              <a:t>500 тенге</a:t>
            </a:r>
            <a:r>
              <a:rPr lang="ru-RU" dirty="0"/>
              <a:t> с одной конкурсной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20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767</TotalTime>
  <Words>1227</Words>
  <Application>Microsoft Office PowerPoint</Application>
  <PresentationFormat>Экран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Courier New</vt:lpstr>
      <vt:lpstr>Palatino Linotype</vt:lpstr>
      <vt:lpstr>Исполнительная</vt:lpstr>
      <vt:lpstr>Организация работы   научного общества учащихся «Этна»  КГУ «Гимназия №1»</vt:lpstr>
      <vt:lpstr>Порядок участия в НПК</vt:lpstr>
      <vt:lpstr>Организация школьной НПК</vt:lpstr>
      <vt:lpstr>Анализ участия  в конференциях разного уровня за 3 года</vt:lpstr>
      <vt:lpstr>Аттестация</vt:lpstr>
      <vt:lpstr>Конкурсы, организованные Малой академией </vt:lpstr>
      <vt:lpstr>Конкурс «Это Земля - твоя и моя».</vt:lpstr>
      <vt:lpstr>ПроведениеVIIIзаочного конкурса технического творчества учащихся на 2020-2021 уч. год</vt:lpstr>
      <vt:lpstr>Проведение 21-открытого конкурса компьютерной графики 2020-2021 уч. год Конкурсное задание - создание плаката (буклета) на тему: экологические правила.</vt:lpstr>
      <vt:lpstr>О проведении 21-открытого конкурса  видеороликов  2020-2021 уч. год Конкурсное задание - создание видеоролика на тему: Здоровый образ жизни</vt:lpstr>
      <vt:lpstr>Проведение  конкурса I  уровня   учебно-исследовательских работ школьников(5-7класс) </vt:lpstr>
      <vt:lpstr>Проведении регионального заочного экологического конкурса  в рамках Международного форума «Зеленая планета» 2021г.</vt:lpstr>
      <vt:lpstr>О проведении 51-й открытой Региональной  научно-практической конференции школьников </vt:lpstr>
      <vt:lpstr>Оргвзнос</vt:lpstr>
      <vt:lpstr>Оформление заявок</vt:lpstr>
      <vt:lpstr>Школьная НПК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Конкурсы, организованные Малой академией</dc:title>
  <dc:creator>Sorokin</dc:creator>
  <cp:lastModifiedBy>Алмаз Жумабаев</cp:lastModifiedBy>
  <cp:revision>15</cp:revision>
  <dcterms:created xsi:type="dcterms:W3CDTF">2020-09-29T07:58:59Z</dcterms:created>
  <dcterms:modified xsi:type="dcterms:W3CDTF">2020-10-14T04:07:36Z</dcterms:modified>
</cp:coreProperties>
</file>