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  <p:sldMasterId id="2147483660" r:id="rId3"/>
  </p:sldMasterIdLst>
  <p:notesMasterIdLst>
    <p:notesMasterId r:id="rId36"/>
  </p:notesMasterIdLst>
  <p:handoutMasterIdLst>
    <p:handoutMasterId r:id="rId37"/>
  </p:handoutMasterIdLst>
  <p:sldIdLst>
    <p:sldId id="390" r:id="rId4"/>
    <p:sldId id="308" r:id="rId5"/>
    <p:sldId id="392" r:id="rId6"/>
    <p:sldId id="391" r:id="rId7"/>
    <p:sldId id="369" r:id="rId8"/>
    <p:sldId id="404" r:id="rId9"/>
    <p:sldId id="393" r:id="rId10"/>
    <p:sldId id="387" r:id="rId11"/>
    <p:sldId id="400" r:id="rId12"/>
    <p:sldId id="405" r:id="rId13"/>
    <p:sldId id="406" r:id="rId14"/>
    <p:sldId id="407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419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6633"/>
    <a:srgbClr val="CCFFFF"/>
    <a:srgbClr val="123A52"/>
    <a:srgbClr val="3B2C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074" autoAdjust="0"/>
    <p:restoredTop sz="94654" autoAdjust="0"/>
  </p:normalViewPr>
  <p:slideViewPr>
    <p:cSldViewPr showGuides="1"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55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уч.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43331389131914E-3"/>
                  <c:y val="8.69870124877291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32098765432098E-3"/>
                  <c:y val="-8.1374947165940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0.277797233428554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  <c:pt idx="4">
                  <c:v>2019-2020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471</c:v>
                </c:pt>
                <c:pt idx="1">
                  <c:v>480</c:v>
                </c:pt>
                <c:pt idx="2">
                  <c:v>542</c:v>
                </c:pt>
                <c:pt idx="3">
                  <c:v>532</c:v>
                </c:pt>
                <c:pt idx="4">
                  <c:v>589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683520"/>
        <c:axId val="32685056"/>
      </c:barChart>
      <c:catAx>
        <c:axId val="32683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rgbClr val="C00000"/>
                </a:solidFill>
              </a:defRPr>
            </a:pPr>
            <a:endParaRPr lang="ru-RU"/>
          </a:p>
        </c:txPr>
        <c:crossAx val="32685056"/>
        <c:crosses val="autoZero"/>
        <c:auto val="1"/>
        <c:lblAlgn val="ctr"/>
        <c:lblOffset val="100"/>
        <c:noMultiLvlLbl val="0"/>
      </c:catAx>
      <c:valAx>
        <c:axId val="32685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6835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02.01.2019</a:t>
            </a:r>
            <a:endParaRPr lang="kk-KZ" dirty="0" smtClean="0"/>
          </a:p>
          <a:p>
            <a:pPr>
              <a:defRPr/>
            </a:pPr>
            <a:r>
              <a:rPr lang="kk-KZ" dirty="0" smtClean="0"/>
              <a:t>589 оқушы</a:t>
            </a:r>
            <a:endParaRPr 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02.01.2019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халық аспаптар</c:v>
                </c:pt>
                <c:pt idx="1">
                  <c:v>дәстурлі ән</c:v>
                </c:pt>
                <c:pt idx="2">
                  <c:v>оркестр</c:v>
                </c:pt>
                <c:pt idx="3">
                  <c:v>вокал-хор</c:v>
                </c:pt>
                <c:pt idx="4">
                  <c:v>фортепиано</c:v>
                </c:pt>
                <c:pt idx="5">
                  <c:v>даярлық тобы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310</c:v>
                </c:pt>
                <c:pt idx="1">
                  <c:v>69</c:v>
                </c:pt>
                <c:pt idx="2">
                  <c:v>40</c:v>
                </c:pt>
                <c:pt idx="3">
                  <c:v>62</c:v>
                </c:pt>
                <c:pt idx="4">
                  <c:v>87</c:v>
                </c:pt>
                <c:pt idx="5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234092386820409"/>
          <c:y val="0.21287320534512555"/>
          <c:w val="0.44031127688908883"/>
          <c:h val="0.6821714709294596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05.01.2020</a:t>
            </a:r>
            <a:endParaRPr lang="kk-KZ" dirty="0" smtClean="0"/>
          </a:p>
          <a:p>
            <a:pPr>
              <a:defRPr/>
            </a:pPr>
            <a:r>
              <a:rPr lang="kk-KZ" dirty="0" smtClean="0"/>
              <a:t>577 оқушы</a:t>
            </a:r>
            <a:endParaRPr 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05.01.2020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халық аспаптар</c:v>
                </c:pt>
                <c:pt idx="1">
                  <c:v>дәстүрлі ән</c:v>
                </c:pt>
                <c:pt idx="2">
                  <c:v>оркестр</c:v>
                </c:pt>
                <c:pt idx="3">
                  <c:v>вокал-хор</c:v>
                </c:pt>
                <c:pt idx="4">
                  <c:v>фортепиано</c:v>
                </c:pt>
                <c:pt idx="5">
                  <c:v>даярлық тобы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301</c:v>
                </c:pt>
                <c:pt idx="1">
                  <c:v>67</c:v>
                </c:pt>
                <c:pt idx="2">
                  <c:v>40</c:v>
                </c:pt>
                <c:pt idx="3">
                  <c:v>63</c:v>
                </c:pt>
                <c:pt idx="4">
                  <c:v>85</c:v>
                </c:pt>
                <c:pt idx="5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6043306124800463"/>
          <c:y val="0.19926929415250158"/>
          <c:w val="0.42104384212779333"/>
          <c:h val="0.702359460059993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478236480099661E-2"/>
          <c:y val="4.6946395163841609E-2"/>
          <c:w val="0.94552176351990036"/>
          <c:h val="0.7236225749083675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УЧАЩИХСЯ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432098765432098E-3"/>
                  <c:y val="-0.222299198103349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32098765432382E-3"/>
                  <c:y val="-0.178961722474726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0.2082692390467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1728395061728392E-3"/>
                  <c:y val="-0.280913740260246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716049382716049E-3"/>
                  <c:y val="-0.275821057426025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1728395061728392E-3"/>
                  <c:y val="-0.218661801310903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2592592592592587E-3"/>
                  <c:y val="-0.244747459918669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1728395061728392E-3"/>
                  <c:y val="-0.18239126802188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888888888888888E-2"/>
                  <c:y val="-0.114007717336708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2345679012345678E-2"/>
                  <c:y val="-0.10569383118780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2345679012345678E-2"/>
                  <c:y val="-0.204943619122249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3.0864197530864196E-3"/>
                  <c:y val="-0.112967970123101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effectLst>
                <a:outerShdw blurRad="50800" dist="50800" dir="5400000" algn="ctr" rotWithShape="0">
                  <a:srgbClr val="FFFF00"/>
                </a:outerShdw>
              </a:effectLst>
            </c:spPr>
            <c:txPr>
              <a:bodyPr/>
              <a:lstStyle/>
              <a:p>
                <a:pPr>
                  <a:defRPr baseline="0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гимн.№102</c:v>
                </c:pt>
                <c:pt idx="1">
                  <c:v>СОШ №6</c:v>
                </c:pt>
                <c:pt idx="2">
                  <c:v>ОСШ  №51</c:v>
                </c:pt>
                <c:pt idx="3">
                  <c:v>УШТОБЕ</c:v>
                </c:pt>
                <c:pt idx="4">
                  <c:v>№7 интернат</c:v>
                </c:pt>
                <c:pt idx="5">
                  <c:v>лицей №57</c:v>
                </c:pt>
                <c:pt idx="6">
                  <c:v>СОШ №58</c:v>
                </c:pt>
                <c:pt idx="7">
                  <c:v>СОШ №41</c:v>
                </c:pt>
                <c:pt idx="8">
                  <c:v>ОШИ №4</c:v>
                </c:pt>
                <c:pt idx="9">
                  <c:v>СОШ №64</c:v>
                </c:pt>
                <c:pt idx="10">
                  <c:v>СОШ №81</c:v>
                </c:pt>
                <c:pt idx="11">
                  <c:v>СОШ №79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40</c:v>
                </c:pt>
                <c:pt idx="1">
                  <c:v>31</c:v>
                </c:pt>
                <c:pt idx="2">
                  <c:v>39</c:v>
                </c:pt>
                <c:pt idx="3">
                  <c:v>52</c:v>
                </c:pt>
                <c:pt idx="4">
                  <c:v>50</c:v>
                </c:pt>
                <c:pt idx="5">
                  <c:v>37</c:v>
                </c:pt>
                <c:pt idx="6">
                  <c:v>43</c:v>
                </c:pt>
                <c:pt idx="7">
                  <c:v>29</c:v>
                </c:pt>
                <c:pt idx="8">
                  <c:v>14</c:v>
                </c:pt>
                <c:pt idx="9">
                  <c:v>13</c:v>
                </c:pt>
                <c:pt idx="10">
                  <c:v>33</c:v>
                </c:pt>
                <c:pt idx="1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987200"/>
        <c:axId val="33988992"/>
        <c:axId val="0"/>
      </c:bar3DChart>
      <c:catAx>
        <c:axId val="33987200"/>
        <c:scaling>
          <c:orientation val="minMax"/>
        </c:scaling>
        <c:delete val="0"/>
        <c:axPos val="b"/>
        <c:majorTickMark val="out"/>
        <c:minorTickMark val="none"/>
        <c:tickLblPos val="nextTo"/>
        <c:crossAx val="33988992"/>
        <c:crosses val="autoZero"/>
        <c:auto val="1"/>
        <c:lblAlgn val="ctr"/>
        <c:lblOffset val="100"/>
        <c:noMultiLvlLbl val="0"/>
      </c:catAx>
      <c:valAx>
        <c:axId val="33988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3987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698381452318459"/>
          <c:y val="8.671502617233065E-2"/>
          <c:w val="0.17649364713613155"/>
          <c:h val="4.1412969492183406E-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түлектер саны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халық аспаптар</c:v>
                </c:pt>
                <c:pt idx="1">
                  <c:v>дәстүрлі ән</c:v>
                </c:pt>
                <c:pt idx="2">
                  <c:v>оркестр</c:v>
                </c:pt>
                <c:pt idx="3">
                  <c:v>вокал-хор</c:v>
                </c:pt>
                <c:pt idx="4">
                  <c:v>фортепиано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383552"/>
        <c:axId val="33385088"/>
      </c:barChart>
      <c:catAx>
        <c:axId val="33383552"/>
        <c:scaling>
          <c:orientation val="minMax"/>
        </c:scaling>
        <c:delete val="0"/>
        <c:axPos val="b"/>
        <c:majorTickMark val="out"/>
        <c:minorTickMark val="none"/>
        <c:tickLblPos val="nextTo"/>
        <c:crossAx val="33385088"/>
        <c:crosses val="autoZero"/>
        <c:auto val="1"/>
        <c:lblAlgn val="ctr"/>
        <c:lblOffset val="100"/>
        <c:noMultiLvlLbl val="0"/>
      </c:catAx>
      <c:valAx>
        <c:axId val="33385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38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455995310865839E-2"/>
          <c:y val="0.18027972016376292"/>
          <c:w val="0.56307476851231086"/>
          <c:h val="0.81708790233920936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3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Лист2!$A$2:$A$5</c:f>
              <c:strCache>
                <c:ptCount val="4"/>
                <c:pt idx="0">
                  <c:v>высшая категория</c:v>
                </c:pt>
                <c:pt idx="1">
                  <c:v>первая категория</c:v>
                </c:pt>
                <c:pt idx="2">
                  <c:v>вторая категория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Лист2!$B$2:$B$5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174165993050584"/>
          <c:y val="0.22267260519975393"/>
          <c:w val="0.30913579046772582"/>
          <c:h val="0.77577449935081844"/>
        </c:manualLayout>
      </c:layout>
      <c:overlay val="0"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88415B-2C66-44F4-B643-0C7D314C2458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DD97850-F7E2-4EE6-A4AB-03C1388992BB}">
      <dgm:prSet phldrT="[Текст]" custT="1"/>
      <dgm:spPr/>
      <dgm:t>
        <a:bodyPr/>
        <a:lstStyle/>
        <a:p>
          <a:r>
            <a:rPr lang="kk-KZ" sz="3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Қыркүйек </a:t>
          </a:r>
        </a:p>
        <a:p>
          <a:r>
            <a: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50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r>
            <a: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67 оқушы</a:t>
          </a:r>
        </a:p>
        <a:p>
          <a:r>
            <a: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Тегін  2 оқушы 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57AA09-D761-40CD-ADE8-2CAEDEDD44CE}" type="parTrans" cxnId="{FB2F8D02-C28D-42C6-A20A-246D7ACAD24E}">
      <dgm:prSet/>
      <dgm:spPr/>
      <dgm:t>
        <a:bodyPr/>
        <a:lstStyle/>
        <a:p>
          <a:endParaRPr lang="ru-RU"/>
        </a:p>
      </dgm:t>
    </dgm:pt>
    <dgm:pt modelId="{907C5988-3AED-48BB-816A-14B3960BF42B}" type="sibTrans" cxnId="{FB2F8D02-C28D-42C6-A20A-246D7ACAD24E}">
      <dgm:prSet/>
      <dgm:spPr/>
      <dgm:t>
        <a:bodyPr/>
        <a:lstStyle/>
        <a:p>
          <a:endParaRPr lang="ru-RU"/>
        </a:p>
      </dgm:t>
    </dgm:pt>
    <dgm:pt modelId="{9F9299E8-AEFF-4841-948A-B270FBAE5EBA}">
      <dgm:prSet phldrT="[Текст]" custT="1"/>
      <dgm:spPr/>
      <dgm:t>
        <a:bodyPr/>
        <a:lstStyle/>
        <a:p>
          <a:r>
            <a:rPr lang="kk-KZ" sz="3600" u="sng" dirty="0" smtClean="0"/>
            <a:t>Қазан</a:t>
          </a:r>
          <a:r>
            <a:rPr lang="kk-KZ" sz="3200" dirty="0" smtClean="0"/>
            <a:t> </a:t>
          </a:r>
        </a:p>
        <a:p>
          <a:r>
            <a:rPr lang="kk-KZ" sz="2800" dirty="0" smtClean="0"/>
            <a:t>5 оқушы</a:t>
          </a:r>
          <a:endParaRPr lang="ru-RU" sz="2800" dirty="0"/>
        </a:p>
      </dgm:t>
    </dgm:pt>
    <dgm:pt modelId="{25F08A70-0B8F-4274-BBD4-0448B8CE3B73}" type="parTrans" cxnId="{7BFBABE7-EF1B-4052-AE6C-D2A55DCB0875}">
      <dgm:prSet/>
      <dgm:spPr/>
      <dgm:t>
        <a:bodyPr/>
        <a:lstStyle/>
        <a:p>
          <a:endParaRPr lang="ru-RU"/>
        </a:p>
      </dgm:t>
    </dgm:pt>
    <dgm:pt modelId="{6D369978-385B-4B29-9276-F8B45730A4AE}" type="sibTrans" cxnId="{7BFBABE7-EF1B-4052-AE6C-D2A55DCB0875}">
      <dgm:prSet/>
      <dgm:spPr/>
      <dgm:t>
        <a:bodyPr/>
        <a:lstStyle/>
        <a:p>
          <a:endParaRPr lang="ru-RU"/>
        </a:p>
      </dgm:t>
    </dgm:pt>
    <dgm:pt modelId="{CF919313-1B3B-4116-924D-55CD4715E022}">
      <dgm:prSet phldrT="[Текст]" custT="1"/>
      <dgm:spPr/>
      <dgm:t>
        <a:bodyPr/>
        <a:lstStyle/>
        <a:p>
          <a:endParaRPr lang="kk-KZ" sz="3600" u="sng" dirty="0" smtClean="0"/>
        </a:p>
        <a:p>
          <a:r>
            <a:rPr lang="kk-KZ" sz="3600" u="sng" dirty="0" smtClean="0"/>
            <a:t>Қараша </a:t>
          </a:r>
        </a:p>
        <a:p>
          <a:r>
            <a:rPr lang="kk-KZ" sz="2800" dirty="0" smtClean="0"/>
            <a:t>4 оқушы</a:t>
          </a:r>
        </a:p>
        <a:p>
          <a:endParaRPr lang="kk-KZ" sz="4000" dirty="0" smtClean="0"/>
        </a:p>
      </dgm:t>
    </dgm:pt>
    <dgm:pt modelId="{4BABD986-06FF-4546-B482-D9ED002A602A}" type="parTrans" cxnId="{0CD1A432-D6E2-4E7E-9127-2A57012BA366}">
      <dgm:prSet/>
      <dgm:spPr/>
      <dgm:t>
        <a:bodyPr/>
        <a:lstStyle/>
        <a:p>
          <a:endParaRPr lang="ru-RU"/>
        </a:p>
      </dgm:t>
    </dgm:pt>
    <dgm:pt modelId="{F9F84ADF-1FDD-43D2-B521-98BA81AE0CE1}" type="sibTrans" cxnId="{0CD1A432-D6E2-4E7E-9127-2A57012BA366}">
      <dgm:prSet/>
      <dgm:spPr/>
      <dgm:t>
        <a:bodyPr/>
        <a:lstStyle/>
        <a:p>
          <a:endParaRPr lang="ru-RU"/>
        </a:p>
      </dgm:t>
    </dgm:pt>
    <dgm:pt modelId="{477EE65D-4921-409C-94BE-B4FA3532D3CA}">
      <dgm:prSet phldrT="[Текст]" custT="1"/>
      <dgm:spPr/>
      <dgm:t>
        <a:bodyPr/>
        <a:lstStyle/>
        <a:p>
          <a:r>
            <a:rPr lang="kk-KZ" sz="3600" u="sng" dirty="0" smtClean="0"/>
            <a:t>Желтоқсан</a:t>
          </a:r>
          <a:r>
            <a:rPr lang="kk-KZ" sz="4000" dirty="0" smtClean="0"/>
            <a:t> </a:t>
          </a:r>
        </a:p>
        <a:p>
          <a:r>
            <a:rPr lang="kk-KZ" sz="2800" dirty="0" smtClean="0"/>
            <a:t>1 оқушы</a:t>
          </a:r>
          <a:endParaRPr lang="ru-RU" sz="2800" dirty="0"/>
        </a:p>
      </dgm:t>
    </dgm:pt>
    <dgm:pt modelId="{2557B198-D0C6-4F5C-848D-507BBB6230AA}" type="parTrans" cxnId="{6FB602C6-528A-41EB-ABBF-03A21331B867}">
      <dgm:prSet/>
      <dgm:spPr/>
      <dgm:t>
        <a:bodyPr/>
        <a:lstStyle/>
        <a:p>
          <a:endParaRPr lang="ru-RU"/>
        </a:p>
      </dgm:t>
    </dgm:pt>
    <dgm:pt modelId="{42D616A9-3406-44F3-A882-AEDA48466F55}" type="sibTrans" cxnId="{6FB602C6-528A-41EB-ABBF-03A21331B867}">
      <dgm:prSet/>
      <dgm:spPr/>
      <dgm:t>
        <a:bodyPr/>
        <a:lstStyle/>
        <a:p>
          <a:endParaRPr lang="ru-RU"/>
        </a:p>
      </dgm:t>
    </dgm:pt>
    <dgm:pt modelId="{58C5DD66-34A1-4A4C-AD70-7B9E8DD03B22}" type="pres">
      <dgm:prSet presAssocID="{2A88415B-2C66-44F4-B643-0C7D314C24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9DD51A-A23F-4DDC-B05F-2E8CE83644FD}" type="pres">
      <dgm:prSet presAssocID="{4DD97850-F7E2-4EE6-A4AB-03C1388992B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5FC5C-66FE-4FB4-8F54-3C0201FF0706}" type="pres">
      <dgm:prSet presAssocID="{907C5988-3AED-48BB-816A-14B3960BF42B}" presName="sibTrans" presStyleCnt="0"/>
      <dgm:spPr/>
    </dgm:pt>
    <dgm:pt modelId="{74E127CE-9092-4BD0-9E04-39A3889464F5}" type="pres">
      <dgm:prSet presAssocID="{9F9299E8-AEFF-4841-948A-B270FBAE5EBA}" presName="node" presStyleLbl="node1" presStyleIdx="1" presStyleCnt="4" custLinFactNeighborX="1208" custLinFactNeighborY="1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BE842-6EA9-4013-B8B5-B4733E404AC6}" type="pres">
      <dgm:prSet presAssocID="{6D369978-385B-4B29-9276-F8B45730A4AE}" presName="sibTrans" presStyleCnt="0"/>
      <dgm:spPr/>
    </dgm:pt>
    <dgm:pt modelId="{C8F48235-8F78-49A8-BFC5-D9A03E3C7706}" type="pres">
      <dgm:prSet presAssocID="{CF919313-1B3B-4116-924D-55CD4715E022}" presName="node" presStyleLbl="node1" presStyleIdx="2" presStyleCnt="4" custLinFactNeighborX="-532" custLinFactNeighborY="-1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CA61E-1869-4AC2-ABBA-6A9D3B182AC8}" type="pres">
      <dgm:prSet presAssocID="{F9F84ADF-1FDD-43D2-B521-98BA81AE0CE1}" presName="sibTrans" presStyleCnt="0"/>
      <dgm:spPr/>
    </dgm:pt>
    <dgm:pt modelId="{9BE263FF-BAB2-46DE-B245-FCC6029CE508}" type="pres">
      <dgm:prSet presAssocID="{477EE65D-4921-409C-94BE-B4FA3532D3C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FF6603-1B11-4D27-BBA9-2019A7E60260}" type="presOf" srcId="{4DD97850-F7E2-4EE6-A4AB-03C1388992BB}" destId="{839DD51A-A23F-4DDC-B05F-2E8CE83644FD}" srcOrd="0" destOrd="0" presId="urn:microsoft.com/office/officeart/2005/8/layout/default"/>
    <dgm:cxn modelId="{FB2F8D02-C28D-42C6-A20A-246D7ACAD24E}" srcId="{2A88415B-2C66-44F4-B643-0C7D314C2458}" destId="{4DD97850-F7E2-4EE6-A4AB-03C1388992BB}" srcOrd="0" destOrd="0" parTransId="{2257AA09-D761-40CD-ADE8-2CAEDEDD44CE}" sibTransId="{907C5988-3AED-48BB-816A-14B3960BF42B}"/>
    <dgm:cxn modelId="{DFB82AF2-547C-47C0-93C7-EFC7912D253F}" type="presOf" srcId="{9F9299E8-AEFF-4841-948A-B270FBAE5EBA}" destId="{74E127CE-9092-4BD0-9E04-39A3889464F5}" srcOrd="0" destOrd="0" presId="urn:microsoft.com/office/officeart/2005/8/layout/default"/>
    <dgm:cxn modelId="{B3970E29-4E4D-475A-963F-009F45B3732F}" type="presOf" srcId="{2A88415B-2C66-44F4-B643-0C7D314C2458}" destId="{58C5DD66-34A1-4A4C-AD70-7B9E8DD03B22}" srcOrd="0" destOrd="0" presId="urn:microsoft.com/office/officeart/2005/8/layout/default"/>
    <dgm:cxn modelId="{8FD7B910-F694-4D93-A77D-FB30C89C57AD}" type="presOf" srcId="{CF919313-1B3B-4116-924D-55CD4715E022}" destId="{C8F48235-8F78-49A8-BFC5-D9A03E3C7706}" srcOrd="0" destOrd="0" presId="urn:microsoft.com/office/officeart/2005/8/layout/default"/>
    <dgm:cxn modelId="{7BFBABE7-EF1B-4052-AE6C-D2A55DCB0875}" srcId="{2A88415B-2C66-44F4-B643-0C7D314C2458}" destId="{9F9299E8-AEFF-4841-948A-B270FBAE5EBA}" srcOrd="1" destOrd="0" parTransId="{25F08A70-0B8F-4274-BBD4-0448B8CE3B73}" sibTransId="{6D369978-385B-4B29-9276-F8B45730A4AE}"/>
    <dgm:cxn modelId="{9B20A3F4-BBB7-47FE-91CC-276FB7E00246}" type="presOf" srcId="{477EE65D-4921-409C-94BE-B4FA3532D3CA}" destId="{9BE263FF-BAB2-46DE-B245-FCC6029CE508}" srcOrd="0" destOrd="0" presId="urn:microsoft.com/office/officeart/2005/8/layout/default"/>
    <dgm:cxn modelId="{0CD1A432-D6E2-4E7E-9127-2A57012BA366}" srcId="{2A88415B-2C66-44F4-B643-0C7D314C2458}" destId="{CF919313-1B3B-4116-924D-55CD4715E022}" srcOrd="2" destOrd="0" parTransId="{4BABD986-06FF-4546-B482-D9ED002A602A}" sibTransId="{F9F84ADF-1FDD-43D2-B521-98BA81AE0CE1}"/>
    <dgm:cxn modelId="{6FB602C6-528A-41EB-ABBF-03A21331B867}" srcId="{2A88415B-2C66-44F4-B643-0C7D314C2458}" destId="{477EE65D-4921-409C-94BE-B4FA3532D3CA}" srcOrd="3" destOrd="0" parTransId="{2557B198-D0C6-4F5C-848D-507BBB6230AA}" sibTransId="{42D616A9-3406-44F3-A882-AEDA48466F55}"/>
    <dgm:cxn modelId="{626E1D87-8667-4BF0-8156-4E07747E0F50}" type="presParOf" srcId="{58C5DD66-34A1-4A4C-AD70-7B9E8DD03B22}" destId="{839DD51A-A23F-4DDC-B05F-2E8CE83644FD}" srcOrd="0" destOrd="0" presId="urn:microsoft.com/office/officeart/2005/8/layout/default"/>
    <dgm:cxn modelId="{6697FBF9-6B5C-4B8A-AE41-96139521593F}" type="presParOf" srcId="{58C5DD66-34A1-4A4C-AD70-7B9E8DD03B22}" destId="{E665FC5C-66FE-4FB4-8F54-3C0201FF0706}" srcOrd="1" destOrd="0" presId="urn:microsoft.com/office/officeart/2005/8/layout/default"/>
    <dgm:cxn modelId="{42A38096-4259-46C0-9DDC-AFCFF806877B}" type="presParOf" srcId="{58C5DD66-34A1-4A4C-AD70-7B9E8DD03B22}" destId="{74E127CE-9092-4BD0-9E04-39A3889464F5}" srcOrd="2" destOrd="0" presId="urn:microsoft.com/office/officeart/2005/8/layout/default"/>
    <dgm:cxn modelId="{BFB00CD5-DA79-4B61-87AB-2CA2447A7D70}" type="presParOf" srcId="{58C5DD66-34A1-4A4C-AD70-7B9E8DD03B22}" destId="{4C4BE842-6EA9-4013-B8B5-B4733E404AC6}" srcOrd="3" destOrd="0" presId="urn:microsoft.com/office/officeart/2005/8/layout/default"/>
    <dgm:cxn modelId="{8F5565FE-1F37-4AB6-81E0-7C73EF15625D}" type="presParOf" srcId="{58C5DD66-34A1-4A4C-AD70-7B9E8DD03B22}" destId="{C8F48235-8F78-49A8-BFC5-D9A03E3C7706}" srcOrd="4" destOrd="0" presId="urn:microsoft.com/office/officeart/2005/8/layout/default"/>
    <dgm:cxn modelId="{98F17BEA-1D71-462C-A8AD-C364E9F0EE2C}" type="presParOf" srcId="{58C5DD66-34A1-4A4C-AD70-7B9E8DD03B22}" destId="{EC6CA61E-1869-4AC2-ABBA-6A9D3B182AC8}" srcOrd="5" destOrd="0" presId="urn:microsoft.com/office/officeart/2005/8/layout/default"/>
    <dgm:cxn modelId="{0B9A4201-D0FE-4CC1-A0B7-B75BE2A439AF}" type="presParOf" srcId="{58C5DD66-34A1-4A4C-AD70-7B9E8DD03B22}" destId="{9BE263FF-BAB2-46DE-B245-FCC6029CE50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DD51A-A23F-4DDC-B05F-2E8CE83644F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Қыркүйек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50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r>
            <a:rPr lang="kk-KZ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67 оқушы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Тегін  2 оқушы 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905" y="1047"/>
        <a:ext cx="3479899" cy="2087939"/>
      </dsp:txXfrm>
    </dsp:sp>
    <dsp:sp modelId="{74E127CE-9092-4BD0-9E04-39A3889464F5}">
      <dsp:nvSpPr>
        <dsp:cNvPr id="0" name=""/>
        <dsp:cNvSpPr/>
      </dsp:nvSpPr>
      <dsp:spPr>
        <a:xfrm>
          <a:off x="4330832" y="28607"/>
          <a:ext cx="3479899" cy="20879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u="sng" kern="1200" dirty="0" smtClean="0"/>
            <a:t>Қазан</a:t>
          </a:r>
          <a:r>
            <a:rPr lang="kk-KZ" sz="3200" kern="1200" dirty="0" smtClean="0"/>
            <a:t>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/>
            <a:t>5 оқушы</a:t>
          </a:r>
          <a:endParaRPr lang="ru-RU" sz="2800" kern="1200" dirty="0"/>
        </a:p>
      </dsp:txBody>
      <dsp:txXfrm>
        <a:off x="4330832" y="28607"/>
        <a:ext cx="3479899" cy="2087939"/>
      </dsp:txXfrm>
    </dsp:sp>
    <dsp:sp modelId="{C8F48235-8F78-49A8-BFC5-D9A03E3C7706}">
      <dsp:nvSpPr>
        <dsp:cNvPr id="0" name=""/>
        <dsp:cNvSpPr/>
      </dsp:nvSpPr>
      <dsp:spPr>
        <a:xfrm>
          <a:off x="442392" y="2404863"/>
          <a:ext cx="3479899" cy="20879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k-KZ" sz="3600" u="sng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u="sng" kern="1200" dirty="0" smtClean="0"/>
            <a:t>Қараша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/>
            <a:t>4 оқушы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k-KZ" sz="4000" kern="1200" dirty="0" smtClean="0"/>
        </a:p>
      </dsp:txBody>
      <dsp:txXfrm>
        <a:off x="442392" y="2404863"/>
        <a:ext cx="3479899" cy="2087939"/>
      </dsp:txXfrm>
    </dsp:sp>
    <dsp:sp modelId="{9BE263FF-BAB2-46DE-B245-FCC6029CE508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u="sng" kern="1200" dirty="0" smtClean="0"/>
            <a:t>Желтоқсан</a:t>
          </a:r>
          <a:r>
            <a:rPr lang="kk-KZ" sz="4000" kern="1200" dirty="0" smtClean="0"/>
            <a:t>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/>
            <a:t>1 оқушы</a:t>
          </a:r>
          <a:endParaRPr lang="ru-RU" sz="2800" kern="1200" dirty="0"/>
        </a:p>
      </dsp:txBody>
      <dsp:txXfrm>
        <a:off x="4288794" y="2436976"/>
        <a:ext cx="3479899" cy="208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77094-48DB-4EAD-BAA9-D70A85CD1D45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40470-34A9-4BB9-9B64-5F4F3BAEA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72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6B75F-6E46-4E1B-A365-CABD92DECC01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D07D8-7871-4C79-84E3-8ADD7E38D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03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2544" y="2130425"/>
            <a:ext cx="817891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3B2C1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2544" y="2130425"/>
            <a:ext cx="817891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3B2C1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3050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7644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23A5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93145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67863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0419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952452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490912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8522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5766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50339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76341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23A5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68A0E-DB35-410D-992C-E9D285DC621F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alphaModFix amt="7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02403"/>
            <a:ext cx="2133600" cy="322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fld id="{00968A0E-DB35-410D-992C-E9D285DC621F}" type="datetimeFigureOut">
              <a:rPr lang="ru-RU" smtClean="0"/>
              <a:pPr/>
              <a:t>05.06.2020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02403"/>
            <a:ext cx="2895600" cy="32230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02403"/>
            <a:ext cx="2133600" cy="322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fld id="{1C18309D-7C2B-4690-93F3-A5F516B22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123A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rgbClr val="123A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rgbClr val="123A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rgbClr val="123A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rgbClr val="123A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23A5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23A5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23A5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rgbClr val="123A5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alphaModFix amt="7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02403"/>
            <a:ext cx="2133600" cy="322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fld id="{00968A0E-DB35-410D-992C-E9D285DC621F}" type="datetimeFigureOut">
              <a:rPr lang="ru-RU" smtClean="0">
                <a:solidFill>
                  <a:prstClr val="white"/>
                </a:solidFill>
              </a:rPr>
              <a:pPr/>
              <a:t>05.06.2020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02403"/>
            <a:ext cx="2895600" cy="32230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02403"/>
            <a:ext cx="2133600" cy="322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fld id="{1C18309D-7C2B-4690-93F3-A5F516B22DB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07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123A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rgbClr val="123A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rgbClr val="123A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rgbClr val="123A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rgbClr val="123A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23A5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23A5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23A5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rgbClr val="123A5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" b="19385"/>
          <a:stretch/>
        </p:blipFill>
        <p:spPr>
          <a:xfrm>
            <a:off x="3563888" y="188640"/>
            <a:ext cx="5256584" cy="6552727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5865515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ctr"/>
            <a:endParaRPr lang="ru-RU" sz="3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КГКП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«Детская</a:t>
            </a:r>
            <a:r>
              <a:rPr lang="kk-KZ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школа № 3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0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0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ru-RU" sz="20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000" dirty="0" err="1" smtClean="0"/>
              <a:t>Педа</a:t>
            </a:r>
            <a:r>
              <a:rPr lang="kk-KZ" sz="2000" smtClean="0"/>
              <a:t>гогиялық  кеңес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070474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71635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15-16 ноября 2019 г. в г.Караганде прошел форум “Ұлы дала мұрагерлері”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785926"/>
            <a:ext cx="7929618" cy="457203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0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«Ұлы </a:t>
            </a:r>
            <a:r>
              <a:rPr lang="ru-RU" sz="10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дала </a:t>
            </a:r>
            <a:r>
              <a:rPr lang="ru-RU" sz="10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мұрагерлері</a:t>
            </a:r>
            <a:r>
              <a:rPr lang="ru-RU" sz="10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 – это комплексное </a:t>
            </a:r>
            <a:r>
              <a:rPr lang="ru-RU" sz="10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инновационно-образовательное</a:t>
            </a:r>
            <a:r>
              <a:rPr lang="ru-RU" sz="10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мероприятие, направленное на расширение и углубление образовательных связей между школами по вопросу трансляции опыта обновлённого содержания образования. 15-16 ноября 2019 года, в рамках форума, в городе Караганде проводятся мероприятия для ветеранов педагогического труда, родительской общественности и всех желающих получить разъяснения, касающиеся новых программ обучения, </a:t>
            </a:r>
            <a:r>
              <a:rPr lang="ru-RU" sz="10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критериального</a:t>
            </a:r>
            <a:r>
              <a:rPr lang="ru-RU" sz="10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оценивания, проектной деятельности, работы кружков и секций организаций образования города Караганды.  </a:t>
            </a:r>
            <a:r>
              <a:rPr lang="kk-KZ" sz="10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и педагоги КГКП ДМШ №3 приняли  активное участие.</a:t>
            </a:r>
            <a:endParaRPr lang="ru-RU" sz="10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821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228601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dirty="0" smtClean="0"/>
              <a:t> </a:t>
            </a:r>
            <a:r>
              <a:rPr lang="ru-RU" sz="3200" b="1" dirty="0" smtClean="0"/>
              <a:t>15 ноября, в спорткомплексе «</a:t>
            </a:r>
            <a:r>
              <a:rPr lang="ru-RU" sz="3200" b="1" dirty="0" err="1" smtClean="0"/>
              <a:t>Жастар</a:t>
            </a:r>
            <a:r>
              <a:rPr lang="ru-RU" sz="3200" b="1" dirty="0" smtClean="0"/>
              <a:t>»,  прошли выставки и презентации различных проектов. Учащиеся нашей школы выступили в составе фольклорного ансамбля «</a:t>
            </a:r>
            <a:r>
              <a:rPr lang="ru-RU" sz="3200" b="1" dirty="0" err="1" smtClean="0"/>
              <a:t>Әуен</a:t>
            </a:r>
            <a:r>
              <a:rPr lang="ru-RU" sz="3200" b="1" dirty="0" smtClean="0"/>
              <a:t>» (рук. </a:t>
            </a:r>
            <a:r>
              <a:rPr lang="ru-RU" sz="3200" b="1" dirty="0" err="1" smtClean="0"/>
              <a:t>Мукушева</a:t>
            </a:r>
            <a:r>
              <a:rPr lang="ru-RU" sz="3200" b="1" dirty="0" smtClean="0"/>
              <a:t> Ж.С.)</a:t>
            </a:r>
            <a:endParaRPr lang="ru-RU" sz="3200" b="1" dirty="0"/>
          </a:p>
        </p:txBody>
      </p:sp>
      <p:pic>
        <p:nvPicPr>
          <p:cNvPr id="1026" name="Picture 2" descr="C:\Documents and Settings\Admin\Мои документы\Фолькл.анс.jpg"/>
          <p:cNvPicPr>
            <a:picLocks noChangeAspect="1" noChangeArrowheads="1"/>
          </p:cNvPicPr>
          <p:nvPr/>
        </p:nvPicPr>
        <p:blipFill>
          <a:blip r:embed="rId2" cstate="print"/>
          <a:srcRect l="2958" t="30326" r="11243" b="8653"/>
          <a:stretch>
            <a:fillRect/>
          </a:stretch>
        </p:blipFill>
        <p:spPr bwMode="auto">
          <a:xfrm>
            <a:off x="2143108" y="2276871"/>
            <a:ext cx="5143536" cy="44161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71687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Мои документы\6c45cb5f-747e-41c2-afcf-855adcdecfa5.jpg"/>
          <p:cNvPicPr>
            <a:picLocks noChangeAspect="1" noChangeArrowheads="1"/>
          </p:cNvPicPr>
          <p:nvPr/>
        </p:nvPicPr>
        <p:blipFill>
          <a:blip r:embed="rId2" cstate="print"/>
          <a:srcRect l="5921" t="17105" r="4276" b="2631"/>
          <a:stretch>
            <a:fillRect/>
          </a:stretch>
        </p:blipFill>
        <p:spPr bwMode="auto">
          <a:xfrm>
            <a:off x="214282" y="500042"/>
            <a:ext cx="8738859" cy="5857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5242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29763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16 ноября утром в общеобразовательных школах были проведены «Дни открытых дверей», где участвовали и наши учащиеся с филиалов школы: в лицее №57 (преп.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Ақберген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Б.А.,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Дюсенов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К.Б.,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Ондыбаева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Г.Б.,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Берикболо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А.Д.), в гимназии №102 (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преп.Ыбышева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Р.О., Аскаров Ж.С.), СОШ №41 (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преп.Сыздыкова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Н.К.), СОШ №81 (преп.Абдуллина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Э.С.,Кудайбергенова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Г.Т.), СОШ №6 (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преп.Куспанова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А.Е.), ОШ №4 (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преп.Толыкбаева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К.Н.,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Ормалдаева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А.К.).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	А в 14.00 на сцене Дома Дружбы, прошло Театрализованное представление «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Ұлы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дала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мұрагерлері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», в котором приняли участие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хоровики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и вокалисты всех музыкальных школ, а также прошел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флеш-моб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домбристов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: исполнялся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кюй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Курмангазы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Сарыарка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9426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Мои документы\102.jpg"/>
          <p:cNvPicPr>
            <a:picLocks noChangeAspect="1" noChangeArrowheads="1"/>
          </p:cNvPicPr>
          <p:nvPr/>
        </p:nvPicPr>
        <p:blipFill>
          <a:blip r:embed="rId2" cstate="print"/>
          <a:srcRect l="10037" r="18587" b="18215"/>
          <a:stretch>
            <a:fillRect/>
          </a:stretch>
        </p:blipFill>
        <p:spPr bwMode="auto">
          <a:xfrm>
            <a:off x="0" y="0"/>
            <a:ext cx="4643438" cy="3622081"/>
          </a:xfrm>
          <a:prstGeom prst="rect">
            <a:avLst/>
          </a:prstGeom>
          <a:noFill/>
        </p:spPr>
      </p:pic>
      <p:pic>
        <p:nvPicPr>
          <p:cNvPr id="26627" name="Picture 3" descr="C:\Documents and Settings\Admin\Мои документы\фор.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6620" y="3675548"/>
            <a:ext cx="5667380" cy="31824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1143000"/>
          </a:xfrm>
        </p:spPr>
        <p:txBody>
          <a:bodyPr/>
          <a:lstStyle/>
          <a:p>
            <a:r>
              <a:rPr lang="kk-KZ" dirty="0" smtClean="0"/>
              <a:t>102 лицей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361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Мои документы\форум 41.jpg"/>
          <p:cNvPicPr>
            <a:picLocks noChangeAspect="1" noChangeArrowheads="1"/>
          </p:cNvPicPr>
          <p:nvPr/>
        </p:nvPicPr>
        <p:blipFill>
          <a:blip r:embed="rId2" cstate="print"/>
          <a:srcRect l="2183" t="23290" r="5021"/>
          <a:stretch>
            <a:fillRect/>
          </a:stretch>
        </p:blipFill>
        <p:spPr bwMode="auto">
          <a:xfrm>
            <a:off x="0" y="0"/>
            <a:ext cx="5643634" cy="3499005"/>
          </a:xfrm>
          <a:prstGeom prst="rect">
            <a:avLst/>
          </a:prstGeom>
          <a:noFill/>
        </p:spPr>
      </p:pic>
      <p:pic>
        <p:nvPicPr>
          <p:cNvPr id="3" name="Picture 4" descr="C:\Documents and Settings\Admin\Мои документы\әншілер 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551741"/>
            <a:ext cx="6072198" cy="33062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634" y="274638"/>
            <a:ext cx="3043166" cy="1143000"/>
          </a:xfrm>
        </p:spPr>
        <p:txBody>
          <a:bodyPr/>
          <a:lstStyle/>
          <a:p>
            <a:r>
              <a:rPr lang="kk-KZ" dirty="0" smtClean="0"/>
              <a:t>41 филиал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4913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\Мои документы\форум 6 школа.jpg"/>
          <p:cNvPicPr>
            <a:picLocks noChangeAspect="1" noChangeArrowheads="1"/>
          </p:cNvPicPr>
          <p:nvPr/>
        </p:nvPicPr>
        <p:blipFill>
          <a:blip r:embed="rId2" cstate="print"/>
          <a:srcRect r="17567" b="15623"/>
          <a:stretch>
            <a:fillRect/>
          </a:stretch>
        </p:blipFill>
        <p:spPr bwMode="auto">
          <a:xfrm>
            <a:off x="0" y="0"/>
            <a:ext cx="4429124" cy="3786190"/>
          </a:xfrm>
          <a:prstGeom prst="rect">
            <a:avLst/>
          </a:prstGeom>
          <a:noFill/>
        </p:spPr>
      </p:pic>
      <p:pic>
        <p:nvPicPr>
          <p:cNvPr id="30723" name="Picture 3" descr="C:\Documents and Settings\Admin\Мои документы\форум 102.jpg"/>
          <p:cNvPicPr>
            <a:picLocks noChangeAspect="1" noChangeArrowheads="1"/>
          </p:cNvPicPr>
          <p:nvPr/>
        </p:nvPicPr>
        <p:blipFill>
          <a:blip r:embed="rId3" cstate="print"/>
          <a:srcRect l="5590" t="20497" r="15217"/>
          <a:stretch>
            <a:fillRect/>
          </a:stretch>
        </p:blipFill>
        <p:spPr bwMode="auto">
          <a:xfrm>
            <a:off x="3071770" y="3895725"/>
            <a:ext cx="6072230" cy="29622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53594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фор.57.jpg"/>
          <p:cNvPicPr>
            <a:picLocks noChangeAspect="1" noChangeArrowheads="1"/>
          </p:cNvPicPr>
          <p:nvPr/>
        </p:nvPicPr>
        <p:blipFill>
          <a:blip r:embed="rId2" cstate="print"/>
          <a:srcRect l="4324" t="17838" r="3243" b="14054"/>
          <a:stretch>
            <a:fillRect/>
          </a:stretch>
        </p:blipFill>
        <p:spPr bwMode="auto">
          <a:xfrm>
            <a:off x="0" y="0"/>
            <a:ext cx="5857916" cy="3237269"/>
          </a:xfrm>
          <a:prstGeom prst="rect">
            <a:avLst/>
          </a:prstGeom>
          <a:noFill/>
        </p:spPr>
      </p:pic>
      <p:pic>
        <p:nvPicPr>
          <p:cNvPr id="32771" name="Picture 3" descr="C:\Documents and Settings\Admin\Мои документы\форум 57.jpg"/>
          <p:cNvPicPr>
            <a:picLocks noChangeAspect="1" noChangeArrowheads="1"/>
          </p:cNvPicPr>
          <p:nvPr/>
        </p:nvPicPr>
        <p:blipFill>
          <a:blip r:embed="rId3" cstate="print"/>
          <a:srcRect l="2655" t="23894" r="7080" b="7080"/>
          <a:stretch>
            <a:fillRect/>
          </a:stretch>
        </p:blipFill>
        <p:spPr bwMode="auto">
          <a:xfrm>
            <a:off x="2916101" y="3286124"/>
            <a:ext cx="6227899" cy="35718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916" y="274638"/>
            <a:ext cx="2828884" cy="1143000"/>
          </a:xfrm>
        </p:spPr>
        <p:txBody>
          <a:bodyPr/>
          <a:lstStyle/>
          <a:p>
            <a:r>
              <a:rPr lang="kk-KZ" dirty="0" smtClean="0"/>
              <a:t>57 филиал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2069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Autofit/>
          </a:bodyPr>
          <a:lstStyle/>
          <a:p>
            <a:pPr algn="just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	16 ноября в Доме дружбы в  программе форума от нашей школы приняли участие: фольклорный ансамбль педагогов “Наз қоңыр” под рук. заслуженного деятеля РК П.Т. Ташимова, хоровой коллектив под руководством А.М.Мухановой, домбристы-учащиеся Р.О.Ыбышевой, К.А.Тусуповой, Э.С. Абдуллиной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240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Наз коныр.jpg"/>
          <p:cNvPicPr>
            <a:picLocks noChangeAspect="1" noChangeArrowheads="1"/>
          </p:cNvPicPr>
          <p:nvPr/>
        </p:nvPicPr>
        <p:blipFill>
          <a:blip r:embed="rId2" cstate="print"/>
          <a:srcRect l="3846" r="9615"/>
          <a:stretch>
            <a:fillRect/>
          </a:stretch>
        </p:blipFill>
        <p:spPr bwMode="auto">
          <a:xfrm>
            <a:off x="214282" y="857232"/>
            <a:ext cx="8749490" cy="47927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47401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Бөлімдер/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отделения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800" dirty="0" smtClean="0"/>
              <a:t>1. </a:t>
            </a:r>
            <a:r>
              <a:rPr lang="ru-RU" sz="3800" dirty="0" err="1">
                <a:solidFill>
                  <a:srgbClr val="C00000"/>
                </a:solidFill>
              </a:rPr>
              <a:t>Д</a:t>
            </a:r>
            <a:r>
              <a:rPr lang="ru-RU" sz="3800" dirty="0" err="1" smtClean="0">
                <a:solidFill>
                  <a:srgbClr val="C00000"/>
                </a:solidFill>
              </a:rPr>
              <a:t>әстүрлі</a:t>
            </a:r>
            <a:r>
              <a:rPr lang="ru-RU" sz="3800" dirty="0" smtClean="0">
                <a:solidFill>
                  <a:srgbClr val="C00000"/>
                </a:solidFill>
              </a:rPr>
              <a:t> </a:t>
            </a:r>
            <a:r>
              <a:rPr lang="ru-RU" sz="3800" dirty="0" err="1" smtClean="0">
                <a:solidFill>
                  <a:srgbClr val="C00000"/>
                </a:solidFill>
              </a:rPr>
              <a:t>ән</a:t>
            </a:r>
            <a:r>
              <a:rPr lang="ru-RU" sz="3800" dirty="0" smtClean="0">
                <a:solidFill>
                  <a:srgbClr val="C00000"/>
                </a:solidFill>
              </a:rPr>
              <a:t> </a:t>
            </a:r>
            <a:endParaRPr lang="ru-RU" sz="3800" dirty="0">
              <a:solidFill>
                <a:srgbClr val="C00000"/>
              </a:solidFill>
            </a:endParaRPr>
          </a:p>
          <a:p>
            <a:r>
              <a:rPr lang="ru-RU" sz="3800" dirty="0" smtClean="0"/>
              <a:t>2. </a:t>
            </a:r>
            <a:r>
              <a:rPr lang="ru-RU" sz="3800" dirty="0">
                <a:solidFill>
                  <a:srgbClr val="C00000"/>
                </a:solidFill>
              </a:rPr>
              <a:t>Ф</a:t>
            </a:r>
            <a:r>
              <a:rPr lang="ru-RU" sz="3800" dirty="0" smtClean="0">
                <a:solidFill>
                  <a:srgbClr val="C00000"/>
                </a:solidFill>
              </a:rPr>
              <a:t>ортепиано </a:t>
            </a:r>
          </a:p>
          <a:p>
            <a:r>
              <a:rPr lang="ru-RU" sz="3800" dirty="0" smtClean="0"/>
              <a:t>3.</a:t>
            </a:r>
            <a:r>
              <a:rPr lang="ru-RU" sz="3800" dirty="0"/>
              <a:t> </a:t>
            </a:r>
            <a:r>
              <a:rPr lang="ru-RU" sz="3800" dirty="0" smtClean="0">
                <a:solidFill>
                  <a:srgbClr val="C00000"/>
                </a:solidFill>
              </a:rPr>
              <a:t>Халы</a:t>
            </a:r>
            <a:r>
              <a:rPr lang="kk-KZ" sz="3800" dirty="0" smtClean="0">
                <a:solidFill>
                  <a:srgbClr val="C00000"/>
                </a:solidFill>
              </a:rPr>
              <a:t>қ аспаптар: </a:t>
            </a:r>
            <a:r>
              <a:rPr lang="ru-RU" sz="3800" dirty="0" err="1" smtClean="0"/>
              <a:t>домбыра</a:t>
            </a:r>
            <a:r>
              <a:rPr lang="ru-RU" sz="3800" dirty="0" smtClean="0"/>
              <a:t>, </a:t>
            </a:r>
            <a:r>
              <a:rPr lang="ru-RU" sz="3800" dirty="0" err="1" smtClean="0"/>
              <a:t>кобыз</a:t>
            </a:r>
            <a:r>
              <a:rPr lang="ru-RU" sz="3800" dirty="0" smtClean="0"/>
              <a:t> </a:t>
            </a:r>
          </a:p>
          <a:p>
            <a:r>
              <a:rPr lang="ru-RU" sz="3800" dirty="0"/>
              <a:t>4. </a:t>
            </a:r>
            <a:r>
              <a:rPr lang="ru-RU" sz="3800" dirty="0">
                <a:solidFill>
                  <a:srgbClr val="C00000"/>
                </a:solidFill>
              </a:rPr>
              <a:t>Оркестр </a:t>
            </a:r>
            <a:r>
              <a:rPr lang="ru-RU" sz="3800" dirty="0" err="1">
                <a:solidFill>
                  <a:srgbClr val="C00000"/>
                </a:solidFill>
              </a:rPr>
              <a:t>бөлімі</a:t>
            </a:r>
            <a:r>
              <a:rPr lang="ru-RU" sz="3800" dirty="0">
                <a:solidFill>
                  <a:srgbClr val="C00000"/>
                </a:solidFill>
              </a:rPr>
              <a:t>: </a:t>
            </a:r>
            <a:r>
              <a:rPr lang="ru-RU" sz="3800" dirty="0"/>
              <a:t>скрипка, гитара, флейта, </a:t>
            </a:r>
            <a:r>
              <a:rPr lang="ru-RU" sz="3800" dirty="0" smtClean="0"/>
              <a:t> аккордеон, ударные инструменты</a:t>
            </a:r>
          </a:p>
          <a:p>
            <a:r>
              <a:rPr lang="ru-RU" sz="3800" dirty="0">
                <a:solidFill>
                  <a:srgbClr val="C00000"/>
                </a:solidFill>
              </a:rPr>
              <a:t>5.Вокально-хоровое: </a:t>
            </a:r>
            <a:r>
              <a:rPr lang="ru-RU" sz="3800" dirty="0"/>
              <a:t>хор классы</a:t>
            </a:r>
            <a:r>
              <a:rPr lang="ru-RU" sz="3800" dirty="0" smtClean="0"/>
              <a:t>, </a:t>
            </a:r>
            <a:r>
              <a:rPr lang="ru-RU" sz="3800" dirty="0" err="1" smtClean="0"/>
              <a:t>эстрадалық</a:t>
            </a:r>
            <a:r>
              <a:rPr lang="ru-RU" sz="3800" dirty="0" smtClean="0"/>
              <a:t> </a:t>
            </a:r>
            <a:r>
              <a:rPr lang="ru-RU" sz="3800" dirty="0"/>
              <a:t>вокал</a:t>
            </a:r>
          </a:p>
          <a:p>
            <a:r>
              <a:rPr lang="ru-RU" sz="3800" dirty="0"/>
              <a:t>6. </a:t>
            </a:r>
            <a:r>
              <a:rPr lang="ru-RU" sz="3800" dirty="0">
                <a:solidFill>
                  <a:srgbClr val="C00000"/>
                </a:solidFill>
              </a:rPr>
              <a:t>Подготовительная группа</a:t>
            </a:r>
          </a:p>
          <a:p>
            <a:endParaRPr lang="ru-RU" sz="3800" dirty="0"/>
          </a:p>
          <a:p>
            <a:endParaRPr lang="ru-RU" sz="3800" dirty="0"/>
          </a:p>
          <a:p>
            <a:endParaRPr lang="ru-RU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Мои документы\форум х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48" cy="6306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36755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Мои документы\форум сце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3126"/>
            <a:ext cx="9144000" cy="5173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1860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Мои документы\форум аб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7617"/>
            <a:ext cx="8643926" cy="6466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0594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домбрис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596338" cy="40749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33552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Мои документы\х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465637" cy="6286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65213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5368940"/>
          </a:xfrm>
        </p:spPr>
        <p:txBody>
          <a:bodyPr>
            <a:noAutofit/>
          </a:bodyPr>
          <a:lstStyle/>
          <a:p>
            <a:pPr algn="just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14 желтоқсанда біздің мектепте</a:t>
            </a:r>
            <a:br>
              <a:rPr lang="kk-KZ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БММ және ӨМ фортепианолық бөлімдер оқушыларының арасында Қазақстан сазгерінің пьесасын үздік  орындау бойынша Қазақстан Республикасы Тәуелсіздігі күніне арналған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«Атамекен» атты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қалалық конкурс-фестивалі өкізілді. Биыл бұл конкурсқа 46 өтінім түсті: Қарағанды, Теміртау, Топар, Ғ.Мустафин ат. кенттерден.  Ең көп қатысушы Қарағанды қ. №1 БММ-н болды – 17 өтінім. Конкурстың нәтижелері бойынша: 1-Бас Жүлде, 9 -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орын, 12-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орын,14-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иегері және 5 оқушы дипломант атанды. Біздің мектептен К.Б.Сулейменова, Ю.П.Петрова, И.Ю. Богриенко оқушылары қатысып жүлделі орындарға ие болды.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131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Мои документы\атамекен жюри.jpg"/>
          <p:cNvPicPr>
            <a:picLocks noChangeAspect="1" noChangeArrowheads="1"/>
          </p:cNvPicPr>
          <p:nvPr/>
        </p:nvPicPr>
        <p:blipFill>
          <a:blip r:embed="rId2" cstate="print"/>
          <a:srcRect l="24341" t="16227" r="5679" b="29682"/>
          <a:stretch>
            <a:fillRect/>
          </a:stretch>
        </p:blipFill>
        <p:spPr bwMode="auto">
          <a:xfrm>
            <a:off x="0" y="-1"/>
            <a:ext cx="5143504" cy="2981741"/>
          </a:xfrm>
          <a:prstGeom prst="rect">
            <a:avLst/>
          </a:prstGeom>
          <a:noFill/>
        </p:spPr>
      </p:pic>
      <p:pic>
        <p:nvPicPr>
          <p:cNvPr id="27651" name="Picture 3" descr="C:\Documents and Settings\Admin\Мои документы\атамекен.jpg"/>
          <p:cNvPicPr>
            <a:picLocks noChangeAspect="1" noChangeArrowheads="1"/>
          </p:cNvPicPr>
          <p:nvPr/>
        </p:nvPicPr>
        <p:blipFill>
          <a:blip r:embed="rId3" cstate="print"/>
          <a:srcRect l="28719" t="18152"/>
          <a:stretch>
            <a:fillRect/>
          </a:stretch>
        </p:blipFill>
        <p:spPr bwMode="auto">
          <a:xfrm>
            <a:off x="3929058" y="2978504"/>
            <a:ext cx="5214942" cy="3879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48229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Documents and Settings\Admin\Мои документы\атамекен ведущ..jpg"/>
          <p:cNvPicPr>
            <a:picLocks noChangeAspect="1" noChangeArrowheads="1"/>
          </p:cNvPicPr>
          <p:nvPr/>
        </p:nvPicPr>
        <p:blipFill>
          <a:blip r:embed="rId2" cstate="print"/>
          <a:srcRect l="14852" b="7178"/>
          <a:stretch>
            <a:fillRect/>
          </a:stretch>
        </p:blipFill>
        <p:spPr bwMode="auto">
          <a:xfrm>
            <a:off x="4229104" y="2839613"/>
            <a:ext cx="4914896" cy="4018387"/>
          </a:xfrm>
          <a:prstGeom prst="rect">
            <a:avLst/>
          </a:prstGeom>
          <a:noFill/>
        </p:spPr>
      </p:pic>
      <p:pic>
        <p:nvPicPr>
          <p:cNvPr id="29700" name="Picture 4" descr="C:\Documents and Settings\Admin\Мои документы\атамекен мальч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57640" cy="5543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27143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IMG_53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76749" cy="3357562"/>
          </a:xfrm>
          <a:prstGeom prst="rect">
            <a:avLst/>
          </a:prstGeom>
        </p:spPr>
      </p:pic>
      <p:pic>
        <p:nvPicPr>
          <p:cNvPr id="5" name="Содержимое 8" descr="IMG_53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214686"/>
            <a:ext cx="4857752" cy="36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62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rmAutofit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Участие в творческих конкурсах учащихся школы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1872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росте движения контингента учащихся  2015-2020уч.г.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931547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84836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Мои документы\переполо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4393419" cy="5857892"/>
          </a:xfrm>
          <a:prstGeom prst="rect">
            <a:avLst/>
          </a:prstGeom>
          <a:noFill/>
        </p:spPr>
      </p:pic>
      <p:pic>
        <p:nvPicPr>
          <p:cNvPr id="3" name="Picture 3" descr="C:\Documents and Settings\Admin\Мои документы\новог.переполо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7677" y="214290"/>
            <a:ext cx="4393437" cy="5857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20830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Мои документы\кубок әншілер.jpg"/>
          <p:cNvPicPr>
            <a:picLocks noChangeAspect="1" noChangeArrowheads="1"/>
          </p:cNvPicPr>
          <p:nvPr/>
        </p:nvPicPr>
        <p:blipFill>
          <a:blip r:embed="rId2" cstate="print"/>
          <a:srcRect b="8562"/>
          <a:stretch>
            <a:fillRect/>
          </a:stretch>
        </p:blipFill>
        <p:spPr bwMode="auto">
          <a:xfrm>
            <a:off x="0" y="214290"/>
            <a:ext cx="3264977" cy="6143668"/>
          </a:xfrm>
          <a:prstGeom prst="rect">
            <a:avLst/>
          </a:prstGeom>
          <a:noFill/>
        </p:spPr>
      </p:pic>
      <p:pic>
        <p:nvPicPr>
          <p:cNvPr id="34819" name="Picture 3" descr="C:\Documents and Settings\Admin\Мои документы\кидс стар.jpg"/>
          <p:cNvPicPr>
            <a:picLocks noChangeAspect="1" noChangeArrowheads="1"/>
          </p:cNvPicPr>
          <p:nvPr/>
        </p:nvPicPr>
        <p:blipFill>
          <a:blip r:embed="rId3" cstate="print"/>
          <a:srcRect l="8992" r="17439"/>
          <a:stretch>
            <a:fillRect/>
          </a:stretch>
        </p:blipFill>
        <p:spPr bwMode="auto">
          <a:xfrm>
            <a:off x="3286116" y="1831814"/>
            <a:ext cx="5857884" cy="38692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33006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Мои документы\фото ақ сұңқар.jpg"/>
          <p:cNvPicPr>
            <a:picLocks noChangeAspect="1" noChangeArrowheads="1"/>
          </p:cNvPicPr>
          <p:nvPr/>
        </p:nvPicPr>
        <p:blipFill>
          <a:blip r:embed="rId2" cstate="print"/>
          <a:srcRect l="11661" r="14134"/>
          <a:stretch>
            <a:fillRect/>
          </a:stretch>
        </p:blipFill>
        <p:spPr bwMode="auto">
          <a:xfrm>
            <a:off x="2500298" y="0"/>
            <a:ext cx="3964035" cy="3004861"/>
          </a:xfrm>
          <a:prstGeom prst="rect">
            <a:avLst/>
          </a:prstGeom>
          <a:noFill/>
        </p:spPr>
      </p:pic>
      <p:pic>
        <p:nvPicPr>
          <p:cNvPr id="33795" name="Picture 3" descr="C:\Documents and Settings\Admin\Мои документы\кыс өрнегі.jpg"/>
          <p:cNvPicPr>
            <a:picLocks noChangeAspect="1" noChangeArrowheads="1"/>
          </p:cNvPicPr>
          <p:nvPr/>
        </p:nvPicPr>
        <p:blipFill>
          <a:blip r:embed="rId3" cstate="print"/>
          <a:srcRect l="5357" t="6696" r="7143"/>
          <a:stretch>
            <a:fillRect/>
          </a:stretch>
        </p:blipFill>
        <p:spPr bwMode="auto">
          <a:xfrm>
            <a:off x="6380494" y="2928934"/>
            <a:ext cx="2763506" cy="3929066"/>
          </a:xfrm>
          <a:prstGeom prst="rect">
            <a:avLst/>
          </a:prstGeom>
          <a:noFill/>
        </p:spPr>
      </p:pic>
      <p:pic>
        <p:nvPicPr>
          <p:cNvPr id="4" name="Picture 2" descr="C:\Documents and Settings\Admin\Мои документы\куракбаева.jpg"/>
          <p:cNvPicPr>
            <a:picLocks noChangeAspect="1" noChangeArrowheads="1"/>
          </p:cNvPicPr>
          <p:nvPr/>
        </p:nvPicPr>
        <p:blipFill>
          <a:blip r:embed="rId4" cstate="print"/>
          <a:srcRect l="20833"/>
          <a:stretch>
            <a:fillRect/>
          </a:stretch>
        </p:blipFill>
        <p:spPr bwMode="auto">
          <a:xfrm>
            <a:off x="0" y="2910154"/>
            <a:ext cx="2643174" cy="3947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59668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Контингент учащихся КГКП ДМШ 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42004620"/>
              </p:ext>
            </p:extLst>
          </p:nvPr>
        </p:nvGraphicFramePr>
        <p:xfrm>
          <a:off x="395536" y="1772816"/>
          <a:ext cx="439248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1708664"/>
              </p:ext>
            </p:extLst>
          </p:nvPr>
        </p:nvGraphicFramePr>
        <p:xfrm>
          <a:off x="4644008" y="1772816"/>
          <a:ext cx="4113783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25191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Количественный состав обучающихся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 филиалам на 02.01.2019г.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344167"/>
              </p:ext>
            </p:extLst>
          </p:nvPr>
        </p:nvGraphicFramePr>
        <p:xfrm>
          <a:off x="0" y="980728"/>
          <a:ext cx="9252520" cy="6110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Түлектер /Выпускники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32813554"/>
              </p:ext>
            </p:extLst>
          </p:nvPr>
        </p:nvGraphicFramePr>
        <p:xfrm>
          <a:off x="251520" y="1412776"/>
          <a:ext cx="51125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kk-KZ" dirty="0" smtClean="0"/>
              <a:t>Прослушивания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364088" y="2174875"/>
            <a:ext cx="3322712" cy="3702397"/>
          </a:xfrm>
        </p:spPr>
        <p:txBody>
          <a:bodyPr>
            <a:normAutofit/>
          </a:bodyPr>
          <a:lstStyle/>
          <a:p>
            <a:r>
              <a:rPr lang="kk-K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20.01.20 </a:t>
            </a:r>
          </a:p>
          <a:p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10.00 вокал-хор</a:t>
            </a:r>
          </a:p>
          <a:p>
            <a:r>
              <a:rPr lang="kk-K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21.01.20 </a:t>
            </a:r>
          </a:p>
          <a:p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9.00  1 смена </a:t>
            </a:r>
          </a:p>
          <a:p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халық аспаптар</a:t>
            </a:r>
          </a:p>
          <a:p>
            <a:r>
              <a:rPr lang="kk-K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оркестр бөлімі</a:t>
            </a:r>
          </a:p>
          <a:p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15.00  2 смена</a:t>
            </a:r>
          </a:p>
          <a:p>
            <a:r>
              <a:rPr lang="kk-K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22.01.20</a:t>
            </a:r>
          </a:p>
          <a:p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15.00  халық аспаптар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4959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 төлеміне жеңілдік беру туралы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21309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36761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14625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Качественный состав педагогов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02.01.2020г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основники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37 ч. (в т.ч.3 декретный отпуск)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совместители 41ч.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1605976"/>
              </p:ext>
            </p:extLst>
          </p:nvPr>
        </p:nvGraphicFramePr>
        <p:xfrm>
          <a:off x="395536" y="1268760"/>
          <a:ext cx="835292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48546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252" y="21470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27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Участие педагогов в профессиональном конкурсе </a:t>
            </a:r>
            <a:br>
              <a:rPr lang="kk-KZ" sz="27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«Шабыт шаттығы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56435"/>
            <a:ext cx="3287606" cy="4383475"/>
          </a:xfrm>
        </p:spPr>
      </p:pic>
      <p:pic>
        <p:nvPicPr>
          <p:cNvPr id="7" name="Picture 3" descr="C:\Documents and Settings\Admin\Мои документы\фолькл.анс.педагог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12776"/>
            <a:ext cx="5508104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05851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узык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музыка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6477798-CC28-4209-930A-2D804C6791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музыка</Template>
  <TotalTime>0</TotalTime>
  <Words>167</Words>
  <Application>Microsoft Office PowerPoint</Application>
  <PresentationFormat>Экран (4:3)</PresentationFormat>
  <Paragraphs>73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музыка</vt:lpstr>
      <vt:lpstr>1_музыка</vt:lpstr>
      <vt:lpstr>Презентация PowerPoint</vt:lpstr>
      <vt:lpstr>Бөлімдер/отделения</vt:lpstr>
      <vt:lpstr>Сведения о росте движения контингента учащихся  2015-2020уч.г.</vt:lpstr>
      <vt:lpstr>Контингент учащихся КГКП ДМШ №3  </vt:lpstr>
      <vt:lpstr>Количественный состав обучающихся  по филиалам на 02.01.2019г.</vt:lpstr>
      <vt:lpstr>Түлектер /Выпускники</vt:lpstr>
      <vt:lpstr>Оқу төлеміне жеңілдік беру туралы</vt:lpstr>
      <vt:lpstr>Качественный состав педагогов на 02.01.2020г основники 37 ч. (в т.ч.3 декретный отпуск) совместители 41ч. </vt:lpstr>
      <vt:lpstr>Участие педагогов в профессиональном конкурсе  «Шабыт шаттығы»</vt:lpstr>
      <vt:lpstr>15-16 ноября 2019 г. в г.Караганде прошел форум “Ұлы дала мұрагерлері”</vt:lpstr>
      <vt:lpstr> 15 ноября, в спорткомплексе «Жастар»,  прошли выставки и презентации различных проектов. Учащиеся нашей школы выступили в составе фольклорного ансамбля «Әуен» (рук. Мукушева Ж.С.)</vt:lpstr>
      <vt:lpstr>Презентация PowerPoint</vt:lpstr>
      <vt:lpstr> 16 ноября утром в общеобразовательных школах были проведены «Дни открытых дверей», где участвовали и наши учащиеся с филиалов школы: в лицее №57 (преп.Ақберген Б.А., Дюсенов К.Б., Ондыбаева Г.Б., Берикболо А.Д.), в гимназии №102 (преп.Ыбышева Р.О., Аскаров Ж.С.), СОШ №41 (преп.Сыздыкова Н.К.), СОШ №81 (преп.Абдуллина Э.С.,Кудайбергенова Г.Т.), СОШ №6 (преп.Куспанова А.Е.), ОШ №4 (преп.Толыкбаева К.Н., Ормалдаева А.К.).   А в 14.00 на сцене Дома Дружбы, прошло Театрализованное представление «Ұлы дала мұрагерлері», в котором приняли участие хоровики и вокалисты всех музыкальных школ, а также прошел флеш-моб домбристов: исполнялся кюй Курмангазы «Сарыарка».  </vt:lpstr>
      <vt:lpstr>102 лицей</vt:lpstr>
      <vt:lpstr>41 филиал</vt:lpstr>
      <vt:lpstr>Презентация PowerPoint</vt:lpstr>
      <vt:lpstr>57 филиал</vt:lpstr>
      <vt:lpstr> 16 ноября в Доме дружбы в  программе форума от нашей школы приняли участие: фольклорный ансамбль педагогов “Наз қоңыр” под рук. заслуженного деятеля РК П.Т. Ташимова, хоровой коллектив под руководством А.М.Мухановой, домбристы-учащиеся Р.О.Ыбышевой, К.А.Тусуповой, Э.С. Абдуллиной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14 желтоқсанда біздің мектепте  БММ және ӨМ фортепианолық бөлімдер оқушыларының арасында Қазақстан сазгерінің пьесасын үздік  орындау бойынша Қазақстан Республикасы Тәуелсіздігі күніне арналған  «Атамекен» атты V  қалалық конкурс-фестивалі өкізілді. Биыл бұл конкурсқа 46 өтінім түсті: Қарағанды, Теміртау, Топар, Ғ.Мустафин ат. кенттерден.  Ең көп қатысушы Қарағанды қ. №1 БММ-н болды – 17 өтінім. Конкурстың нәтижелері бойынша: 1-Бас Жүлде, 9 - I орын, 12- II орын,14-IIIорын иегері және 5 оқушы дипломант атанды. Біздің мектептен К.Б.Сулейменова, Ю.П.Петрова, И.Ю. Богриенко оқушылары қатысып жүлделі орындарға ие болды.   </vt:lpstr>
      <vt:lpstr>Презентация PowerPoint</vt:lpstr>
      <vt:lpstr>Презентация PowerPoint</vt:lpstr>
      <vt:lpstr>Презентация PowerPoint</vt:lpstr>
      <vt:lpstr>Участие в творческих конкурсах учащихся школы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2012-01-31T04:35:34Z</dcterms:created>
  <dcterms:modified xsi:type="dcterms:W3CDTF">2020-06-05T09:57:51Z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TC103626409990</vt:lpwstr>
  </property>
</Properties>
</file>