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  <p:sldMasterId id="2147483737" r:id="rId2"/>
    <p:sldMasterId id="2147483869" r:id="rId3"/>
  </p:sldMasterIdLst>
  <p:notesMasterIdLst>
    <p:notesMasterId r:id="rId18"/>
  </p:notesMasterIdLst>
  <p:sldIdLst>
    <p:sldId id="438" r:id="rId4"/>
    <p:sldId id="469" r:id="rId5"/>
    <p:sldId id="468" r:id="rId6"/>
    <p:sldId id="467" r:id="rId7"/>
    <p:sldId id="459" r:id="rId8"/>
    <p:sldId id="462" r:id="rId9"/>
    <p:sldId id="461" r:id="rId10"/>
    <p:sldId id="465" r:id="rId11"/>
    <p:sldId id="458" r:id="rId12"/>
    <p:sldId id="466" r:id="rId13"/>
    <p:sldId id="475" r:id="rId14"/>
    <p:sldId id="471" r:id="rId15"/>
    <p:sldId id="476" r:id="rId16"/>
    <p:sldId id="441" r:id="rId17"/>
  </p:sldIdLst>
  <p:sldSz cx="12192000" cy="6858000"/>
  <p:notesSz cx="6797675" cy="9928225"/>
  <p:defaultTextStyle>
    <a:defPPr>
      <a:defRPr lang="kk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ECFF"/>
    <a:srgbClr val="CDFFFF"/>
    <a:srgbClr val="F0F4FA"/>
    <a:srgbClr val="E6EDF6"/>
    <a:srgbClr val="FFFFCC"/>
    <a:srgbClr val="EAEAEA"/>
    <a:srgbClr val="E1F4FF"/>
    <a:srgbClr val="FEE8FB"/>
    <a:srgbClr val="F0F8FA"/>
    <a:srgbClr val="FFF7F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934" autoAdjust="0"/>
    <p:restoredTop sz="96433" autoAdjust="0"/>
  </p:normalViewPr>
  <p:slideViewPr>
    <p:cSldViewPr snapToGrid="0">
      <p:cViewPr>
        <p:scale>
          <a:sx n="120" d="100"/>
          <a:sy n="120" d="100"/>
        </p:scale>
        <p:origin x="-72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y%20Docs\&#1057;&#1090;&#1072;&#1090;%20&#1050;&#1058;&#1055;&#1056;\&#1057;&#1090;&#1072;&#1090;%20&#1079;&#1072;%20&#1074;&#1089;&#1077;%20&#1075;&#1086;&#1076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lineChart>
        <c:grouping val="stacked"/>
        <c:ser>
          <c:idx val="1"/>
          <c:order val="0"/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50378</c:v>
                </c:pt>
                <c:pt idx="1">
                  <c:v>14332</c:v>
                </c:pt>
                <c:pt idx="2">
                  <c:v>9458</c:v>
                </c:pt>
                <c:pt idx="3">
                  <c:v>11882</c:v>
                </c:pt>
                <c:pt idx="4">
                  <c:v>13848</c:v>
                </c:pt>
                <c:pt idx="5">
                  <c:v>12798</c:v>
                </c:pt>
                <c:pt idx="6">
                  <c:v>14147</c:v>
                </c:pt>
                <c:pt idx="7">
                  <c:v>13723</c:v>
                </c:pt>
              </c:numCache>
            </c:numRef>
          </c:val>
        </c:ser>
        <c:dLbls/>
        <c:marker val="1"/>
        <c:axId val="73346048"/>
        <c:axId val="45011712"/>
      </c:lineChart>
      <c:catAx>
        <c:axId val="73346048"/>
        <c:scaling>
          <c:orientation val="minMax"/>
        </c:scaling>
        <c:axPos val="b"/>
        <c:numFmt formatCode="General" sourceLinked="1"/>
        <c:tickLblPos val="nextTo"/>
        <c:crossAx val="45011712"/>
        <c:crosses val="autoZero"/>
        <c:auto val="1"/>
        <c:lblAlgn val="ctr"/>
        <c:lblOffset val="100"/>
      </c:catAx>
      <c:valAx>
        <c:axId val="45011712"/>
        <c:scaling>
          <c:orientation val="minMax"/>
        </c:scaling>
        <c:axPos val="l"/>
        <c:majorGridlines/>
        <c:numFmt formatCode="General" sourceLinked="1"/>
        <c:tickLblPos val="nextTo"/>
        <c:crossAx val="73346048"/>
        <c:crosses val="autoZero"/>
        <c:crossBetween val="between"/>
      </c:valAx>
    </c:plotArea>
    <c:plotVisOnly val="1"/>
    <c:dispBlanksAs val="zero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408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408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r">
              <a:defRPr sz="1200"/>
            </a:lvl1pPr>
          </a:lstStyle>
          <a:p>
            <a:fld id="{20404FAD-7E9E-4083-B556-F8EC02BD4A3D}" type="datetimeFigureOut">
              <a:rPr lang="kk-KZ" smtClean="0"/>
              <a:pPr/>
              <a:t>19.10.2019</a:t>
            </a:fld>
            <a:endParaRPr lang="kk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17" tIns="46058" rIns="92117" bIns="46058" rtlCol="0" anchor="ctr"/>
          <a:lstStyle/>
          <a:p>
            <a:endParaRPr lang="kk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88" y="4778009"/>
            <a:ext cx="5439101" cy="3908988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817"/>
            <a:ext cx="2946247" cy="498408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826" y="9429817"/>
            <a:ext cx="2946246" cy="498408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r">
              <a:defRPr sz="1200"/>
            </a:lvl1pPr>
          </a:lstStyle>
          <a:p>
            <a:fld id="{02406821-E20B-4EAD-9251-D01A99312ADF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xmlns="" val="353882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06821-E20B-4EAD-9251-D01A99312ADF}" type="slidenum">
              <a:rPr lang="kk-KZ" smtClean="0"/>
              <a:pPr/>
              <a:t>1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xmlns="" val="2745799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06821-E20B-4EAD-9251-D01A99312ADF}" type="slidenum">
              <a:rPr lang="kk-KZ" smtClean="0"/>
              <a:pPr/>
              <a:t>5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xmlns="" val="112157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471371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4275094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4186560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9064951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2794177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525135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5414644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1850136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2323261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7844245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748744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1770019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3771854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4128923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2879842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1895736"/>
      </p:ext>
    </p:extLst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1491099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9864875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2714542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6873180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8154851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8826396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62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875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5717" y="564896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pPr/>
              <a:t>19.10.2019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3060700"/>
            <a:ext cx="10464800" cy="601663"/>
          </a:xfrm>
        </p:spPr>
        <p:txBody>
          <a:bodyPr>
            <a:noAutofit/>
          </a:bodyPr>
          <a:lstStyle/>
          <a:p>
            <a:pPr algn="ctr"/>
            <a:r>
              <a:rPr lang="kk-KZ" sz="36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Организация и проведение </a:t>
            </a:r>
            <a:br>
              <a:rPr lang="kk-KZ" sz="36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Национального квалификационного тестирования</a:t>
            </a:r>
            <a:endParaRPr lang="ru-RU" sz="3600" b="1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3712" y="430534"/>
            <a:ext cx="10719587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Министерство образования и науки Республики Казахстан</a:t>
            </a:r>
          </a:p>
          <a:p>
            <a:pPr algn="ctr"/>
            <a:r>
              <a:rPr lang="kk-K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Национальный </a:t>
            </a:r>
            <a:r>
              <a:rPr lang="kk-KZ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центр </a:t>
            </a:r>
            <a:r>
              <a:rPr lang="kk-K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тестирования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Palatino Linotype" pitchFamily="18" charset="0"/>
            </a:endParaRPr>
          </a:p>
        </p:txBody>
      </p:sp>
      <p:pic>
        <p:nvPicPr>
          <p:cNvPr id="4098" name="Picture 2" descr="C:\Users\a.khaidarova\Desktop\Новый точечный рисунок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713" y="421133"/>
            <a:ext cx="1630747" cy="118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071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latin typeface="Palatino Linotype" pitchFamily="18" charset="0"/>
              </a:rPr>
              <a:t>Статистика по тестированию</a:t>
            </a:r>
            <a:r>
              <a:rPr lang="tr-TR" dirty="0" smtClean="0">
                <a:latin typeface="Palatino Linotype" pitchFamily="18" charset="0"/>
              </a:rPr>
              <a:t> </a:t>
            </a:r>
            <a:r>
              <a:rPr lang="ru-RU" sz="3200" dirty="0" smtClean="0">
                <a:latin typeface="Palatino Linotype" pitchFamily="18" charset="0"/>
              </a:rPr>
              <a:t>(май </a:t>
            </a:r>
            <a:r>
              <a:rPr lang="ru-RU" sz="3200" dirty="0" err="1" smtClean="0">
                <a:latin typeface="Palatino Linotype" pitchFamily="18" charset="0"/>
              </a:rPr>
              <a:t>т.г</a:t>
            </a:r>
            <a:r>
              <a:rPr lang="ru-RU" sz="3200" dirty="0" smtClean="0">
                <a:latin typeface="Palatino Linotype" pitchFamily="18" charset="0"/>
              </a:rPr>
              <a:t>.)</a:t>
            </a:r>
            <a:endParaRPr lang="ru-RU" sz="3200" dirty="0">
              <a:latin typeface="Palatino Linotype" pitchFamily="18" charset="0"/>
            </a:endParaRPr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306" y="2283937"/>
            <a:ext cx="247651" cy="49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6234" y="2283936"/>
            <a:ext cx="247651" cy="49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9291" y="2283937"/>
            <a:ext cx="247651" cy="49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838644" y="2317574"/>
            <a:ext cx="8863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60 476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человек подали заявление на участие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6" name="AutoShape 14" descr="ÐÐ°ÑÑÐ¸Ð½ÐºÐ¸ Ð¿Ð¾ Ð·Ð°Ð¿ÑÐ¾ÑÑ tick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6" descr="ÐÐ°ÑÑÐ¸Ð½ÐºÐ¸ Ð¿Ð¾ Ð·Ð°Ð¿ÑÐ¾ÑÑ tick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 descr="ÐÐ°ÑÑÐ¸Ð½ÐºÐ¸ Ð¿Ð¾ Ð·Ð°Ð¿ÑÐ¾ÑÑ tick 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6587" y="2990592"/>
            <a:ext cx="523749" cy="59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838644" y="3123104"/>
            <a:ext cx="8863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56 910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человек приняли участие в тестировании, из них преодолели пороговый уровень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36289 </a:t>
            </a:r>
            <a:r>
              <a:rPr lang="kk-KZ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(63.77%)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1044" name="Picture 20" descr="ÐÐ°ÑÑÐ¸Ð½ÐºÐ¸ Ð¿Ð¾ Ð·Ð°Ð¿ÑÐ¾ÑÑ building pictogram 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568" y="1048546"/>
            <a:ext cx="1094582" cy="1094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838644" y="1483075"/>
            <a:ext cx="8863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64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пунктов тестирования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81200" y="4030301"/>
            <a:ext cx="3263900" cy="4953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педагог-модератор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654300" y="4678001"/>
            <a:ext cx="3263900" cy="4953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педагог-эксперт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327400" y="5325701"/>
            <a:ext cx="3263900" cy="4953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педагог-исследователь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000500" y="5973401"/>
            <a:ext cx="3263900" cy="495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педагог-мастер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34100" y="3954101"/>
            <a:ext cx="1346200" cy="5715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11 506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807200" y="4601801"/>
            <a:ext cx="1346200" cy="5715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Palatino Linotype" pitchFamily="18" charset="0"/>
              </a:rPr>
              <a:t>13 359</a:t>
            </a:r>
            <a:endParaRPr lang="ru-RU" sz="2000" i="1" dirty="0">
              <a:solidFill>
                <a:schemeClr val="accent3">
                  <a:lumMod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480300" y="5249501"/>
            <a:ext cx="13462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Palatino Linotype" pitchFamily="18" charset="0"/>
              </a:rPr>
              <a:t>10 659</a:t>
            </a:r>
            <a:endParaRPr lang="ru-RU" sz="2000" i="1" dirty="0">
              <a:solidFill>
                <a:schemeClr val="accent4">
                  <a:lumMod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153400" y="5897201"/>
            <a:ext cx="1346200" cy="5715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</a:rPr>
              <a:t>765</a:t>
            </a:r>
          </a:p>
        </p:txBody>
      </p:sp>
    </p:spTree>
    <p:extLst>
      <p:ext uri="{BB962C8B-B14F-4D97-AF65-F5344CB8AC3E}">
        <p14:creationId xmlns:p14="http://schemas.microsoft.com/office/powerpoint/2010/main" xmlns="" val="2547312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Palatino Linotype" pitchFamily="18" charset="0"/>
              </a:rPr>
              <a:t>Статистика по тестированию </a:t>
            </a:r>
            <a:r>
              <a:rPr lang="ru-RU" sz="3200" dirty="0" smtClean="0">
                <a:latin typeface="Palatino Linotype" pitchFamily="18" charset="0"/>
              </a:rPr>
              <a:t>( на ноябрь) </a:t>
            </a:r>
            <a:endParaRPr lang="ru-RU" sz="3200" dirty="0">
              <a:latin typeface="Palatino Linotype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0" descr="ÐÐ°ÑÑÐ¸Ð½ÐºÐ¸ Ð¿Ð¾ Ð·Ð°Ð¿ÑÐ¾ÑÑ building pictogram 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643" y="1048546"/>
            <a:ext cx="1094582" cy="1094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924216" y="1595838"/>
            <a:ext cx="60578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65 </a:t>
            </a:r>
            <a:r>
              <a:rPr lang="ru-RU" sz="24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пунктов тестирования</a:t>
            </a:r>
          </a:p>
        </p:txBody>
      </p:sp>
      <p:pic>
        <p:nvPicPr>
          <p:cNvPr id="11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050" y="2653930"/>
            <a:ext cx="247651" cy="49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1327" y="2648135"/>
            <a:ext cx="247651" cy="49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6482" y="2648135"/>
            <a:ext cx="247651" cy="49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732225" y="2681772"/>
            <a:ext cx="88271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54968</a:t>
            </a:r>
            <a:r>
              <a:rPr lang="ru-RU" sz="2400" dirty="0" smtClean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 человек </a:t>
            </a:r>
            <a:r>
              <a:rPr lang="ru-RU" sz="24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подали заявление на </a:t>
            </a:r>
            <a:r>
              <a:rPr lang="ru-RU" sz="2400" dirty="0" smtClean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участие, </a:t>
            </a:r>
            <a:r>
              <a:rPr lang="ru-RU" sz="24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из </a:t>
            </a:r>
            <a:r>
              <a:rPr lang="ru-RU" sz="2400" dirty="0" smtClean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них на :</a:t>
            </a:r>
            <a:endParaRPr lang="ru-RU" sz="2400" dirty="0">
              <a:solidFill>
                <a:srgbClr val="465E9C">
                  <a:lumMod val="75000"/>
                </a:srgbClr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00470" y="3449855"/>
            <a:ext cx="3263900" cy="4953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педагог-модератор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630446" y="4226251"/>
            <a:ext cx="3263900" cy="4953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педагог-эксперт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331155" y="5023552"/>
            <a:ext cx="3263900" cy="4953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педагог-исследователь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000500" y="5838229"/>
            <a:ext cx="3263900" cy="495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педагог-мастер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921955" y="3411755"/>
            <a:ext cx="1346200" cy="5715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15218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401683" y="4176539"/>
            <a:ext cx="1346200" cy="5715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Palatino Linotype" pitchFamily="18" charset="0"/>
              </a:rPr>
              <a:t>19858</a:t>
            </a:r>
            <a:endParaRPr lang="ru-RU" sz="2000" i="1" dirty="0">
              <a:solidFill>
                <a:schemeClr val="accent3">
                  <a:lumMod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926470" y="4985452"/>
            <a:ext cx="13462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Palatino Linotype" pitchFamily="18" charset="0"/>
              </a:rPr>
              <a:t>17910</a:t>
            </a:r>
            <a:endParaRPr lang="ru-RU" sz="2000" i="1" dirty="0">
              <a:solidFill>
                <a:schemeClr val="accent4">
                  <a:lumMod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599570" y="5800129"/>
            <a:ext cx="1346200" cy="5715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</a:rPr>
              <a:t>1382</a:t>
            </a:r>
            <a:endParaRPr lang="ru-RU" sz="2000" i="1" dirty="0">
              <a:solidFill>
                <a:schemeClr val="accent6">
                  <a:lumMod val="50000"/>
                </a:schemeClr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2111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latin typeface="Palatino Linotype" pitchFamily="18" charset="0"/>
              </a:rPr>
              <a:t>Что </a:t>
            </a:r>
            <a:r>
              <a:rPr lang="kk-KZ" dirty="0" smtClean="0">
                <a:latin typeface="Palatino Linotype" pitchFamily="18" charset="0"/>
              </a:rPr>
              <a:t>сделано на </a:t>
            </a:r>
            <a:r>
              <a:rPr lang="kk-KZ" dirty="0">
                <a:latin typeface="Palatino Linotype" pitchFamily="18" charset="0"/>
              </a:rPr>
              <a:t>сегодняшний день?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04299" y="1566408"/>
            <a:ext cx="9740348" cy="2194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228600">
              <a:spcBef>
                <a:spcPct val="20000"/>
              </a:spcBef>
              <a:buClr>
                <a:srgbClr val="FDA023"/>
              </a:buClr>
              <a:buFont typeface="Arial" pitchFamily="34" charset="0"/>
              <a:buChar char="•"/>
            </a:pP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Проведена разработка, экспертиза новых и повторная ревизия имеющихся тестовых заданий</a:t>
            </a:r>
            <a:endParaRPr lang="en-US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0690" y="4031311"/>
            <a:ext cx="9803957" cy="24410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228600">
              <a:spcBef>
                <a:spcPct val="20000"/>
              </a:spcBef>
              <a:buClr>
                <a:srgbClr val="FDA023"/>
              </a:buClr>
              <a:buFont typeface="Arial" pitchFamily="34" charset="0"/>
              <a:buChar char="•"/>
            </a:pP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Согласованы пункты проведения НКТ (ППНКТ) с управлениями образования и Вузами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2031876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Важная информация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94846" y="1804946"/>
            <a:ext cx="3586038" cy="43414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kk-KZ" sz="24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При запуске тестируемых металлоискатели  использоваться  будут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41773" y="1804946"/>
            <a:ext cx="3617843" cy="419033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kk-KZ" sz="24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Во время тестирования онлайн трансляция производиться не будет </a:t>
            </a:r>
          </a:p>
        </p:txBody>
      </p:sp>
    </p:spTree>
    <p:extLst>
      <p:ext uri="{BB962C8B-B14F-4D97-AF65-F5344CB8AC3E}">
        <p14:creationId xmlns:p14="http://schemas.microsoft.com/office/powerpoint/2010/main" xmlns="" val="3743380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8000" y="275160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403884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база Национального квалификационного тестирования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Правила и </a:t>
            </a:r>
            <a:r>
              <a:rPr lang="ru-RU" sz="2400" dirty="0" err="1"/>
              <a:t>услови</a:t>
            </a:r>
            <a:r>
              <a:rPr lang="kk-KZ" sz="2400" dirty="0"/>
              <a:t>я</a:t>
            </a:r>
            <a:r>
              <a:rPr lang="ru-RU" sz="2400" dirty="0"/>
              <a:t> проведения аттестации 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дошкольного воспитания и обучения, начального, основного среднего и общего среднего образования, образовательные программы технического и профессионального, </a:t>
            </a:r>
            <a:r>
              <a:rPr lang="ru-RU" sz="2400" dirty="0" err="1"/>
              <a:t>послесреднего</a:t>
            </a:r>
            <a:r>
              <a:rPr lang="ru-RU" sz="2400" dirty="0"/>
              <a:t>,  дополнительного образования и специальные учебные программы, и иных гражданских служащих в области образования  и науки</a:t>
            </a:r>
            <a:r>
              <a:rPr lang="kk-KZ" sz="2400" dirty="0"/>
              <a:t>, утвержденных приказом Министра образования и науки Республики Казахстан от 27 января 2016 года                  № 83 </a:t>
            </a:r>
            <a:r>
              <a:rPr lang="ru-RU" sz="2400" dirty="0"/>
              <a:t>(с внесенными изменениями от </a:t>
            </a:r>
            <a:r>
              <a:rPr lang="ru-RU" sz="2400" dirty="0" smtClean="0"/>
              <a:t>29 июня 2018 </a:t>
            </a:r>
            <a:r>
              <a:rPr lang="ru-RU" sz="2400" dirty="0"/>
              <a:t>года №</a:t>
            </a:r>
            <a:r>
              <a:rPr lang="en-US" sz="2400" dirty="0"/>
              <a:t> </a:t>
            </a:r>
            <a:r>
              <a:rPr lang="ru-RU" sz="2400" dirty="0" smtClean="0"/>
              <a:t>360)</a:t>
            </a:r>
            <a:endParaRPr lang="ru-RU" sz="2400" dirty="0"/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9271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081" y="272955"/>
            <a:ext cx="10346519" cy="1144683"/>
          </a:xfrm>
        </p:spPr>
        <p:txBody>
          <a:bodyPr/>
          <a:lstStyle/>
          <a:p>
            <a:pPr algn="ctr"/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Пункты проведения Национального квалификационного тестирования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04661" y="1964646"/>
            <a:ext cx="7889299" cy="454472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91654" y="122598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Нкт будет проводится на базе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65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пунктов проведения Национального квалификационного тестирования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базе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ВУЗов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колледжей- 2;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На базе школ-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561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Palatino Linotype" pitchFamily="18" charset="0"/>
              </a:rPr>
              <a:t>Всего в Квалификационном тестировании педагогических работников с 2010 по 2017 года приняли участие 140 566 педагогов.</a:t>
            </a:r>
            <a:endParaRPr lang="ru-RU" sz="2800" b="1" dirty="0">
              <a:latin typeface="Palatino Linotype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89955091"/>
              </p:ext>
            </p:extLst>
          </p:nvPr>
        </p:nvGraphicFramePr>
        <p:xfrm>
          <a:off x="342900" y="1485900"/>
          <a:ext cx="10858500" cy="4902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55036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82033" y="457520"/>
            <a:ext cx="11618384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</a:rPr>
              <a:t>Структура теста</a:t>
            </a:r>
          </a:p>
        </p:txBody>
      </p:sp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647113386"/>
              </p:ext>
            </p:extLst>
          </p:nvPr>
        </p:nvGraphicFramePr>
        <p:xfrm>
          <a:off x="220963" y="1110940"/>
          <a:ext cx="10942336" cy="5251759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407937"/>
                <a:gridCol w="1373405"/>
                <a:gridCol w="2230114"/>
                <a:gridCol w="3774379"/>
                <a:gridCol w="1156501"/>
              </a:tblGrid>
              <a:tr h="6825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Блок</a:t>
                      </a:r>
                      <a:endParaRPr lang="ru-RU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Количество заданий</a:t>
                      </a:r>
                      <a:endParaRPr lang="ru-RU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Форма заданий</a:t>
                      </a:r>
                      <a:endParaRPr lang="ru-RU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Время (минут)</a:t>
                      </a:r>
                      <a:endParaRPr lang="ru-RU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</a:tr>
              <a:tr h="68259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Содержание учебного предмета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70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50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С выбором одного правильного ответа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100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</a:tr>
              <a:tr h="9343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10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С выбором одного или нескольких правильных ответов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20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</a:tr>
              <a:tr h="11417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10</a:t>
                      </a:r>
                      <a:b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</a:br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(2 </a:t>
                      </a:r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контекста по </a:t>
                      </a:r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5 заданий к ним)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К</a:t>
                      </a:r>
                      <a:r>
                        <a:rPr lang="ru-RU" sz="2000" u="none" strike="noStrike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онтекстные</a:t>
                      </a:r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 задания </a:t>
                      </a:r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с выбором одного правильного ответа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20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</a:tr>
              <a:tr h="9199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Педагогика, методика обучения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30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30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С выбором одного правильного ответа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60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</a:tr>
              <a:tr h="890477">
                <a:tc gridSpan="5">
                  <a:txBody>
                    <a:bodyPr/>
                    <a:lstStyle/>
                    <a:p>
                      <a:pPr algn="just"/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Общее время тестирования – 3 час</a:t>
                      </a:r>
                      <a:r>
                        <a:rPr lang="kk-KZ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а 20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 минут (200 минут), для предметов</a:t>
                      </a:r>
                      <a:r>
                        <a:rPr lang="ru-RU" sz="18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 «М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атематика», «Физика», «Химия», «Информатика» – 3 часа 50 минут (230 минут).</a:t>
                      </a:r>
                      <a:endParaRPr lang="ru-RU" sz="18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9527" marR="9527" marT="95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2096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09600" y="756712"/>
            <a:ext cx="10972800" cy="60548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indent="0" algn="ctr">
              <a:buNone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ea typeface="+mn-ea"/>
                <a:cs typeface="+mn-cs"/>
              </a:rPr>
              <a:t>Установление порогового уровня баллов</a:t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ea typeface="+mn-ea"/>
                <a:cs typeface="+mn-cs"/>
              </a:rPr>
            </a:br>
            <a:endParaRPr lang="ru-RU" sz="2800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ea typeface="+mn-ea"/>
              <a:cs typeface="+mn-cs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27040680"/>
              </p:ext>
            </p:extLst>
          </p:nvPr>
        </p:nvGraphicFramePr>
        <p:xfrm>
          <a:off x="282835" y="1207830"/>
          <a:ext cx="10855065" cy="54602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4565"/>
                <a:gridCol w="2463800"/>
                <a:gridCol w="1447800"/>
                <a:gridCol w="2603500"/>
                <a:gridCol w="2565400"/>
              </a:tblGrid>
              <a:tr h="1353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Категории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Блок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Баллы по предметом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Для прохождения квалификационного теста (проценты)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Для прохождения квалификационного теста (баллы)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584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Педагог-модератор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Предметные знания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40</a:t>
                      </a:r>
                    </a:p>
                  </a:txBody>
                  <a:tcPr marL="9525" marR="9525" marT="9525" marB="0" anchor="ctr"/>
                </a:tc>
              </a:tr>
              <a:tr h="395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Педагогика,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 м</a:t>
                      </a: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етодика обучения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9584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Педагог-эксперт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Предметные знания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60%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48</a:t>
                      </a:r>
                    </a:p>
                  </a:txBody>
                  <a:tcPr marL="9525" marR="9525" marT="9525" marB="0" anchor="ctr"/>
                </a:tc>
              </a:tr>
              <a:tr h="395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Педагогика, методика обучения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9584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Педагог-исследователь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Предметные знания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70%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56</a:t>
                      </a:r>
                    </a:p>
                  </a:txBody>
                  <a:tcPr marL="9525" marR="9525" marT="9525" marB="0" anchor="ctr"/>
                </a:tc>
              </a:tr>
              <a:tr h="395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Педагогика, методика обучения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9584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Педагог-мастер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Предметные знания 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80%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64</a:t>
                      </a:r>
                    </a:p>
                  </a:txBody>
                  <a:tcPr marL="9525" marR="9525" marT="9525" marB="0" anchor="ctr"/>
                </a:tc>
              </a:tr>
              <a:tr h="395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Педагогика, методика обучения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42614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764704"/>
            <a:ext cx="10972800" cy="523220"/>
          </a:xfrm>
          <a:extLst/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4F81BD">
                    <a:lumMod val="50000"/>
                  </a:srgbClr>
                </a:solidFill>
                <a:latin typeface="Palatino Linotype" pitchFamily="18" charset="0"/>
                <a:ea typeface="+mn-ea"/>
                <a:cs typeface="+mn-cs"/>
              </a:rPr>
              <a:t>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ea typeface="+mn-ea"/>
                <a:cs typeface="+mn-cs"/>
              </a:rPr>
              <a:t>КРИТЕРИИ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ea typeface="+mn-ea"/>
                <a:cs typeface="+mn-cs"/>
              </a:rPr>
              <a:t>ОЦЕНИВАНИЯ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403" y="1484785"/>
            <a:ext cx="10443897" cy="2981325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Для заданий с выбором одного правильного ответа присуждается 1 балл, в остальных случаях 0 баллов.</a:t>
            </a:r>
          </a:p>
          <a:p>
            <a:pPr>
              <a:spcAft>
                <a:spcPts val="600"/>
              </a:spcAft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Для заданий </a:t>
            </a:r>
            <a:r>
              <a:rPr lang="kk-KZ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с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 выбором одного или нескольких правильных ответов </a:t>
            </a:r>
            <a:r>
              <a:rPr lang="kk-KZ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из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нескольких предложенных: </a:t>
            </a:r>
          </a:p>
          <a:p>
            <a:pPr marL="715963" indent="0"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- за все правильные ответы получает - 2 балла, </a:t>
            </a:r>
          </a:p>
          <a:p>
            <a:pPr marL="715963" indent="0" defTabSz="247650"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- за одну допущенную ошибку - 1 балл, </a:t>
            </a:r>
          </a:p>
          <a:p>
            <a:pPr marL="715963" indent="0"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- за допущенные 2 и более ошибки - 0 баллов.</a:t>
            </a:r>
          </a:p>
          <a:p>
            <a:pPr marL="0" indent="0">
              <a:buNone/>
            </a:pPr>
            <a:endParaRPr lang="ru-RU" sz="2400" b="1" dirty="0" smtClean="0">
              <a:latin typeface="Palatino Linotype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Максимальный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балл –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1</a:t>
            </a:r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1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0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баллов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.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572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" descr="C:\Users\a.khaidarova\Downloads\Подготовка базы тестовых заданий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679" y="0"/>
            <a:ext cx="1226867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75601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226" t="56101" r="5053" b="26313"/>
          <a:stretch/>
        </p:blipFill>
        <p:spPr bwMode="auto">
          <a:xfrm>
            <a:off x="1023306" y="3911055"/>
            <a:ext cx="977954" cy="87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607558" y="475229"/>
            <a:ext cx="70567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Национальное квалификационное тестирование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41844" y="1655198"/>
            <a:ext cx="8863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Прием заявлений: </a:t>
            </a:r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Аттестационная комиссия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75053" y="3817642"/>
            <a:ext cx="89665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Общее время тестирования: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200 минут;</a:t>
            </a:r>
          </a:p>
          <a:p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230 минут для предметов естественно-математического направления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  <a:p>
            <a:endParaRPr lang="ru-RU" sz="2400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12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7438" b="23760" l="85625" r="94167">
                        <a14:foregroundMark x1="90208" y1="9917" x2="90208" y2="9917"/>
                        <a14:foregroundMark x1="90208" y1="12397" x2="90208" y2="12397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602" t="8095" r="4677" b="74319"/>
          <a:stretch/>
        </p:blipFill>
        <p:spPr bwMode="auto">
          <a:xfrm>
            <a:off x="1023306" y="1428195"/>
            <a:ext cx="1022144" cy="91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2133850" y="415146"/>
            <a:ext cx="598220" cy="718208"/>
            <a:chOff x="1500671" y="810196"/>
            <a:chExt cx="648072" cy="718208"/>
          </a:xfrm>
        </p:grpSpPr>
        <p:pic>
          <p:nvPicPr>
            <p:cNvPr id="14" name="Picture 8" descr="Образования, Школы, Университет, Стационарный, Пакет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9784" b="23852" l="58160" r="6673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7088" t="8025" r="32191" b="74389"/>
            <a:stretch/>
          </p:blipFill>
          <p:spPr bwMode="auto">
            <a:xfrm>
              <a:off x="1500671" y="810196"/>
              <a:ext cx="648072" cy="535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8" descr="Образования, Школы, Университет, Стационарный, Пакет"/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331" b="24380" l="43125" r="52396">
                          <a14:foregroundMark x1="45521" y1="12190" x2="45521" y2="121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2138" t="8584" r="47141" b="73830"/>
            <a:stretch/>
          </p:blipFill>
          <p:spPr bwMode="auto">
            <a:xfrm>
              <a:off x="1512841" y="1143617"/>
              <a:ext cx="576064" cy="384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/>
          <p:cNvSpPr txBox="1"/>
          <p:nvPr/>
        </p:nvSpPr>
        <p:spPr>
          <a:xfrm>
            <a:off x="2041844" y="2247870"/>
            <a:ext cx="7642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Сроки подачи заявлений: с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10 марта по </a:t>
            </a:r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2 мая; </a:t>
            </a:r>
          </a:p>
          <a:p>
            <a:r>
              <a:rPr lang="kk-KZ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                                               с 10 августа по 6 сентября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075053" y="3073577"/>
            <a:ext cx="8014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Сроки проведения тестирования: с 26 мая по 5 июня;</a:t>
            </a:r>
          </a:p>
          <a:p>
            <a:r>
              <a:rPr lang="kk-KZ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                                                             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с 1 по 10 ноября 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61" name="Picture 2" descr="Похожее изображение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0566" y="2575378"/>
            <a:ext cx="743435" cy="80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77999211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оседство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6594</TotalTime>
  <Words>587</Words>
  <Application>Microsoft Office PowerPoint</Application>
  <PresentationFormat>Произвольный</PresentationFormat>
  <Paragraphs>132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HDOfficeLightV0</vt:lpstr>
      <vt:lpstr>1_HDOfficeLightV0</vt:lpstr>
      <vt:lpstr>Соседство</vt:lpstr>
      <vt:lpstr>Организация и проведение  Национального квалификационного тестирования</vt:lpstr>
      <vt:lpstr>Нормативно-правовая база Национального квалификационного тестирования </vt:lpstr>
      <vt:lpstr>Пункты проведения Национального квалификационного тестирования  </vt:lpstr>
      <vt:lpstr>Всего в Квалификационном тестировании педагогических работников с 2010 по 2017 года приняли участие 140 566 педагогов.</vt:lpstr>
      <vt:lpstr>Слайд 5</vt:lpstr>
      <vt:lpstr>Установление порогового уровня баллов </vt:lpstr>
      <vt:lpstr> КРИТЕРИИ ОЦЕНИВАНИЯ</vt:lpstr>
      <vt:lpstr>Слайд 8</vt:lpstr>
      <vt:lpstr>Слайд 9</vt:lpstr>
      <vt:lpstr>Статистика по тестированию (май т.г.)</vt:lpstr>
      <vt:lpstr>Статистика по тестированию ( на ноябрь) </vt:lpstr>
      <vt:lpstr>Что сделано на сегодняшний день? </vt:lpstr>
      <vt:lpstr>  Важная информация  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Zhanbota</dc:creator>
  <cp:lastModifiedBy>User-ПК</cp:lastModifiedBy>
  <cp:revision>1024</cp:revision>
  <cp:lastPrinted>2018-10-17T06:13:35Z</cp:lastPrinted>
  <dcterms:created xsi:type="dcterms:W3CDTF">2015-09-16T09:12:39Z</dcterms:created>
  <dcterms:modified xsi:type="dcterms:W3CDTF">2019-10-19T17:42:11Z</dcterms:modified>
</cp:coreProperties>
</file>