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3" r:id="rId2"/>
    <p:sldId id="298" r:id="rId3"/>
    <p:sldId id="278" r:id="rId4"/>
    <p:sldId id="285" r:id="rId5"/>
    <p:sldId id="284" r:id="rId6"/>
    <p:sldId id="260" r:id="rId7"/>
    <p:sldId id="300" r:id="rId8"/>
    <p:sldId id="280" r:id="rId9"/>
    <p:sldId id="286" r:id="rId10"/>
    <p:sldId id="293" r:id="rId11"/>
    <p:sldId id="287" r:id="rId12"/>
    <p:sldId id="268" r:id="rId13"/>
    <p:sldId id="270" r:id="rId14"/>
    <p:sldId id="271" r:id="rId15"/>
    <p:sldId id="269" r:id="rId16"/>
    <p:sldId id="264" r:id="rId17"/>
    <p:sldId id="289" r:id="rId18"/>
    <p:sldId id="290" r:id="rId19"/>
    <p:sldId id="258" r:id="rId20"/>
    <p:sldId id="291" r:id="rId21"/>
    <p:sldId id="259" r:id="rId22"/>
    <p:sldId id="267" r:id="rId23"/>
    <p:sldId id="273" r:id="rId24"/>
    <p:sldId id="299" r:id="rId25"/>
    <p:sldId id="297" r:id="rId26"/>
    <p:sldId id="274" r:id="rId27"/>
    <p:sldId id="303" r:id="rId28"/>
    <p:sldId id="304" r:id="rId29"/>
    <p:sldId id="295" r:id="rId30"/>
    <p:sldId id="292" r:id="rId31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0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2F44E0-C60F-4E98-A7E4-8E03CE918B6A}" type="doc">
      <dgm:prSet loTypeId="urn:microsoft.com/office/officeart/2009/3/layout/StepUpProcess" loCatId="process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F95070A-1875-4C8B-B30F-F228EBE8CA19}">
      <dgm:prSet phldrT="[Текст]"/>
      <dgm:spPr/>
      <dgm:t>
        <a:bodyPr/>
        <a:lstStyle/>
        <a:p>
          <a:r>
            <a:rPr lang="kk-KZ" b="1" dirty="0" smtClean="0">
              <a:solidFill>
                <a:srgbClr val="002060"/>
              </a:solidFill>
              <a:latin typeface="Book Antiqua" panose="02040602050305030304" pitchFamily="18" charset="0"/>
            </a:rPr>
            <a:t>Педагог-модератор</a:t>
          </a:r>
        </a:p>
        <a:p>
          <a:r>
            <a:rPr lang="en-US" b="1" dirty="0" smtClean="0">
              <a:solidFill>
                <a:srgbClr val="800000"/>
              </a:solidFill>
              <a:latin typeface="Book Antiqua" panose="02040602050305030304" pitchFamily="18" charset="0"/>
            </a:rPr>
            <a:t>3</a:t>
          </a:r>
          <a:r>
            <a:rPr lang="kk-KZ" b="1" dirty="0" smtClean="0">
              <a:solidFill>
                <a:srgbClr val="800000"/>
              </a:solidFill>
              <a:latin typeface="Book Antiqua" panose="02040602050305030304" pitchFamily="18" charset="0"/>
            </a:rPr>
            <a:t>0</a:t>
          </a:r>
          <a:r>
            <a:rPr lang="ru-RU" b="1" dirty="0" smtClean="0">
              <a:solidFill>
                <a:srgbClr val="800000"/>
              </a:solidFill>
              <a:latin typeface="Book Antiqua" panose="02040602050305030304" pitchFamily="18" charset="0"/>
            </a:rPr>
            <a:t>%</a:t>
          </a:r>
          <a:endParaRPr lang="ru-RU" b="1" dirty="0">
            <a:solidFill>
              <a:srgbClr val="800000"/>
            </a:solidFill>
            <a:latin typeface="Book Antiqua" panose="02040602050305030304" pitchFamily="18" charset="0"/>
          </a:endParaRPr>
        </a:p>
      </dgm:t>
    </dgm:pt>
    <dgm:pt modelId="{18987EEE-1A50-4703-80BB-45D32EADD576}" type="parTrans" cxnId="{22B612C8-AB8B-4F07-8D86-9C15A16E8645}">
      <dgm:prSet/>
      <dgm:spPr/>
      <dgm:t>
        <a:bodyPr/>
        <a:lstStyle/>
        <a:p>
          <a:endParaRPr lang="ru-RU">
            <a:solidFill>
              <a:srgbClr val="0070C0"/>
            </a:solidFill>
            <a:latin typeface="Book Antiqua" panose="02040602050305030304" pitchFamily="18" charset="0"/>
          </a:endParaRPr>
        </a:p>
      </dgm:t>
    </dgm:pt>
    <dgm:pt modelId="{48A77A9C-6BE0-4841-B047-B766CE86229E}" type="sibTrans" cxnId="{22B612C8-AB8B-4F07-8D86-9C15A16E8645}">
      <dgm:prSet/>
      <dgm:spPr/>
      <dgm:t>
        <a:bodyPr/>
        <a:lstStyle/>
        <a:p>
          <a:endParaRPr lang="ru-RU">
            <a:solidFill>
              <a:srgbClr val="0070C0"/>
            </a:solidFill>
            <a:latin typeface="Book Antiqua" panose="02040602050305030304" pitchFamily="18" charset="0"/>
          </a:endParaRPr>
        </a:p>
      </dgm:t>
    </dgm:pt>
    <dgm:pt modelId="{593A6E59-1769-47C8-88BF-C80CC2E8D869}">
      <dgm:prSet phldrT="[Текст]"/>
      <dgm:spPr/>
      <dgm:t>
        <a:bodyPr/>
        <a:lstStyle/>
        <a:p>
          <a:r>
            <a:rPr lang="kk-KZ" b="1" dirty="0" smtClean="0">
              <a:solidFill>
                <a:srgbClr val="002060"/>
              </a:solidFill>
              <a:latin typeface="Book Antiqua" panose="02040602050305030304" pitchFamily="18" charset="0"/>
            </a:rPr>
            <a:t>Педагог-эксперт</a:t>
          </a:r>
        </a:p>
        <a:p>
          <a:r>
            <a:rPr lang="kk-KZ" b="1" dirty="0" smtClean="0">
              <a:solidFill>
                <a:srgbClr val="800000"/>
              </a:solidFill>
              <a:latin typeface="Book Antiqua" panose="02040602050305030304" pitchFamily="18" charset="0"/>
            </a:rPr>
            <a:t>3</a:t>
          </a:r>
          <a:r>
            <a:rPr lang="en-US" b="1" dirty="0" smtClean="0">
              <a:solidFill>
                <a:srgbClr val="800000"/>
              </a:solidFill>
              <a:latin typeface="Book Antiqua" panose="02040602050305030304" pitchFamily="18" charset="0"/>
            </a:rPr>
            <a:t>5</a:t>
          </a:r>
          <a:r>
            <a:rPr lang="kk-KZ" b="1" dirty="0" smtClean="0">
              <a:solidFill>
                <a:srgbClr val="800000"/>
              </a:solidFill>
              <a:latin typeface="Book Antiqua" panose="02040602050305030304" pitchFamily="18" charset="0"/>
            </a:rPr>
            <a:t>%</a:t>
          </a:r>
          <a:endParaRPr lang="ru-RU" b="1" dirty="0">
            <a:solidFill>
              <a:srgbClr val="800000"/>
            </a:solidFill>
            <a:latin typeface="Book Antiqua" panose="02040602050305030304" pitchFamily="18" charset="0"/>
          </a:endParaRPr>
        </a:p>
      </dgm:t>
    </dgm:pt>
    <dgm:pt modelId="{3BF15134-454B-4FEE-A514-108DC84D29F2}" type="parTrans" cxnId="{692A967F-51C0-4BB5-A758-0F896431743E}">
      <dgm:prSet/>
      <dgm:spPr/>
      <dgm:t>
        <a:bodyPr/>
        <a:lstStyle/>
        <a:p>
          <a:endParaRPr lang="ru-RU">
            <a:solidFill>
              <a:srgbClr val="0070C0"/>
            </a:solidFill>
            <a:latin typeface="Book Antiqua" panose="02040602050305030304" pitchFamily="18" charset="0"/>
          </a:endParaRPr>
        </a:p>
      </dgm:t>
    </dgm:pt>
    <dgm:pt modelId="{CC6CD29B-9376-4B93-A08A-52EDB6A85D88}" type="sibTrans" cxnId="{692A967F-51C0-4BB5-A758-0F896431743E}">
      <dgm:prSet/>
      <dgm:spPr/>
      <dgm:t>
        <a:bodyPr/>
        <a:lstStyle/>
        <a:p>
          <a:endParaRPr lang="ru-RU">
            <a:solidFill>
              <a:srgbClr val="0070C0"/>
            </a:solidFill>
            <a:latin typeface="Book Antiqua" panose="02040602050305030304" pitchFamily="18" charset="0"/>
          </a:endParaRPr>
        </a:p>
      </dgm:t>
    </dgm:pt>
    <dgm:pt modelId="{19DD3275-AAD7-4BA2-AC30-4BAE359485A7}">
      <dgm:prSet phldrT="[Текст]"/>
      <dgm:spPr/>
      <dgm:t>
        <a:bodyPr/>
        <a:lstStyle/>
        <a:p>
          <a:r>
            <a:rPr lang="kk-KZ" b="1" dirty="0" smtClean="0">
              <a:solidFill>
                <a:srgbClr val="002060"/>
              </a:solidFill>
              <a:latin typeface="Book Antiqua" panose="02040602050305030304" pitchFamily="18" charset="0"/>
            </a:rPr>
            <a:t>Педагог- исследователь</a:t>
          </a:r>
        </a:p>
        <a:p>
          <a:r>
            <a:rPr lang="kk-KZ" b="1" dirty="0" smtClean="0">
              <a:solidFill>
                <a:srgbClr val="800000"/>
              </a:solidFill>
              <a:latin typeface="Book Antiqua" panose="02040602050305030304" pitchFamily="18" charset="0"/>
            </a:rPr>
            <a:t>40%</a:t>
          </a:r>
          <a:endParaRPr lang="ru-RU" b="1" dirty="0">
            <a:solidFill>
              <a:srgbClr val="800000"/>
            </a:solidFill>
            <a:latin typeface="Book Antiqua" panose="02040602050305030304" pitchFamily="18" charset="0"/>
          </a:endParaRPr>
        </a:p>
      </dgm:t>
    </dgm:pt>
    <dgm:pt modelId="{9F715A73-EC2C-4C7A-AFC0-A3386E6F17E0}" type="parTrans" cxnId="{EC2D4D2D-BAD4-4646-8D98-E0FB8E14DAB3}">
      <dgm:prSet/>
      <dgm:spPr/>
      <dgm:t>
        <a:bodyPr/>
        <a:lstStyle/>
        <a:p>
          <a:endParaRPr lang="ru-RU">
            <a:solidFill>
              <a:srgbClr val="0070C0"/>
            </a:solidFill>
            <a:latin typeface="Book Antiqua" panose="02040602050305030304" pitchFamily="18" charset="0"/>
          </a:endParaRPr>
        </a:p>
      </dgm:t>
    </dgm:pt>
    <dgm:pt modelId="{E002AAE7-9456-49A1-BDC9-EE6BFC8058E3}" type="sibTrans" cxnId="{EC2D4D2D-BAD4-4646-8D98-E0FB8E14DAB3}">
      <dgm:prSet/>
      <dgm:spPr/>
      <dgm:t>
        <a:bodyPr/>
        <a:lstStyle/>
        <a:p>
          <a:endParaRPr lang="ru-RU">
            <a:solidFill>
              <a:srgbClr val="0070C0"/>
            </a:solidFill>
            <a:latin typeface="Book Antiqua" panose="02040602050305030304" pitchFamily="18" charset="0"/>
          </a:endParaRPr>
        </a:p>
      </dgm:t>
    </dgm:pt>
    <dgm:pt modelId="{A627AB04-1B83-4D72-B81A-3DA6CE1C1F51}">
      <dgm:prSet phldrT="[Текст]" custT="1"/>
      <dgm:spPr/>
      <dgm:t>
        <a:bodyPr/>
        <a:lstStyle/>
        <a:p>
          <a:r>
            <a:rPr lang="kk-KZ" sz="1600" b="1" dirty="0" smtClean="0">
              <a:solidFill>
                <a:srgbClr val="002060"/>
              </a:solidFill>
              <a:latin typeface="Book Antiqua" panose="02040602050305030304" pitchFamily="18" charset="0"/>
            </a:rPr>
            <a:t>Педагог – мастер</a:t>
          </a:r>
        </a:p>
        <a:p>
          <a:r>
            <a:rPr lang="kk-KZ" sz="1600" b="1" dirty="0" smtClean="0">
              <a:solidFill>
                <a:srgbClr val="800000"/>
              </a:solidFill>
              <a:latin typeface="Book Antiqua" panose="02040602050305030304" pitchFamily="18" charset="0"/>
            </a:rPr>
            <a:t>50%</a:t>
          </a:r>
          <a:endParaRPr lang="ru-RU" sz="1600" b="1" dirty="0">
            <a:solidFill>
              <a:srgbClr val="800000"/>
            </a:solidFill>
            <a:latin typeface="Book Antiqua" panose="02040602050305030304" pitchFamily="18" charset="0"/>
          </a:endParaRPr>
        </a:p>
      </dgm:t>
    </dgm:pt>
    <dgm:pt modelId="{1F020003-B7D5-43B0-B9F8-568A938A7F91}" type="parTrans" cxnId="{28DEEE10-8DA4-4EDE-B99E-0D80424BF067}">
      <dgm:prSet/>
      <dgm:spPr/>
      <dgm:t>
        <a:bodyPr/>
        <a:lstStyle/>
        <a:p>
          <a:endParaRPr lang="ru-RU">
            <a:solidFill>
              <a:srgbClr val="0070C0"/>
            </a:solidFill>
            <a:latin typeface="Book Antiqua" panose="02040602050305030304" pitchFamily="18" charset="0"/>
          </a:endParaRPr>
        </a:p>
      </dgm:t>
    </dgm:pt>
    <dgm:pt modelId="{A4AA6692-13EF-4ED0-A4C2-B43E96DF929A}" type="sibTrans" cxnId="{28DEEE10-8DA4-4EDE-B99E-0D80424BF067}">
      <dgm:prSet/>
      <dgm:spPr/>
      <dgm:t>
        <a:bodyPr/>
        <a:lstStyle/>
        <a:p>
          <a:endParaRPr lang="ru-RU">
            <a:solidFill>
              <a:srgbClr val="0070C0"/>
            </a:solidFill>
            <a:latin typeface="Book Antiqua" panose="02040602050305030304" pitchFamily="18" charset="0"/>
          </a:endParaRPr>
        </a:p>
      </dgm:t>
    </dgm:pt>
    <dgm:pt modelId="{B256127F-0A77-4904-9402-E127671AA7E7}" type="pres">
      <dgm:prSet presAssocID="{F62F44E0-C60F-4E98-A7E4-8E03CE918B6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9DC787F-CDBC-46FA-9A69-CBE74B0779E6}" type="pres">
      <dgm:prSet presAssocID="{BF95070A-1875-4C8B-B30F-F228EBE8CA19}" presName="composite" presStyleCnt="0"/>
      <dgm:spPr/>
    </dgm:pt>
    <dgm:pt modelId="{AE13BC22-8131-4C2B-987F-4CD7DD20795C}" type="pres">
      <dgm:prSet presAssocID="{BF95070A-1875-4C8B-B30F-F228EBE8CA19}" presName="LShape" presStyleLbl="alignNode1" presStyleIdx="0" presStyleCnt="7" custScaleX="96987" custScaleY="90913"/>
      <dgm:spPr/>
    </dgm:pt>
    <dgm:pt modelId="{C6C06650-4B76-4635-A57C-D9567356154C}" type="pres">
      <dgm:prSet presAssocID="{BF95070A-1875-4C8B-B30F-F228EBE8CA19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A3E9CB-DBFE-4DC0-9A2C-F26EDA6A1CB6}" type="pres">
      <dgm:prSet presAssocID="{BF95070A-1875-4C8B-B30F-F228EBE8CA19}" presName="Triangle" presStyleLbl="alignNode1" presStyleIdx="1" presStyleCnt="7"/>
      <dgm:spPr/>
      <dgm:t>
        <a:bodyPr/>
        <a:lstStyle/>
        <a:p>
          <a:endParaRPr lang="ru-RU"/>
        </a:p>
      </dgm:t>
    </dgm:pt>
    <dgm:pt modelId="{A923F911-6A61-40F1-A06C-8D918504B481}" type="pres">
      <dgm:prSet presAssocID="{48A77A9C-6BE0-4841-B047-B766CE86229E}" presName="sibTrans" presStyleCnt="0"/>
      <dgm:spPr/>
    </dgm:pt>
    <dgm:pt modelId="{F3642849-1729-4231-A449-C045DCCB877E}" type="pres">
      <dgm:prSet presAssocID="{48A77A9C-6BE0-4841-B047-B766CE86229E}" presName="space" presStyleCnt="0"/>
      <dgm:spPr/>
    </dgm:pt>
    <dgm:pt modelId="{20A008A2-DC11-4205-A731-C3626DFE4999}" type="pres">
      <dgm:prSet presAssocID="{593A6E59-1769-47C8-88BF-C80CC2E8D869}" presName="composite" presStyleCnt="0"/>
      <dgm:spPr/>
    </dgm:pt>
    <dgm:pt modelId="{9D538D22-E340-49A5-ABBB-0B4C4CEEC552}" type="pres">
      <dgm:prSet presAssocID="{593A6E59-1769-47C8-88BF-C80CC2E8D869}" presName="LShape" presStyleLbl="alignNode1" presStyleIdx="2" presStyleCnt="7" custScaleY="92287"/>
      <dgm:spPr/>
    </dgm:pt>
    <dgm:pt modelId="{DA8576FC-5AB3-4AED-B3DC-D752AFB4A305}" type="pres">
      <dgm:prSet presAssocID="{593A6E59-1769-47C8-88BF-C80CC2E8D869}" presName="ParentText" presStyleLbl="revTx" presStyleIdx="1" presStyleCnt="4" custLinFactNeighborX="-3683" custLinFactNeighborY="8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B84E3-B655-4941-AE4D-1BA49A73BD3F}" type="pres">
      <dgm:prSet presAssocID="{593A6E59-1769-47C8-88BF-C80CC2E8D869}" presName="Triangle" presStyleLbl="alignNode1" presStyleIdx="3" presStyleCnt="7"/>
      <dgm:spPr/>
    </dgm:pt>
    <dgm:pt modelId="{7A3FBBE3-3C23-4CA0-9FD9-8EEA7D3D38AD}" type="pres">
      <dgm:prSet presAssocID="{CC6CD29B-9376-4B93-A08A-52EDB6A85D88}" presName="sibTrans" presStyleCnt="0"/>
      <dgm:spPr/>
    </dgm:pt>
    <dgm:pt modelId="{10CA5036-7744-40A3-8083-BF1EB8E1A990}" type="pres">
      <dgm:prSet presAssocID="{CC6CD29B-9376-4B93-A08A-52EDB6A85D88}" presName="space" presStyleCnt="0"/>
      <dgm:spPr/>
    </dgm:pt>
    <dgm:pt modelId="{7B253A80-90EE-42BC-8CAF-473A952A3512}" type="pres">
      <dgm:prSet presAssocID="{19DD3275-AAD7-4BA2-AC30-4BAE359485A7}" presName="composite" presStyleCnt="0"/>
      <dgm:spPr/>
    </dgm:pt>
    <dgm:pt modelId="{40BB4877-A134-4C46-A0BC-A7A84207C2DB}" type="pres">
      <dgm:prSet presAssocID="{19DD3275-AAD7-4BA2-AC30-4BAE359485A7}" presName="LShape" presStyleLbl="alignNode1" presStyleIdx="4" presStyleCnt="7"/>
      <dgm:spPr/>
      <dgm:t>
        <a:bodyPr/>
        <a:lstStyle/>
        <a:p>
          <a:endParaRPr lang="ru-RU"/>
        </a:p>
      </dgm:t>
    </dgm:pt>
    <dgm:pt modelId="{0D88DC3A-BE86-4D05-BECD-277AE0F09664}" type="pres">
      <dgm:prSet presAssocID="{19DD3275-AAD7-4BA2-AC30-4BAE359485A7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FEF65-1CEE-4F11-B1C4-B82F967D2F9D}" type="pres">
      <dgm:prSet presAssocID="{19DD3275-AAD7-4BA2-AC30-4BAE359485A7}" presName="Triangle" presStyleLbl="alignNode1" presStyleIdx="5" presStyleCnt="7"/>
      <dgm:spPr/>
    </dgm:pt>
    <dgm:pt modelId="{6D17B7E1-66B7-43D4-B85F-D271CC90FC97}" type="pres">
      <dgm:prSet presAssocID="{E002AAE7-9456-49A1-BDC9-EE6BFC8058E3}" presName="sibTrans" presStyleCnt="0"/>
      <dgm:spPr/>
    </dgm:pt>
    <dgm:pt modelId="{FC7415C5-E74C-4E4F-B33A-94077EBCBD37}" type="pres">
      <dgm:prSet presAssocID="{E002AAE7-9456-49A1-BDC9-EE6BFC8058E3}" presName="space" presStyleCnt="0"/>
      <dgm:spPr/>
    </dgm:pt>
    <dgm:pt modelId="{A77F1162-C616-4685-9204-111E569212E2}" type="pres">
      <dgm:prSet presAssocID="{A627AB04-1B83-4D72-B81A-3DA6CE1C1F51}" presName="composite" presStyleCnt="0"/>
      <dgm:spPr/>
    </dgm:pt>
    <dgm:pt modelId="{2E4D456D-4F83-4AA5-BDD7-7B4B01767BFC}" type="pres">
      <dgm:prSet presAssocID="{A627AB04-1B83-4D72-B81A-3DA6CE1C1F51}" presName="LShape" presStyleLbl="alignNode1" presStyleIdx="6" presStyleCnt="7"/>
      <dgm:spPr/>
    </dgm:pt>
    <dgm:pt modelId="{B20E4150-E10C-4EE5-8035-0FEF3AB40290}" type="pres">
      <dgm:prSet presAssocID="{A627AB04-1B83-4D72-B81A-3DA6CE1C1F51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B612C8-AB8B-4F07-8D86-9C15A16E8645}" srcId="{F62F44E0-C60F-4E98-A7E4-8E03CE918B6A}" destId="{BF95070A-1875-4C8B-B30F-F228EBE8CA19}" srcOrd="0" destOrd="0" parTransId="{18987EEE-1A50-4703-80BB-45D32EADD576}" sibTransId="{48A77A9C-6BE0-4841-B047-B766CE86229E}"/>
    <dgm:cxn modelId="{EC2D4D2D-BAD4-4646-8D98-E0FB8E14DAB3}" srcId="{F62F44E0-C60F-4E98-A7E4-8E03CE918B6A}" destId="{19DD3275-AAD7-4BA2-AC30-4BAE359485A7}" srcOrd="2" destOrd="0" parTransId="{9F715A73-EC2C-4C7A-AFC0-A3386E6F17E0}" sibTransId="{E002AAE7-9456-49A1-BDC9-EE6BFC8058E3}"/>
    <dgm:cxn modelId="{B8F8D86B-077E-433D-B020-4050820E27DA}" type="presOf" srcId="{19DD3275-AAD7-4BA2-AC30-4BAE359485A7}" destId="{0D88DC3A-BE86-4D05-BECD-277AE0F09664}" srcOrd="0" destOrd="0" presId="urn:microsoft.com/office/officeart/2009/3/layout/StepUpProcess"/>
    <dgm:cxn modelId="{FA8517D2-1E8B-476B-B73D-308B3D1CA001}" type="presOf" srcId="{F62F44E0-C60F-4E98-A7E4-8E03CE918B6A}" destId="{B256127F-0A77-4904-9402-E127671AA7E7}" srcOrd="0" destOrd="0" presId="urn:microsoft.com/office/officeart/2009/3/layout/StepUpProcess"/>
    <dgm:cxn modelId="{C7B253D0-099A-4852-A80A-69E135CBA1D1}" type="presOf" srcId="{A627AB04-1B83-4D72-B81A-3DA6CE1C1F51}" destId="{B20E4150-E10C-4EE5-8035-0FEF3AB40290}" srcOrd="0" destOrd="0" presId="urn:microsoft.com/office/officeart/2009/3/layout/StepUpProcess"/>
    <dgm:cxn modelId="{DF96352F-E91D-4C05-B5C9-33034B171B99}" type="presOf" srcId="{BF95070A-1875-4C8B-B30F-F228EBE8CA19}" destId="{C6C06650-4B76-4635-A57C-D9567356154C}" srcOrd="0" destOrd="0" presId="urn:microsoft.com/office/officeart/2009/3/layout/StepUpProcess"/>
    <dgm:cxn modelId="{FC301AA4-1BF6-4C8D-9842-8B640C84D8A4}" type="presOf" srcId="{593A6E59-1769-47C8-88BF-C80CC2E8D869}" destId="{DA8576FC-5AB3-4AED-B3DC-D752AFB4A305}" srcOrd="0" destOrd="0" presId="urn:microsoft.com/office/officeart/2009/3/layout/StepUpProcess"/>
    <dgm:cxn modelId="{692A967F-51C0-4BB5-A758-0F896431743E}" srcId="{F62F44E0-C60F-4E98-A7E4-8E03CE918B6A}" destId="{593A6E59-1769-47C8-88BF-C80CC2E8D869}" srcOrd="1" destOrd="0" parTransId="{3BF15134-454B-4FEE-A514-108DC84D29F2}" sibTransId="{CC6CD29B-9376-4B93-A08A-52EDB6A85D88}"/>
    <dgm:cxn modelId="{28DEEE10-8DA4-4EDE-B99E-0D80424BF067}" srcId="{F62F44E0-C60F-4E98-A7E4-8E03CE918B6A}" destId="{A627AB04-1B83-4D72-B81A-3DA6CE1C1F51}" srcOrd="3" destOrd="0" parTransId="{1F020003-B7D5-43B0-B9F8-568A938A7F91}" sibTransId="{A4AA6692-13EF-4ED0-A4C2-B43E96DF929A}"/>
    <dgm:cxn modelId="{A35AD5A8-F6AF-4A39-BC52-5B5E47A867FD}" type="presParOf" srcId="{B256127F-0A77-4904-9402-E127671AA7E7}" destId="{D9DC787F-CDBC-46FA-9A69-CBE74B0779E6}" srcOrd="0" destOrd="0" presId="urn:microsoft.com/office/officeart/2009/3/layout/StepUpProcess"/>
    <dgm:cxn modelId="{B4574C03-50DB-4D01-9786-53D1D3DD7430}" type="presParOf" srcId="{D9DC787F-CDBC-46FA-9A69-CBE74B0779E6}" destId="{AE13BC22-8131-4C2B-987F-4CD7DD20795C}" srcOrd="0" destOrd="0" presId="urn:microsoft.com/office/officeart/2009/3/layout/StepUpProcess"/>
    <dgm:cxn modelId="{6DCC301F-8F2D-4205-B085-8CC2FC0EEC4E}" type="presParOf" srcId="{D9DC787F-CDBC-46FA-9A69-CBE74B0779E6}" destId="{C6C06650-4B76-4635-A57C-D9567356154C}" srcOrd="1" destOrd="0" presId="urn:microsoft.com/office/officeart/2009/3/layout/StepUpProcess"/>
    <dgm:cxn modelId="{E54E6CB5-3FC4-4075-B884-DDB8A8733831}" type="presParOf" srcId="{D9DC787F-CDBC-46FA-9A69-CBE74B0779E6}" destId="{18A3E9CB-DBFE-4DC0-9A2C-F26EDA6A1CB6}" srcOrd="2" destOrd="0" presId="urn:microsoft.com/office/officeart/2009/3/layout/StepUpProcess"/>
    <dgm:cxn modelId="{0DEFAF1B-5EC7-4D52-857C-BBC9A923F543}" type="presParOf" srcId="{B256127F-0A77-4904-9402-E127671AA7E7}" destId="{A923F911-6A61-40F1-A06C-8D918504B481}" srcOrd="1" destOrd="0" presId="urn:microsoft.com/office/officeart/2009/3/layout/StepUpProcess"/>
    <dgm:cxn modelId="{8CE18E09-9BDA-42C7-9A08-03910548EA1E}" type="presParOf" srcId="{A923F911-6A61-40F1-A06C-8D918504B481}" destId="{F3642849-1729-4231-A449-C045DCCB877E}" srcOrd="0" destOrd="0" presId="urn:microsoft.com/office/officeart/2009/3/layout/StepUpProcess"/>
    <dgm:cxn modelId="{05166044-0879-40A9-9BA3-7BA2D734D316}" type="presParOf" srcId="{B256127F-0A77-4904-9402-E127671AA7E7}" destId="{20A008A2-DC11-4205-A731-C3626DFE4999}" srcOrd="2" destOrd="0" presId="urn:microsoft.com/office/officeart/2009/3/layout/StepUpProcess"/>
    <dgm:cxn modelId="{9467430C-1B9E-4B86-9FA7-59C51D0E28E9}" type="presParOf" srcId="{20A008A2-DC11-4205-A731-C3626DFE4999}" destId="{9D538D22-E340-49A5-ABBB-0B4C4CEEC552}" srcOrd="0" destOrd="0" presId="urn:microsoft.com/office/officeart/2009/3/layout/StepUpProcess"/>
    <dgm:cxn modelId="{CA4418D0-4B7E-46B4-A32C-E7581D926D57}" type="presParOf" srcId="{20A008A2-DC11-4205-A731-C3626DFE4999}" destId="{DA8576FC-5AB3-4AED-B3DC-D752AFB4A305}" srcOrd="1" destOrd="0" presId="urn:microsoft.com/office/officeart/2009/3/layout/StepUpProcess"/>
    <dgm:cxn modelId="{4026C616-9847-4E9B-A0AB-973C782610E0}" type="presParOf" srcId="{20A008A2-DC11-4205-A731-C3626DFE4999}" destId="{19AB84E3-B655-4941-AE4D-1BA49A73BD3F}" srcOrd="2" destOrd="0" presId="urn:microsoft.com/office/officeart/2009/3/layout/StepUpProcess"/>
    <dgm:cxn modelId="{C7A6ABFA-C951-4618-83CE-87BFC07F1C45}" type="presParOf" srcId="{B256127F-0A77-4904-9402-E127671AA7E7}" destId="{7A3FBBE3-3C23-4CA0-9FD9-8EEA7D3D38AD}" srcOrd="3" destOrd="0" presId="urn:microsoft.com/office/officeart/2009/3/layout/StepUpProcess"/>
    <dgm:cxn modelId="{17377817-FCB4-41BA-A164-64BBB26C92AB}" type="presParOf" srcId="{7A3FBBE3-3C23-4CA0-9FD9-8EEA7D3D38AD}" destId="{10CA5036-7744-40A3-8083-BF1EB8E1A990}" srcOrd="0" destOrd="0" presId="urn:microsoft.com/office/officeart/2009/3/layout/StepUpProcess"/>
    <dgm:cxn modelId="{AC0554A1-7571-42CF-B3A4-9AAC9109A47A}" type="presParOf" srcId="{B256127F-0A77-4904-9402-E127671AA7E7}" destId="{7B253A80-90EE-42BC-8CAF-473A952A3512}" srcOrd="4" destOrd="0" presId="urn:microsoft.com/office/officeart/2009/3/layout/StepUpProcess"/>
    <dgm:cxn modelId="{85FF90DB-5874-4977-AA03-F5FD64504AB9}" type="presParOf" srcId="{7B253A80-90EE-42BC-8CAF-473A952A3512}" destId="{40BB4877-A134-4C46-A0BC-A7A84207C2DB}" srcOrd="0" destOrd="0" presId="urn:microsoft.com/office/officeart/2009/3/layout/StepUpProcess"/>
    <dgm:cxn modelId="{B29528C0-A878-4F92-BB35-3FFC1EBFED6D}" type="presParOf" srcId="{7B253A80-90EE-42BC-8CAF-473A952A3512}" destId="{0D88DC3A-BE86-4D05-BECD-277AE0F09664}" srcOrd="1" destOrd="0" presId="urn:microsoft.com/office/officeart/2009/3/layout/StepUpProcess"/>
    <dgm:cxn modelId="{92DA942A-5FAD-4498-B335-CAD342D862FE}" type="presParOf" srcId="{7B253A80-90EE-42BC-8CAF-473A952A3512}" destId="{142FEF65-1CEE-4F11-B1C4-B82F967D2F9D}" srcOrd="2" destOrd="0" presId="urn:microsoft.com/office/officeart/2009/3/layout/StepUpProcess"/>
    <dgm:cxn modelId="{2E1BB5D5-65FC-4868-9347-8C45BCAACECC}" type="presParOf" srcId="{B256127F-0A77-4904-9402-E127671AA7E7}" destId="{6D17B7E1-66B7-43D4-B85F-D271CC90FC97}" srcOrd="5" destOrd="0" presId="urn:microsoft.com/office/officeart/2009/3/layout/StepUpProcess"/>
    <dgm:cxn modelId="{A9BE431C-CCD0-40D1-B875-BD94DE4A5246}" type="presParOf" srcId="{6D17B7E1-66B7-43D4-B85F-D271CC90FC97}" destId="{FC7415C5-E74C-4E4F-B33A-94077EBCBD37}" srcOrd="0" destOrd="0" presId="urn:microsoft.com/office/officeart/2009/3/layout/StepUpProcess"/>
    <dgm:cxn modelId="{3428C1DF-A7AC-4E35-A8F6-C0A7C3983ED0}" type="presParOf" srcId="{B256127F-0A77-4904-9402-E127671AA7E7}" destId="{A77F1162-C616-4685-9204-111E569212E2}" srcOrd="6" destOrd="0" presId="urn:microsoft.com/office/officeart/2009/3/layout/StepUpProcess"/>
    <dgm:cxn modelId="{52E35E92-AC5D-4851-85E8-ED19C6B80EF4}" type="presParOf" srcId="{A77F1162-C616-4685-9204-111E569212E2}" destId="{2E4D456D-4F83-4AA5-BDD7-7B4B01767BFC}" srcOrd="0" destOrd="0" presId="urn:microsoft.com/office/officeart/2009/3/layout/StepUpProcess"/>
    <dgm:cxn modelId="{EAF36E6B-7442-421A-B1DF-FC9F92E46D68}" type="presParOf" srcId="{A77F1162-C616-4685-9204-111E569212E2}" destId="{B20E4150-E10C-4EE5-8035-0FEF3AB4029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3BC22-8131-4C2B-987F-4CD7DD20795C}">
      <dsp:nvSpPr>
        <dsp:cNvPr id="0" name=""/>
        <dsp:cNvSpPr/>
      </dsp:nvSpPr>
      <dsp:spPr>
        <a:xfrm rot="5400000">
          <a:off x="722376" y="1100175"/>
          <a:ext cx="944269" cy="167622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06650-4B76-4635-A57C-D9567356154C}">
      <dsp:nvSpPr>
        <dsp:cNvPr id="0" name=""/>
        <dsp:cNvSpPr/>
      </dsp:nvSpPr>
      <dsp:spPr>
        <a:xfrm>
          <a:off x="501808" y="1590525"/>
          <a:ext cx="1560313" cy="1367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rgbClr val="002060"/>
              </a:solidFill>
              <a:latin typeface="Book Antiqua" panose="02040602050305030304" pitchFamily="18" charset="0"/>
            </a:rPr>
            <a:t>Педагог-модератор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800000"/>
              </a:solidFill>
              <a:latin typeface="Book Antiqua" panose="02040602050305030304" pitchFamily="18" charset="0"/>
            </a:rPr>
            <a:t>3</a:t>
          </a:r>
          <a:r>
            <a:rPr lang="kk-KZ" sz="1600" b="1" kern="1200" dirty="0" smtClean="0">
              <a:solidFill>
                <a:srgbClr val="800000"/>
              </a:solidFill>
              <a:latin typeface="Book Antiqua" panose="02040602050305030304" pitchFamily="18" charset="0"/>
            </a:rPr>
            <a:t>0</a:t>
          </a:r>
          <a:r>
            <a:rPr lang="ru-RU" sz="1600" b="1" kern="1200" dirty="0" smtClean="0">
              <a:solidFill>
                <a:srgbClr val="800000"/>
              </a:solidFill>
              <a:latin typeface="Book Antiqua" panose="02040602050305030304" pitchFamily="18" charset="0"/>
            </a:rPr>
            <a:t>%</a:t>
          </a:r>
          <a:endParaRPr lang="ru-RU" sz="1600" b="1" kern="1200" dirty="0">
            <a:solidFill>
              <a:srgbClr val="800000"/>
            </a:solidFill>
            <a:latin typeface="Book Antiqua" panose="02040602050305030304" pitchFamily="18" charset="0"/>
          </a:endParaRPr>
        </a:p>
      </dsp:txBody>
      <dsp:txXfrm>
        <a:off x="501808" y="1590525"/>
        <a:ext cx="1560313" cy="1367706"/>
      </dsp:txXfrm>
    </dsp:sp>
    <dsp:sp modelId="{18A3E9CB-DBFE-4DC0-9A2C-F26EDA6A1CB6}">
      <dsp:nvSpPr>
        <dsp:cNvPr id="0" name=""/>
        <dsp:cNvSpPr/>
      </dsp:nvSpPr>
      <dsp:spPr>
        <a:xfrm>
          <a:off x="1767723" y="946899"/>
          <a:ext cx="294398" cy="294398"/>
        </a:xfrm>
        <a:prstGeom prst="triangle">
          <a:avLst>
            <a:gd name="adj" fmla="val 100000"/>
          </a:avLst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 w="9525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38D22-E340-49A5-ABBB-0B4C4CEEC552}">
      <dsp:nvSpPr>
        <dsp:cNvPr id="0" name=""/>
        <dsp:cNvSpPr/>
      </dsp:nvSpPr>
      <dsp:spPr>
        <a:xfrm rot="5400000">
          <a:off x="2625369" y="601475"/>
          <a:ext cx="958540" cy="172829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8576FC-5AB3-4AED-B3DC-D752AFB4A305}">
      <dsp:nvSpPr>
        <dsp:cNvPr id="0" name=""/>
        <dsp:cNvSpPr/>
      </dsp:nvSpPr>
      <dsp:spPr>
        <a:xfrm>
          <a:off x="2354470" y="1129324"/>
          <a:ext cx="1560313" cy="1367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rgbClr val="002060"/>
              </a:solidFill>
              <a:latin typeface="Book Antiqua" panose="02040602050305030304" pitchFamily="18" charset="0"/>
            </a:rPr>
            <a:t>Педагог-эксперт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rgbClr val="800000"/>
              </a:solidFill>
              <a:latin typeface="Book Antiqua" panose="02040602050305030304" pitchFamily="18" charset="0"/>
            </a:rPr>
            <a:t>3</a:t>
          </a:r>
          <a:r>
            <a:rPr lang="en-US" sz="1600" b="1" kern="1200" dirty="0" smtClean="0">
              <a:solidFill>
                <a:srgbClr val="800000"/>
              </a:solidFill>
              <a:latin typeface="Book Antiqua" panose="02040602050305030304" pitchFamily="18" charset="0"/>
            </a:rPr>
            <a:t>5</a:t>
          </a:r>
          <a:r>
            <a:rPr lang="kk-KZ" sz="1600" b="1" kern="1200" dirty="0" smtClean="0">
              <a:solidFill>
                <a:srgbClr val="800000"/>
              </a:solidFill>
              <a:latin typeface="Book Antiqua" panose="02040602050305030304" pitchFamily="18" charset="0"/>
            </a:rPr>
            <a:t>%</a:t>
          </a:r>
          <a:endParaRPr lang="ru-RU" sz="1600" b="1" kern="1200" dirty="0">
            <a:solidFill>
              <a:srgbClr val="800000"/>
            </a:solidFill>
            <a:latin typeface="Book Antiqua" panose="02040602050305030304" pitchFamily="18" charset="0"/>
          </a:endParaRPr>
        </a:p>
      </dsp:txBody>
      <dsp:txXfrm>
        <a:off x="2354470" y="1129324"/>
        <a:ext cx="1560313" cy="1367706"/>
      </dsp:txXfrm>
    </dsp:sp>
    <dsp:sp modelId="{19AB84E3-B655-4941-AE4D-1BA49A73BD3F}">
      <dsp:nvSpPr>
        <dsp:cNvPr id="0" name=""/>
        <dsp:cNvSpPr/>
      </dsp:nvSpPr>
      <dsp:spPr>
        <a:xfrm>
          <a:off x="3677851" y="474236"/>
          <a:ext cx="294398" cy="294398"/>
        </a:xfrm>
        <a:prstGeom prst="triangle">
          <a:avLst>
            <a:gd name="adj" fmla="val 10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B4877-A134-4C46-A0BC-A7A84207C2DB}">
      <dsp:nvSpPr>
        <dsp:cNvPr id="0" name=""/>
        <dsp:cNvSpPr/>
      </dsp:nvSpPr>
      <dsp:spPr>
        <a:xfrm rot="5400000">
          <a:off x="4469405" y="128812"/>
          <a:ext cx="1038652" cy="172829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8DC3A-BE86-4D05-BECD-277AE0F09664}">
      <dsp:nvSpPr>
        <dsp:cNvPr id="0" name=""/>
        <dsp:cNvSpPr/>
      </dsp:nvSpPr>
      <dsp:spPr>
        <a:xfrm>
          <a:off x="4296028" y="645199"/>
          <a:ext cx="1560313" cy="1367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rgbClr val="002060"/>
              </a:solidFill>
              <a:latin typeface="Book Antiqua" panose="02040602050305030304" pitchFamily="18" charset="0"/>
            </a:rPr>
            <a:t>Педагог- исследователь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rgbClr val="800000"/>
              </a:solidFill>
              <a:latin typeface="Book Antiqua" panose="02040602050305030304" pitchFamily="18" charset="0"/>
            </a:rPr>
            <a:t>40%</a:t>
          </a:r>
          <a:endParaRPr lang="ru-RU" sz="1600" b="1" kern="1200" dirty="0">
            <a:solidFill>
              <a:srgbClr val="800000"/>
            </a:solidFill>
            <a:latin typeface="Book Antiqua" panose="02040602050305030304" pitchFamily="18" charset="0"/>
          </a:endParaRPr>
        </a:p>
      </dsp:txBody>
      <dsp:txXfrm>
        <a:off x="4296028" y="645199"/>
        <a:ext cx="1560313" cy="1367706"/>
      </dsp:txXfrm>
    </dsp:sp>
    <dsp:sp modelId="{142FEF65-1CEE-4F11-B1C4-B82F967D2F9D}">
      <dsp:nvSpPr>
        <dsp:cNvPr id="0" name=""/>
        <dsp:cNvSpPr/>
      </dsp:nvSpPr>
      <dsp:spPr>
        <a:xfrm>
          <a:off x="5561943" y="1573"/>
          <a:ext cx="294398" cy="294398"/>
        </a:xfrm>
        <a:prstGeom prst="triangle">
          <a:avLst>
            <a:gd name="adj" fmla="val 100000"/>
          </a:avLst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9525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D456D-4F83-4AA5-BDD7-7B4B01767BFC}">
      <dsp:nvSpPr>
        <dsp:cNvPr id="0" name=""/>
        <dsp:cNvSpPr/>
      </dsp:nvSpPr>
      <dsp:spPr>
        <a:xfrm rot="5400000">
          <a:off x="6353497" y="-343851"/>
          <a:ext cx="1038652" cy="172829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E4150-E10C-4EE5-8035-0FEF3AB40290}">
      <dsp:nvSpPr>
        <dsp:cNvPr id="0" name=""/>
        <dsp:cNvSpPr/>
      </dsp:nvSpPr>
      <dsp:spPr>
        <a:xfrm>
          <a:off x="6180120" y="172536"/>
          <a:ext cx="1560313" cy="1367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rgbClr val="002060"/>
              </a:solidFill>
              <a:latin typeface="Book Antiqua" panose="02040602050305030304" pitchFamily="18" charset="0"/>
            </a:rPr>
            <a:t>Педагог – мастер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rgbClr val="800000"/>
              </a:solidFill>
              <a:latin typeface="Book Antiqua" panose="02040602050305030304" pitchFamily="18" charset="0"/>
            </a:rPr>
            <a:t>50%</a:t>
          </a:r>
          <a:endParaRPr lang="ru-RU" sz="1600" b="1" kern="1200" dirty="0">
            <a:solidFill>
              <a:srgbClr val="800000"/>
            </a:solidFill>
            <a:latin typeface="Book Antiqua" panose="02040602050305030304" pitchFamily="18" charset="0"/>
          </a:endParaRPr>
        </a:p>
      </dsp:txBody>
      <dsp:txXfrm>
        <a:off x="6180120" y="172536"/>
        <a:ext cx="1560313" cy="1367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9F763-1641-4FF1-BB2C-A82AADE580BA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1691E-EB27-4801-82DC-3B902894E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16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1691E-EB27-4801-82DC-3B902894EFA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103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275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77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65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737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65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60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47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65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98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0BAE-9607-49E5-91D3-DC98E0FF938B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5534-3B65-48C4-A16B-84E13EE77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02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60BAE-9607-49E5-91D3-DC98E0FF938B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5534-3B65-48C4-A16B-84E13EE77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47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9.gif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.png"/><Relationship Id="rId5" Type="http://schemas.openxmlformats.org/officeDocument/2006/relationships/hyperlink" Target="https://ktpr.testcenter.kz/" TargetMode="External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1.jpeg"/><Relationship Id="rId4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25.v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.emf"/><Relationship Id="rId4" Type="http://schemas.openxmlformats.org/officeDocument/2006/relationships/diagramLayout" Target="../diagrams/layout1.xml"/><Relationship Id="rId9" Type="http://schemas.openxmlformats.org/officeDocument/2006/relationships/oleObject" Target="../embeddings/oleObject2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Picture 45" descr="https://cdn.wallpapersafari.com/22/23/8wlVC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ГУ «Отдел образования города Караганды»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757598"/>
            <a:ext cx="878497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cap="all" dirty="0">
                <a:solidFill>
                  <a:srgbClr val="002060"/>
                </a:solidFill>
                <a:latin typeface="Century Gothic" panose="020B0502020202020204" pitchFamily="34" charset="0"/>
              </a:rPr>
              <a:t>Аттестация </a:t>
            </a:r>
            <a:endParaRPr lang="ru-RU" sz="2400" b="1" cap="all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педагогических работников </a:t>
            </a: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и </a:t>
            </a: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приравненных к ним лиц, занимающих должности в организациях образования, </a:t>
            </a: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дошкольного</a:t>
            </a: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, начального, основного среднего, общего </a:t>
            </a: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среднего, дополнительного, технического </a:t>
            </a: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и профессионального, </a:t>
            </a:r>
            <a:r>
              <a:rPr lang="ru-RU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послесреднего</a:t>
            </a: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образования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s://yt3.ggpht.com/a-/ACSszfHh8y-YWM8wMLkzkocQHpvQzE6C0C5f-LpQtw=s900-mo-c-c0xffffffff-rj-k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0" y="6309320"/>
            <a:ext cx="9144000" cy="404812"/>
            <a:chOff x="0" y="4065"/>
            <a:chExt cx="5760" cy="255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2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0" name="CorelDRAW" r:id="rId5" imgW="2241555" imgH="370637" progId="CorelDRAW.Graphic.11">
                    <p:embed/>
                  </p:oleObj>
                </mc:Choice>
                <mc:Fallback>
                  <p:oleObj name="CorelDRAW" r:id="rId5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372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62632" y="843567"/>
            <a:ext cx="6677238" cy="17933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3035" y="2718895"/>
            <a:ext cx="3920756" cy="38064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00605" y="2717096"/>
            <a:ext cx="3891516" cy="38082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86268" y="993704"/>
            <a:ext cx="5741582" cy="1499192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800000"/>
                </a:solidFill>
                <a:latin typeface="Century Gothic" panose="020B0502020202020204" pitchFamily="34" charset="0"/>
              </a:rPr>
              <a:t>ПЕДАГОГ</a:t>
            </a:r>
          </a:p>
          <a:p>
            <a:pPr algn="ctr"/>
            <a:r>
              <a:rPr lang="kk-KZ" sz="1600" b="1" dirty="0" smtClean="0">
                <a:solidFill>
                  <a:srgbClr val="800000"/>
                </a:solidFill>
                <a:latin typeface="Century Gothic" panose="020B0502020202020204" pitchFamily="34" charset="0"/>
              </a:rPr>
              <a:t>«ПЕДАГОГ – МОДЕРАТОР»</a:t>
            </a:r>
          </a:p>
          <a:p>
            <a:pPr algn="ctr"/>
            <a:r>
              <a:rPr lang="kk-KZ" sz="1600" b="1" dirty="0" smtClean="0">
                <a:solidFill>
                  <a:srgbClr val="800000"/>
                </a:solidFill>
                <a:latin typeface="Century Gothic" panose="020B0502020202020204" pitchFamily="34" charset="0"/>
              </a:rPr>
              <a:t>«ПЕДАГОГ – ЭКСПЕРТ»</a:t>
            </a:r>
          </a:p>
          <a:p>
            <a:pPr algn="ctr"/>
            <a:r>
              <a:rPr lang="kk-KZ" sz="1600" b="1" dirty="0" smtClean="0">
                <a:solidFill>
                  <a:srgbClr val="800000"/>
                </a:solidFill>
                <a:latin typeface="Century Gothic" panose="020B0502020202020204" pitchFamily="34" charset="0"/>
              </a:rPr>
              <a:t>«ПЕДАГОГ – ИССЛЕДОВАТЕЛЬ»</a:t>
            </a:r>
          </a:p>
          <a:p>
            <a:pPr algn="ctr"/>
            <a:r>
              <a:rPr lang="kk-KZ" sz="1600" b="1" dirty="0">
                <a:solidFill>
                  <a:srgbClr val="800000"/>
                </a:solidFill>
                <a:latin typeface="Century Gothic" panose="020B0502020202020204" pitchFamily="34" charset="0"/>
              </a:rPr>
              <a:t>«ПЕДАГОГ – МАСТЕР</a:t>
            </a:r>
            <a:r>
              <a:rPr lang="kk-KZ" sz="1600" b="1" dirty="0" smtClean="0">
                <a:solidFill>
                  <a:srgbClr val="800000"/>
                </a:solidFill>
                <a:latin typeface="Century Gothic" panose="020B0502020202020204" pitchFamily="34" charset="0"/>
              </a:rPr>
              <a:t>»</a:t>
            </a:r>
            <a:endParaRPr lang="kk-KZ" sz="1600" b="1" dirty="0">
              <a:solidFill>
                <a:srgbClr val="8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0114" y="2860158"/>
            <a:ext cx="3314700" cy="113768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НАЦИОНАЛЬНОЕ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КВАЛИФИКАЦИОННОЕ ТЕСТИРОВАНИЕ</a:t>
            </a:r>
          </a:p>
          <a:p>
            <a:pPr algn="ctr"/>
            <a:r>
              <a:rPr lang="ru-RU" sz="1200" b="1" i="1" dirty="0" smtClean="0">
                <a:solidFill>
                  <a:srgbClr val="800000"/>
                </a:solidFill>
                <a:latin typeface="Century Gothic" panose="020B0502020202020204" pitchFamily="34" charset="0"/>
              </a:rPr>
              <a:t>70 вопросов - ПРЕДМЕТНЫЕ ЗНАНИЯ</a:t>
            </a:r>
          </a:p>
          <a:p>
            <a:pPr algn="ctr"/>
            <a:r>
              <a:rPr lang="ru-RU" sz="1200" b="1" i="1" dirty="0" smtClean="0">
                <a:solidFill>
                  <a:srgbClr val="800000"/>
                </a:solidFill>
                <a:latin typeface="Century Gothic" panose="020B0502020202020204" pitchFamily="34" charset="0"/>
              </a:rPr>
              <a:t>30 вопросов - ПЕДАГОГИКА, ПСИХОЛОГИЯ, МЕТОДИКА</a:t>
            </a:r>
            <a:endParaRPr lang="kk-KZ" sz="1200" b="1" i="1" dirty="0">
              <a:solidFill>
                <a:srgbClr val="8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0115" y="4472753"/>
            <a:ext cx="1360967" cy="1297178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Независимый центр оценки</a:t>
            </a:r>
          </a:p>
          <a:p>
            <a:pPr algn="ctr"/>
            <a:endParaRPr lang="kk-KZ" sz="1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78780" y="4472753"/>
            <a:ext cx="1236035" cy="1297178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 Ц Т</a:t>
            </a:r>
          </a:p>
          <a:p>
            <a:pPr algn="ctr"/>
            <a:r>
              <a:rPr lang="kk-KZ" sz="14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готовит тесты</a:t>
            </a:r>
            <a:endParaRPr lang="kk-KZ" sz="1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513288" y="3997843"/>
            <a:ext cx="0" cy="2030811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00115" y="5917030"/>
            <a:ext cx="3314699" cy="327813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4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 раза в год (май, ноябрь)</a:t>
            </a:r>
            <a:r>
              <a:rPr lang="kk-KZ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kk-KZ" sz="1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Стрелка углом вверх 13"/>
          <p:cNvSpPr/>
          <p:nvPr/>
        </p:nvSpPr>
        <p:spPr>
          <a:xfrm rot="10800000">
            <a:off x="513035" y="1403490"/>
            <a:ext cx="749597" cy="1233379"/>
          </a:xfrm>
          <a:prstGeom prst="bentUpArrow">
            <a:avLst>
              <a:gd name="adj1" fmla="val 25000"/>
              <a:gd name="adj2" fmla="val 24412"/>
              <a:gd name="adj3" fmla="val 25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222759" y="4136061"/>
            <a:ext cx="246941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222759" y="4136061"/>
            <a:ext cx="0" cy="36859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692170" y="4146691"/>
            <a:ext cx="0" cy="36859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трелка углом вверх 17"/>
          <p:cNvSpPr/>
          <p:nvPr/>
        </p:nvSpPr>
        <p:spPr>
          <a:xfrm rot="10800000" flipH="1">
            <a:off x="7939870" y="1371596"/>
            <a:ext cx="752251" cy="1233379"/>
          </a:xfrm>
          <a:prstGeom prst="bentUpArrow">
            <a:avLst>
              <a:gd name="adj1" fmla="val 25000"/>
              <a:gd name="adj2" fmla="val 24412"/>
              <a:gd name="adj3" fmla="val 25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45458" y="2977123"/>
            <a:ext cx="3314700" cy="1304146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КОМПЛЕКСНОЕ АНАЛИТИЧЕСКОЕ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ОБОЩЕНИЕ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ИТОГОВ ДЕЯТЕЛЬНОСТИ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713191" y="4281269"/>
            <a:ext cx="0" cy="62377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067789" y="4612299"/>
            <a:ext cx="1366256" cy="66908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 раза в год</a:t>
            </a:r>
          </a:p>
          <a:p>
            <a:pPr algn="ctr"/>
            <a:r>
              <a:rPr lang="kk-KZ" sz="14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(июнь-декабрь)</a:t>
            </a:r>
            <a:endParaRPr lang="kk-KZ" sz="1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62374" y="4653419"/>
            <a:ext cx="1236035" cy="669081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 раза в год</a:t>
            </a:r>
          </a:p>
          <a:p>
            <a:pPr algn="ctr"/>
            <a:r>
              <a:rPr lang="kk-KZ" sz="12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(июнь-декабрь)</a:t>
            </a:r>
            <a:endParaRPr lang="kk-KZ" sz="12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7781896" y="4148459"/>
            <a:ext cx="0" cy="648589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43946" y="6333481"/>
            <a:ext cx="2133600" cy="365125"/>
          </a:xfrm>
        </p:spPr>
        <p:txBody>
          <a:bodyPr/>
          <a:lstStyle/>
          <a:p>
            <a:fld id="{290F8FE1-D312-4C01-8616-14340EB4CBE8}" type="slidenum">
              <a:rPr lang="ru-RU" sz="16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10</a:t>
            </a:fld>
            <a:endParaRPr lang="ru-RU" sz="160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67789" y="5452604"/>
            <a:ext cx="3330620" cy="598996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Оплата с 1 сентября и 1 января</a:t>
            </a:r>
          </a:p>
          <a:p>
            <a:pPr algn="ctr"/>
            <a:r>
              <a:rPr lang="kk-KZ" sz="1200" b="1" i="1" dirty="0">
                <a:solidFill>
                  <a:srgbClr val="800000"/>
                </a:solidFill>
                <a:latin typeface="Century Gothic" panose="020B0502020202020204" pitchFamily="34" charset="0"/>
              </a:rPr>
              <a:t>п</a:t>
            </a:r>
            <a:r>
              <a:rPr lang="kk-KZ" sz="1200" b="1" i="1" dirty="0" smtClean="0">
                <a:solidFill>
                  <a:srgbClr val="800000"/>
                </a:solidFill>
                <a:latin typeface="Century Gothic" panose="020B0502020202020204" pitchFamily="34" charset="0"/>
              </a:rPr>
              <a:t>ри действующей аттестации – 1 раз с 1 сентября</a:t>
            </a:r>
            <a:endParaRPr lang="kk-KZ" sz="1200" b="1" i="1" dirty="0">
              <a:solidFill>
                <a:srgbClr val="8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7" name="Group 8"/>
          <p:cNvGrpSpPr>
            <a:grpSpLocks/>
          </p:cNvGrpSpPr>
          <p:nvPr/>
        </p:nvGrpSpPr>
        <p:grpSpPr bwMode="auto">
          <a:xfrm>
            <a:off x="-22225" y="0"/>
            <a:ext cx="9166225" cy="765175"/>
            <a:chOff x="0" y="0"/>
            <a:chExt cx="5774" cy="482"/>
          </a:xfrm>
        </p:grpSpPr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0" name="Rectangle 11"/>
          <p:cNvSpPr txBox="1">
            <a:spLocks noChangeArrowheads="1"/>
          </p:cNvSpPr>
          <p:nvPr/>
        </p:nvSpPr>
        <p:spPr>
          <a:xfrm>
            <a:off x="373063" y="-27384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rgbClr val="FFFFCC"/>
                </a:solidFill>
              </a:rPr>
              <a:t>СТРУКТУРА АТТЕСТАЦИИ</a:t>
            </a:r>
          </a:p>
        </p:txBody>
      </p:sp>
    </p:spTree>
    <p:extLst>
      <p:ext uri="{BB962C8B-B14F-4D97-AF65-F5344CB8AC3E}">
        <p14:creationId xmlns:p14="http://schemas.microsoft.com/office/powerpoint/2010/main" val="218273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6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07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-22225" y="0"/>
            <a:ext cx="9166225" cy="765175"/>
            <a:chOff x="0" y="0"/>
            <a:chExt cx="5774" cy="482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0" name="Rectangle 11"/>
          <p:cNvSpPr txBox="1">
            <a:spLocks noChangeArrowheads="1"/>
          </p:cNvSpPr>
          <p:nvPr/>
        </p:nvSpPr>
        <p:spPr>
          <a:xfrm>
            <a:off x="373063" y="0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rgbClr val="FFFFCC"/>
                </a:solidFill>
              </a:rPr>
              <a:t>МОДЕЛЬ АТТЕСТАЦИИ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half" idx="1"/>
          </p:nvPr>
        </p:nvSpPr>
        <p:spPr>
          <a:xfrm>
            <a:off x="107504" y="1046520"/>
            <a:ext cx="5384039" cy="1446384"/>
          </a:xfr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800000"/>
                </a:solidFill>
                <a:latin typeface="Century Gothic" pitchFamily="34" charset="0"/>
              </a:rPr>
              <a:t>	Очередная </a:t>
            </a:r>
            <a:r>
              <a:rPr lang="ru-RU" sz="1400" b="1" dirty="0">
                <a:solidFill>
                  <a:srgbClr val="800000"/>
                </a:solidFill>
                <a:latin typeface="Century Gothic" pitchFamily="34" charset="0"/>
              </a:rPr>
              <a:t>и досрочная аттестации </a:t>
            </a:r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проводятся в два этапа:</a:t>
            </a:r>
          </a:p>
          <a:p>
            <a:pPr lvl="0"/>
            <a:r>
              <a:rPr lang="ru-RU" sz="1400" b="1" dirty="0">
                <a:solidFill>
                  <a:srgbClr val="800000"/>
                </a:solidFill>
                <a:latin typeface="Century Gothic" pitchFamily="34" charset="0"/>
              </a:rPr>
              <a:t>первый этап </a:t>
            </a:r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– национальное квалификационное тестирование (далее – тестирование);</a:t>
            </a:r>
          </a:p>
          <a:p>
            <a:pPr lvl="0"/>
            <a:r>
              <a:rPr lang="ru-RU" sz="1400" b="1" dirty="0">
                <a:solidFill>
                  <a:srgbClr val="800000"/>
                </a:solidFill>
                <a:latin typeface="Century Gothic" pitchFamily="34" charset="0"/>
              </a:rPr>
              <a:t>второй этап </a:t>
            </a:r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- комплексное аналитическое обобщение итогов деятельности.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48118" y="2527855"/>
            <a:ext cx="1467139" cy="636893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Педагог-мастер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35433" y="3337804"/>
            <a:ext cx="1399000" cy="636893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Высшая категория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448118" y="3337804"/>
            <a:ext cx="1588377" cy="636893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Педагог-исследователь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35433" y="4139684"/>
            <a:ext cx="1176693" cy="636893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Первая категория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448119" y="4139684"/>
            <a:ext cx="1467138" cy="636893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Педагог-эксперт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847896" y="4946607"/>
            <a:ext cx="1176693" cy="636893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Вторая категория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60581" y="4946607"/>
            <a:ext cx="1454675" cy="636893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Педагог-модератор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847896" y="5751513"/>
            <a:ext cx="1176693" cy="636893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Без категории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460581" y="5751513"/>
            <a:ext cx="1454675" cy="636893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Педагог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580112" y="1367129"/>
            <a:ext cx="1533789" cy="74603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i="1" dirty="0" smtClean="0">
                <a:solidFill>
                  <a:srgbClr val="800000"/>
                </a:solidFill>
                <a:latin typeface="Century Gothic" panose="020B0502020202020204" pitchFamily="34" charset="0"/>
                <a:ea typeface="+mn-ea"/>
                <a:cs typeface="+mn-cs"/>
              </a:rPr>
              <a:t>Действующие категории</a:t>
            </a:r>
            <a:endParaRPr lang="ru-RU" sz="1400" b="1" i="1" dirty="0">
              <a:solidFill>
                <a:srgbClr val="8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354966" y="1382978"/>
            <a:ext cx="1681530" cy="74603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i="1" dirty="0" smtClean="0">
                <a:solidFill>
                  <a:srgbClr val="800000"/>
                </a:solidFill>
                <a:latin typeface="Century Gothic" panose="020B0502020202020204" pitchFamily="34" charset="0"/>
                <a:ea typeface="+mn-ea"/>
                <a:cs typeface="+mn-cs"/>
              </a:rPr>
              <a:t>Внедряемые категории</a:t>
            </a:r>
            <a:endParaRPr lang="ru-RU" sz="1600" b="1" i="1" dirty="0">
              <a:solidFill>
                <a:srgbClr val="80000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4" name="Picture 2" descr="C:\Users\Stella.Ibraeva\Desktop\inde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557" y="2172070"/>
            <a:ext cx="827416" cy="110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 стрелкой 24"/>
          <p:cNvCxnSpPr/>
          <p:nvPr/>
        </p:nvCxnSpPr>
        <p:spPr>
          <a:xfrm flipV="1">
            <a:off x="7113901" y="1699357"/>
            <a:ext cx="241064" cy="3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79512" y="2780928"/>
            <a:ext cx="5285701" cy="3308598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C00000"/>
                </a:solidFill>
                <a:latin typeface="Century Gothic" pitchFamily="34" charset="0"/>
              </a:rPr>
              <a:t>!</a:t>
            </a:r>
            <a:r>
              <a:rPr lang="en-US" sz="1700" dirty="0">
                <a:latin typeface="Century Gothic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Педагогические работники и приравненные к ним лица, имеющие вторую, первую, высшую квалификационные категории,</a:t>
            </a:r>
            <a:r>
              <a:rPr lang="ru-RU" sz="1600" b="1" dirty="0">
                <a:latin typeface="Century Gothic" pitchFamily="34" charset="0"/>
              </a:rPr>
              <a:t> </a:t>
            </a:r>
            <a:r>
              <a:rPr lang="ru-RU" sz="1600" b="1" dirty="0">
                <a:solidFill>
                  <a:srgbClr val="800000"/>
                </a:solidFill>
                <a:latin typeface="Century Gothic" pitchFamily="34" charset="0"/>
              </a:rPr>
              <a:t>вправе претендовать на одну из квалификационных категорий, </a:t>
            </a:r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установленных настоящими Правилами, при соответствии квалификационным требованиям, предъявляемым к уровню квалификации педагогического работника и приравненного к нему лица.</a:t>
            </a:r>
          </a:p>
          <a:p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Педагогические работники и приравненные к ним лица </a:t>
            </a:r>
            <a:r>
              <a:rPr lang="ru-RU" sz="1600" b="1" dirty="0">
                <a:solidFill>
                  <a:srgbClr val="800000"/>
                </a:solidFill>
                <a:latin typeface="Century Gothic" pitchFamily="34" charset="0"/>
              </a:rPr>
              <a:t>без категории </a:t>
            </a:r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приравниваются к квалификационной категории </a:t>
            </a:r>
            <a:r>
              <a:rPr lang="ru-RU" sz="1600" b="1" dirty="0">
                <a:solidFill>
                  <a:srgbClr val="800000"/>
                </a:solidFill>
                <a:latin typeface="Century Gothic" pitchFamily="34" charset="0"/>
              </a:rPr>
              <a:t>«педагог».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7053920" y="5948801"/>
            <a:ext cx="40666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7053919" y="5143895"/>
            <a:ext cx="40666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7035398" y="4336972"/>
            <a:ext cx="40666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7111413" y="3571985"/>
            <a:ext cx="40666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17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25" y="980728"/>
            <a:ext cx="8229600" cy="5400600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ru-RU" dirty="0" smtClean="0"/>
              <a:t>	</a:t>
            </a:r>
            <a:r>
              <a:rPr lang="ru-RU" sz="7200" b="1" u="sng" dirty="0" smtClean="0">
                <a:solidFill>
                  <a:srgbClr val="800000"/>
                </a:solidFill>
              </a:rPr>
              <a:t>Лица</a:t>
            </a:r>
            <a:r>
              <a:rPr lang="ru-RU" sz="7200" b="1" u="sng" dirty="0">
                <a:solidFill>
                  <a:srgbClr val="800000"/>
                </a:solidFill>
              </a:rPr>
              <a:t>, имеющие высшее педагогическое и профессиональное или техническое и профессиональное образование по специальности, без предъявления требований к стажу работы, соответствующие следующим профессиональным компетенциям: </a:t>
            </a:r>
            <a:endParaRPr lang="ru-RU" sz="7200" b="1" u="sng" dirty="0" smtClean="0">
              <a:solidFill>
                <a:srgbClr val="800000"/>
              </a:solidFill>
            </a:endParaRPr>
          </a:p>
          <a:p>
            <a:pPr marL="0" indent="0" fontAlgn="base">
              <a:buNone/>
            </a:pPr>
            <a:endParaRPr lang="ru-RU" sz="5500" b="1" dirty="0" smtClean="0">
              <a:solidFill>
                <a:srgbClr val="80000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7200" b="1" dirty="0" smtClean="0">
                <a:solidFill>
                  <a:srgbClr val="002060"/>
                </a:solidFill>
              </a:rPr>
              <a:t>знает </a:t>
            </a:r>
            <a:r>
              <a:rPr lang="ru-RU" sz="7200" b="1" dirty="0">
                <a:solidFill>
                  <a:srgbClr val="002060"/>
                </a:solidFill>
              </a:rPr>
              <a:t>содержание учебного предмета, учебно-воспитательного процесса, методики преподавания и оценивания; </a:t>
            </a:r>
            <a:endParaRPr lang="ru-RU" sz="72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endParaRPr lang="ru-RU" sz="72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7200" b="1" dirty="0" smtClean="0">
                <a:solidFill>
                  <a:srgbClr val="002060"/>
                </a:solidFill>
              </a:rPr>
              <a:t>планирует </a:t>
            </a:r>
            <a:r>
              <a:rPr lang="ru-RU" sz="7200" b="1" dirty="0">
                <a:solidFill>
                  <a:srgbClr val="002060"/>
                </a:solidFill>
              </a:rPr>
              <a:t>и организует учебно-воспитательный процесс с учетом психолого-возрастных особенностей </a:t>
            </a:r>
            <a:r>
              <a:rPr lang="ru-RU" sz="7200" b="1" dirty="0" smtClean="0">
                <a:solidFill>
                  <a:srgbClr val="002060"/>
                </a:solidFill>
              </a:rPr>
              <a:t>обучающихся; </a:t>
            </a:r>
          </a:p>
          <a:p>
            <a:pPr fontAlgn="base">
              <a:buFont typeface="Wingdings" pitchFamily="2" charset="2"/>
              <a:buChar char="ü"/>
            </a:pPr>
            <a:endParaRPr lang="ru-RU" sz="72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7200" b="1" dirty="0" smtClean="0">
                <a:solidFill>
                  <a:srgbClr val="002060"/>
                </a:solidFill>
              </a:rPr>
              <a:t>способствует </a:t>
            </a:r>
            <a:r>
              <a:rPr lang="ru-RU" sz="7200" b="1" dirty="0">
                <a:solidFill>
                  <a:srgbClr val="002060"/>
                </a:solidFill>
              </a:rPr>
              <a:t>формированию общей культуры обучающегося и его </a:t>
            </a:r>
            <a:r>
              <a:rPr lang="ru-RU" sz="7200" b="1" dirty="0" smtClean="0">
                <a:solidFill>
                  <a:srgbClr val="002060"/>
                </a:solidFill>
              </a:rPr>
              <a:t>социализации;</a:t>
            </a:r>
          </a:p>
          <a:p>
            <a:pPr fontAlgn="base">
              <a:buFont typeface="Wingdings" pitchFamily="2" charset="2"/>
              <a:buChar char="ü"/>
            </a:pPr>
            <a:endParaRPr lang="ru-RU" sz="72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7200" b="1" dirty="0" smtClean="0">
                <a:solidFill>
                  <a:srgbClr val="002060"/>
                </a:solidFill>
              </a:rPr>
              <a:t>принимает </a:t>
            </a:r>
            <a:r>
              <a:rPr lang="ru-RU" sz="7200" b="1" dirty="0">
                <a:solidFill>
                  <a:srgbClr val="002060"/>
                </a:solidFill>
              </a:rPr>
              <a:t>участие в мероприятиях на уровне организации </a:t>
            </a:r>
            <a:r>
              <a:rPr lang="ru-RU" sz="7200" b="1" dirty="0" smtClean="0">
                <a:solidFill>
                  <a:srgbClr val="002060"/>
                </a:solidFill>
              </a:rPr>
              <a:t>образования;</a:t>
            </a:r>
          </a:p>
          <a:p>
            <a:pPr fontAlgn="base">
              <a:buFont typeface="Wingdings" pitchFamily="2" charset="2"/>
              <a:buChar char="ü"/>
            </a:pPr>
            <a:endParaRPr lang="ru-RU" sz="72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7200" b="1" dirty="0" smtClean="0">
                <a:solidFill>
                  <a:srgbClr val="002060"/>
                </a:solidFill>
              </a:rPr>
              <a:t>осуществляет </a:t>
            </a:r>
            <a:r>
              <a:rPr lang="ru-RU" sz="7200" b="1" dirty="0">
                <a:solidFill>
                  <a:srgbClr val="002060"/>
                </a:solidFill>
              </a:rPr>
              <a:t>индивидуальный подход в воспитании и обучении с учетом потребностей </a:t>
            </a:r>
            <a:r>
              <a:rPr lang="ru-RU" sz="7200" b="1" dirty="0" smtClean="0">
                <a:solidFill>
                  <a:srgbClr val="002060"/>
                </a:solidFill>
              </a:rPr>
              <a:t>обучающихся; </a:t>
            </a:r>
            <a:r>
              <a:rPr lang="ru-RU" sz="7200" b="1" dirty="0">
                <a:solidFill>
                  <a:srgbClr val="002060"/>
                </a:solidFill>
              </a:rPr>
              <a:t>владеет навыками профессионально-педагогического </a:t>
            </a:r>
            <a:r>
              <a:rPr lang="ru-RU" sz="7200" b="1" dirty="0" smtClean="0">
                <a:solidFill>
                  <a:srgbClr val="002060"/>
                </a:solidFill>
              </a:rPr>
              <a:t>диалога;</a:t>
            </a:r>
          </a:p>
          <a:p>
            <a:pPr fontAlgn="base">
              <a:buFont typeface="Wingdings" pitchFamily="2" charset="2"/>
              <a:buChar char="ü"/>
            </a:pPr>
            <a:endParaRPr lang="ru-RU" sz="72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7200" b="1" dirty="0" smtClean="0">
                <a:solidFill>
                  <a:srgbClr val="002060"/>
                </a:solidFill>
              </a:rPr>
              <a:t>применяет </a:t>
            </a:r>
            <a:r>
              <a:rPr lang="ru-RU" sz="7200" b="1" dirty="0">
                <a:solidFill>
                  <a:srgbClr val="002060"/>
                </a:solidFill>
              </a:rPr>
              <a:t>цифровых образовательных </a:t>
            </a:r>
            <a:r>
              <a:rPr lang="ru-RU" sz="7200" b="1" dirty="0" smtClean="0">
                <a:solidFill>
                  <a:srgbClr val="002060"/>
                </a:solidFill>
              </a:rPr>
              <a:t>ресурсов.</a:t>
            </a:r>
            <a:endParaRPr lang="ru-RU" sz="7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4000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116632"/>
            <a:ext cx="9166225" cy="765175"/>
            <a:chOff x="0" y="0"/>
            <a:chExt cx="5774" cy="48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323528" y="116632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rgbClr val="FFFFCC"/>
                </a:solidFill>
              </a:rPr>
              <a:t>КВАЛИФИКАЦИОННАЯ КАТЕГОРИЯ «ПЕДАГОГ» (очередная)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45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2600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4176464" cy="5293757"/>
          </a:xfrm>
          <a:ln>
            <a:solidFill>
              <a:srgbClr val="002060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 fontAlgn="base">
              <a:buNone/>
            </a:pPr>
            <a:r>
              <a:rPr lang="ru-RU" sz="2300" b="1" dirty="0" smtClean="0">
                <a:solidFill>
                  <a:srgbClr val="800000"/>
                </a:solidFill>
              </a:rPr>
              <a:t>ОЧЕРЕДНАЯ АТТЕСТАЦИЯ</a:t>
            </a:r>
          </a:p>
          <a:p>
            <a:pPr marL="0" indent="0" fontAlgn="base">
              <a:buNone/>
            </a:pPr>
            <a:r>
              <a:rPr lang="ru-RU" sz="2300" b="1" dirty="0" smtClean="0">
                <a:solidFill>
                  <a:srgbClr val="800000"/>
                </a:solidFill>
              </a:rPr>
              <a:t>	</a:t>
            </a:r>
            <a:r>
              <a:rPr lang="ru-RU" sz="2100" b="1" dirty="0" smtClean="0">
                <a:solidFill>
                  <a:srgbClr val="800000"/>
                </a:solidFill>
              </a:rPr>
              <a:t>Лица</a:t>
            </a:r>
            <a:r>
              <a:rPr lang="ru-RU" sz="2100" b="1" dirty="0">
                <a:solidFill>
                  <a:srgbClr val="800000"/>
                </a:solidFill>
              </a:rPr>
              <a:t>, имеющие высшее педагогическое и профессиональное или техническое и профессиональное образование по специальности, педагогический стаж не менее двух лет, соответствующие следующим профессиональным компетенциям: </a:t>
            </a:r>
            <a:endParaRPr lang="ru-RU" sz="2100" b="1" dirty="0" smtClean="0">
              <a:solidFill>
                <a:srgbClr val="800000"/>
              </a:solidFill>
            </a:endParaRPr>
          </a:p>
          <a:p>
            <a:pPr marL="0" indent="0" fontAlgn="base">
              <a:buNone/>
            </a:pPr>
            <a:endParaRPr lang="ru-RU" sz="2100" b="1" u="sng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2100" b="1" dirty="0" smtClean="0">
                <a:solidFill>
                  <a:srgbClr val="002060"/>
                </a:solidFill>
              </a:rPr>
              <a:t>соответствует </a:t>
            </a:r>
            <a:r>
              <a:rPr lang="ru-RU" sz="2100" b="1" dirty="0">
                <a:solidFill>
                  <a:srgbClr val="002060"/>
                </a:solidFill>
              </a:rPr>
              <a:t>общим требованиям квалификационной категории </a:t>
            </a:r>
            <a:r>
              <a:rPr lang="ru-RU" sz="2100" b="1" dirty="0" smtClean="0">
                <a:solidFill>
                  <a:srgbClr val="002060"/>
                </a:solidFill>
              </a:rPr>
              <a:t>«педагог»; </a:t>
            </a:r>
          </a:p>
          <a:p>
            <a:pPr fontAlgn="base">
              <a:buFont typeface="Wingdings" pitchFamily="2" charset="2"/>
              <a:buChar char="ü"/>
            </a:pPr>
            <a:endParaRPr lang="ru-RU" sz="21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2100" b="1" dirty="0" smtClean="0">
                <a:solidFill>
                  <a:srgbClr val="002060"/>
                </a:solidFill>
              </a:rPr>
              <a:t>кроме </a:t>
            </a:r>
            <a:r>
              <a:rPr lang="ru-RU" sz="2100" b="1" dirty="0">
                <a:solidFill>
                  <a:srgbClr val="002060"/>
                </a:solidFill>
              </a:rPr>
              <a:t>того использует инновационные формы, методы и средства </a:t>
            </a:r>
            <a:r>
              <a:rPr lang="ru-RU" sz="2100" b="1" dirty="0" smtClean="0">
                <a:solidFill>
                  <a:srgbClr val="002060"/>
                </a:solidFill>
              </a:rPr>
              <a:t>обучения; </a:t>
            </a:r>
          </a:p>
          <a:p>
            <a:pPr marL="0" indent="0" fontAlgn="base">
              <a:buNone/>
            </a:pPr>
            <a:endParaRPr lang="ru-RU" sz="21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2100" b="1" dirty="0" smtClean="0">
                <a:solidFill>
                  <a:srgbClr val="002060"/>
                </a:solidFill>
              </a:rPr>
              <a:t>обобщает </a:t>
            </a:r>
            <a:r>
              <a:rPr lang="ru-RU" sz="2100" b="1" dirty="0">
                <a:solidFill>
                  <a:srgbClr val="002060"/>
                </a:solidFill>
              </a:rPr>
              <a:t>опыт на уровне организации образования, имеет участников олимпиад, конкурсов, соревнований на уровне организации </a:t>
            </a:r>
            <a:r>
              <a:rPr lang="ru-RU" sz="2100" b="1" dirty="0" smtClean="0">
                <a:solidFill>
                  <a:srgbClr val="002060"/>
                </a:solidFill>
              </a:rPr>
              <a:t>образования.</a:t>
            </a:r>
            <a:endParaRPr lang="ru-RU" sz="21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1700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116632"/>
            <a:ext cx="9166225" cy="765175"/>
            <a:chOff x="0" y="0"/>
            <a:chExt cx="5774" cy="482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69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Rectangle 11"/>
          <p:cNvSpPr txBox="1">
            <a:spLocks noChangeArrowheads="1"/>
          </p:cNvSpPr>
          <p:nvPr/>
        </p:nvSpPr>
        <p:spPr>
          <a:xfrm>
            <a:off x="323528" y="116632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rgbClr val="FFFFCC"/>
                </a:solidFill>
              </a:rPr>
              <a:t>КВАЛИФИКАЦИОННАЯ КАТЕГОРИЯ «ПЕДАГОГ-МОДЕРАТОР»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38328" y="980728"/>
            <a:ext cx="4557059" cy="529375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00000"/>
                </a:solidFill>
              </a:rPr>
              <a:t>ДОСРОЧНАЯ АТТЕСТАЦИЯ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</a:rPr>
              <a:t>лица</a:t>
            </a:r>
            <a:r>
              <a:rPr lang="ru-RU" sz="1400" b="1" dirty="0">
                <a:solidFill>
                  <a:srgbClr val="002060"/>
                </a:solidFill>
              </a:rPr>
              <a:t>, подготовившие победителей предметных олимпиад, творческих, профессиональных конкурсов, научных, спортивных соревнований на уровне организации образования</a:t>
            </a:r>
            <a:r>
              <a:rPr lang="ru-RU" sz="1400" b="1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</a:rPr>
              <a:t>лица</a:t>
            </a:r>
            <a:r>
              <a:rPr lang="ru-RU" sz="1400" b="1" dirty="0">
                <a:solidFill>
                  <a:srgbClr val="002060"/>
                </a:solidFill>
              </a:rPr>
              <a:t>, являющиеся победителями профессиональных конкурсов, педагогических олимпиад на уровне организации образования</a:t>
            </a:r>
            <a:r>
              <a:rPr lang="ru-RU" sz="1400" b="1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</a:rPr>
              <a:t>лица</a:t>
            </a:r>
            <a:r>
              <a:rPr lang="ru-RU" sz="1400" b="1" dirty="0">
                <a:solidFill>
                  <a:srgbClr val="002060"/>
                </a:solidFill>
              </a:rPr>
              <a:t>, обобщившие собственный педагогический опыт на уровне района, города</a:t>
            </a:r>
            <a:r>
              <a:rPr lang="ru-RU" sz="1400" b="1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</a:rPr>
              <a:t>лица</a:t>
            </a:r>
            <a:r>
              <a:rPr lang="ru-RU" sz="1400" b="1" dirty="0">
                <a:solidFill>
                  <a:srgbClr val="002060"/>
                </a:solidFill>
              </a:rPr>
              <a:t>, окончившие высшее учебное заведение с "отличием</a:t>
            </a:r>
            <a:r>
              <a:rPr lang="ru-RU" sz="1400" b="1" dirty="0" smtClean="0">
                <a:solidFill>
                  <a:srgbClr val="002060"/>
                </a:solidFill>
              </a:rPr>
              <a:t>";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</a:rPr>
              <a:t>лица</a:t>
            </a:r>
            <a:r>
              <a:rPr lang="ru-RU" sz="1400" b="1" dirty="0">
                <a:solidFill>
                  <a:srgbClr val="002060"/>
                </a:solidFill>
              </a:rPr>
              <a:t>, окончившие высшее учебное заведение с правом преподавания предмета (дисциплины) на английском языке, имеющие сертификат (удостоверение), подтверждающие знание английского языка не ниже уровня В1 (по шкале </a:t>
            </a:r>
            <a:r>
              <a:rPr lang="en-US" sz="1400" b="1" dirty="0">
                <a:solidFill>
                  <a:srgbClr val="002060"/>
                </a:solidFill>
              </a:rPr>
              <a:t>CEFR</a:t>
            </a:r>
            <a:r>
              <a:rPr lang="ru-RU" sz="1400" b="1" dirty="0" smtClean="0">
                <a:solidFill>
                  <a:srgbClr val="002060"/>
                </a:solidFill>
              </a:rPr>
              <a:t>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</a:rPr>
              <a:t>лица</a:t>
            </a:r>
            <a:r>
              <a:rPr lang="ru-RU" sz="1400" b="1" dirty="0">
                <a:solidFill>
                  <a:srgbClr val="002060"/>
                </a:solidFill>
              </a:rPr>
              <a:t>, имеющие академическую степень магистра</a:t>
            </a:r>
            <a:r>
              <a:rPr lang="ru-RU" sz="1400" b="1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</a:rPr>
              <a:t>лица</a:t>
            </a:r>
            <a:r>
              <a:rPr lang="ru-RU" sz="1400" b="1" dirty="0">
                <a:solidFill>
                  <a:srgbClr val="002060"/>
                </a:solidFill>
              </a:rPr>
              <a:t>, окончившие </a:t>
            </a:r>
            <a:r>
              <a:rPr lang="ru-RU" sz="1400" b="1" dirty="0" smtClean="0">
                <a:solidFill>
                  <a:srgbClr val="002060"/>
                </a:solidFill>
              </a:rPr>
              <a:t>учебное </a:t>
            </a:r>
            <a:r>
              <a:rPr lang="ru-RU" sz="1400" b="1" dirty="0">
                <a:solidFill>
                  <a:srgbClr val="002060"/>
                </a:solidFill>
              </a:rPr>
              <a:t>заведение с "отличием" и имеющие стаж педагогической деятельности не </a:t>
            </a:r>
            <a:r>
              <a:rPr lang="ru-RU" sz="1400" b="1" dirty="0" smtClean="0">
                <a:solidFill>
                  <a:srgbClr val="002060"/>
                </a:solidFill>
              </a:rPr>
              <a:t>менее </a:t>
            </a:r>
            <a:r>
              <a:rPr lang="ru-RU" sz="1400" b="1" dirty="0">
                <a:solidFill>
                  <a:srgbClr val="002060"/>
                </a:solidFill>
              </a:rPr>
              <a:t>одного года</a:t>
            </a:r>
            <a:r>
              <a:rPr lang="ru-RU" sz="1400" b="1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</a:rPr>
              <a:t>лица</a:t>
            </a:r>
            <a:r>
              <a:rPr lang="ru-RU" sz="1400" b="1" dirty="0">
                <a:solidFill>
                  <a:srgbClr val="002060"/>
                </a:solidFill>
              </a:rPr>
              <a:t>, являющиеся кандидатами в мастера спорта по профилирующему </a:t>
            </a:r>
            <a:r>
              <a:rPr lang="ru-RU" sz="1400" b="1" dirty="0" smtClean="0">
                <a:solidFill>
                  <a:srgbClr val="002060"/>
                </a:solidFill>
              </a:rPr>
              <a:t>предмету.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96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3672408" cy="5112568"/>
          </a:xfrm>
          <a:ln>
            <a:solidFill>
              <a:srgbClr val="002060"/>
            </a:solidFill>
          </a:ln>
        </p:spPr>
        <p:txBody>
          <a:bodyPr>
            <a:normAutofit fontScale="40000" lnSpcReduction="20000"/>
          </a:bodyPr>
          <a:lstStyle/>
          <a:p>
            <a:pPr marL="0" indent="0" fontAlgn="base">
              <a:buNone/>
            </a:pPr>
            <a:r>
              <a:rPr lang="ru-RU" sz="2300" dirty="0"/>
              <a:t>	</a:t>
            </a:r>
            <a:r>
              <a:rPr lang="ru-RU" sz="4000" b="1" dirty="0">
                <a:solidFill>
                  <a:srgbClr val="800000"/>
                </a:solidFill>
              </a:rPr>
              <a:t>ОЧЕРЕДНАЯ АТТЕСТАЦИЯ</a:t>
            </a:r>
          </a:p>
          <a:p>
            <a:pPr marL="0" indent="0" fontAlgn="base">
              <a:buNone/>
            </a:pPr>
            <a:r>
              <a:rPr lang="ru-RU" sz="3500" b="1" dirty="0" smtClean="0">
                <a:solidFill>
                  <a:srgbClr val="800000"/>
                </a:solidFill>
              </a:rPr>
              <a:t>	Лица</a:t>
            </a:r>
            <a:r>
              <a:rPr lang="ru-RU" sz="3500" b="1" dirty="0">
                <a:solidFill>
                  <a:srgbClr val="800000"/>
                </a:solidFill>
              </a:rPr>
              <a:t>, имеющие высшее педагогическое и профессиональное или техническое и профессиональное образование по специальности, педагогический стаж не менее 3 лет, соответствующим следующим профессиональным компетенциям</a:t>
            </a:r>
            <a:r>
              <a:rPr lang="ru-RU" sz="3500" b="1" dirty="0" smtClean="0">
                <a:solidFill>
                  <a:srgbClr val="800000"/>
                </a:solidFill>
              </a:rPr>
              <a:t>:</a:t>
            </a:r>
          </a:p>
          <a:p>
            <a:pPr marL="0" indent="0" fontAlgn="base">
              <a:buNone/>
            </a:pPr>
            <a:endParaRPr lang="ru-RU" sz="3500" b="1" dirty="0" smtClean="0">
              <a:solidFill>
                <a:srgbClr val="80000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3500" b="1" dirty="0" smtClean="0">
                <a:solidFill>
                  <a:srgbClr val="002060"/>
                </a:solidFill>
              </a:rPr>
              <a:t>соответствует </a:t>
            </a:r>
            <a:r>
              <a:rPr lang="ru-RU" sz="3500" b="1" dirty="0">
                <a:solidFill>
                  <a:srgbClr val="002060"/>
                </a:solidFill>
              </a:rPr>
              <a:t>общим требованиям квалификационной категории </a:t>
            </a:r>
            <a:r>
              <a:rPr lang="ru-RU" sz="3500" b="1" dirty="0" smtClean="0">
                <a:solidFill>
                  <a:srgbClr val="002060"/>
                </a:solidFill>
              </a:rPr>
              <a:t>«педагог-модератор»;</a:t>
            </a:r>
          </a:p>
          <a:p>
            <a:pPr fontAlgn="base">
              <a:buFont typeface="Wingdings" pitchFamily="2" charset="2"/>
              <a:buChar char="ü"/>
            </a:pPr>
            <a:endParaRPr lang="ru-RU" sz="35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3500" b="1" dirty="0" smtClean="0">
                <a:solidFill>
                  <a:srgbClr val="002060"/>
                </a:solidFill>
              </a:rPr>
              <a:t>кроме </a:t>
            </a:r>
            <a:r>
              <a:rPr lang="ru-RU" sz="3500" b="1" dirty="0">
                <a:solidFill>
                  <a:srgbClr val="002060"/>
                </a:solidFill>
              </a:rPr>
              <a:t>того владеет навыками анализа организованной учебной </a:t>
            </a:r>
            <a:r>
              <a:rPr lang="ru-RU" sz="3500" b="1" dirty="0" smtClean="0">
                <a:solidFill>
                  <a:srgbClr val="002060"/>
                </a:solidFill>
              </a:rPr>
              <a:t>деятельности;</a:t>
            </a:r>
          </a:p>
          <a:p>
            <a:pPr marL="0" indent="0" fontAlgn="base">
              <a:buNone/>
            </a:pPr>
            <a:endParaRPr lang="ru-RU" sz="35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3500" b="1" dirty="0" smtClean="0">
                <a:solidFill>
                  <a:srgbClr val="002060"/>
                </a:solidFill>
              </a:rPr>
              <a:t>осуществляет </a:t>
            </a:r>
            <a:r>
              <a:rPr lang="ru-RU" sz="3500" b="1" dirty="0">
                <a:solidFill>
                  <a:srgbClr val="002060"/>
                </a:solidFill>
              </a:rPr>
              <a:t>наставничество и конструктивно определяет приоритеты профессионального развития: собственного и коллег на уровне организации образования, обобщает опыт на уровне района/города, имеет участников олимпиад, конкурсов, соревнований на уровне </a:t>
            </a:r>
            <a:r>
              <a:rPr lang="ru-RU" sz="3500" b="1" dirty="0" smtClean="0">
                <a:solidFill>
                  <a:srgbClr val="002060"/>
                </a:solidFill>
              </a:rPr>
              <a:t>района/города</a:t>
            </a:r>
            <a:r>
              <a:rPr lang="ru-RU" sz="2900" b="1" dirty="0" smtClean="0">
                <a:solidFill>
                  <a:srgbClr val="002060"/>
                </a:solidFill>
              </a:rPr>
              <a:t>.</a:t>
            </a:r>
            <a:endParaRPr lang="ru-RU" sz="2900" dirty="0">
              <a:solidFill>
                <a:srgbClr val="002060"/>
              </a:solidFill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0" y="116632"/>
            <a:ext cx="9166225" cy="765175"/>
            <a:chOff x="0" y="0"/>
            <a:chExt cx="5774" cy="482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4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2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Rectangle 11"/>
          <p:cNvSpPr txBox="1">
            <a:spLocks noChangeArrowheads="1"/>
          </p:cNvSpPr>
          <p:nvPr/>
        </p:nvSpPr>
        <p:spPr>
          <a:xfrm>
            <a:off x="323528" y="116632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rgbClr val="FFFFCC"/>
                </a:solidFill>
              </a:rPr>
              <a:t>КВАЛИФИКАЦИОННАЯ КАТЕГОРИЯ «ПЕДАГОГ-ЭКСПЕРТ»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139952" y="1052736"/>
            <a:ext cx="4896544" cy="511256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ru-RU" sz="1800" b="1" dirty="0" smtClean="0">
                <a:solidFill>
                  <a:srgbClr val="800000"/>
                </a:solidFill>
              </a:rPr>
              <a:t>	</a:t>
            </a:r>
            <a:r>
              <a:rPr lang="ru-RU" sz="2100" b="1" dirty="0" smtClean="0">
                <a:solidFill>
                  <a:srgbClr val="800000"/>
                </a:solidFill>
              </a:rPr>
              <a:t>ДОСРОЧНАЯ </a:t>
            </a:r>
            <a:r>
              <a:rPr lang="ru-RU" sz="2100" b="1" dirty="0">
                <a:solidFill>
                  <a:srgbClr val="800000"/>
                </a:solidFill>
              </a:rPr>
              <a:t>АТТЕСТАЦИЯ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002060"/>
                </a:solidFill>
              </a:rPr>
              <a:t>лица, подготовившие победителей предметных олимпиад, творческих, профессиональных конкурсов, научных, спортивных соревнований районного/городского уровня;</a:t>
            </a:r>
          </a:p>
          <a:p>
            <a:pPr fontAlgn="base">
              <a:buFont typeface="Wingdings" pitchFamily="2" charset="2"/>
              <a:buChar char="ü"/>
            </a:pPr>
            <a:endParaRPr lang="ru-RU" sz="17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002060"/>
                </a:solidFill>
              </a:rPr>
              <a:t>лица, являющиеся победителями профессиональных конкурсов, педагогических олимпиад районного/городского уровня;</a:t>
            </a:r>
          </a:p>
          <a:p>
            <a:pPr fontAlgn="base">
              <a:buFont typeface="Wingdings" pitchFamily="2" charset="2"/>
              <a:buChar char="ü"/>
            </a:pPr>
            <a:endParaRPr lang="ru-RU" sz="17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002060"/>
                </a:solidFill>
              </a:rPr>
              <a:t>лица, обобщившие собственный педагогический опыт на областном уровне (городов Астаны, Алматы и Шымкента);</a:t>
            </a:r>
          </a:p>
          <a:p>
            <a:pPr fontAlgn="base">
              <a:buFont typeface="Wingdings" pitchFamily="2" charset="2"/>
              <a:buChar char="ü"/>
            </a:pPr>
            <a:endParaRPr lang="ru-RU" sz="17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002060"/>
                </a:solidFill>
              </a:rPr>
              <a:t>лица, являющиеся выпускниками программы "</a:t>
            </a:r>
            <a:r>
              <a:rPr lang="ru-RU" sz="1700" b="1" dirty="0" err="1" smtClean="0">
                <a:solidFill>
                  <a:srgbClr val="002060"/>
                </a:solidFill>
              </a:rPr>
              <a:t>Болашақ</a:t>
            </a:r>
            <a:r>
              <a:rPr lang="ru-RU" sz="1700" b="1" dirty="0" smtClean="0">
                <a:solidFill>
                  <a:srgbClr val="002060"/>
                </a:solidFill>
              </a:rPr>
              <a:t>";</a:t>
            </a:r>
          </a:p>
          <a:p>
            <a:pPr fontAlgn="base">
              <a:buFont typeface="Wingdings" pitchFamily="2" charset="2"/>
              <a:buChar char="ü"/>
            </a:pPr>
            <a:endParaRPr lang="ru-RU" sz="17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002060"/>
                </a:solidFill>
              </a:rPr>
              <a:t>лица, имеющие ученую степень кандидата наук/доктора;</a:t>
            </a:r>
          </a:p>
          <a:p>
            <a:pPr fontAlgn="base">
              <a:buFont typeface="Wingdings" pitchFamily="2" charset="2"/>
              <a:buChar char="ü"/>
            </a:pPr>
            <a:endParaRPr lang="ru-RU" sz="17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002060"/>
                </a:solidFill>
              </a:rPr>
              <a:t>лица, владеющие английским языком на уровне не ниже B2 (по шкале CEFR) и преподающие предметы на английском языке;</a:t>
            </a:r>
          </a:p>
          <a:p>
            <a:pPr fontAlgn="base">
              <a:buFont typeface="Wingdings" pitchFamily="2" charset="2"/>
              <a:buChar char="ü"/>
            </a:pPr>
            <a:endParaRPr lang="ru-RU" sz="17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002060"/>
                </a:solidFill>
              </a:rPr>
              <a:t>лица, перешедшие на педагогическую работу в организации образования из высшего учебного заведения, имеющие стаж педагогической работы не менее двух лет;</a:t>
            </a:r>
          </a:p>
          <a:p>
            <a:pPr fontAlgn="base">
              <a:buFont typeface="Wingdings" pitchFamily="2" charset="2"/>
              <a:buChar char="ü"/>
            </a:pPr>
            <a:endParaRPr lang="ru-RU" sz="17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002060"/>
                </a:solidFill>
              </a:rPr>
              <a:t>лица, являющиеся мастерами спорта международного класса по профилирующему предмету.</a:t>
            </a:r>
          </a:p>
          <a:p>
            <a:pPr marL="0" indent="0">
              <a:buFont typeface="Arial" pitchFamily="34" charset="0"/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5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753" y="1124744"/>
            <a:ext cx="3650183" cy="5040560"/>
          </a:xfrm>
          <a:ln>
            <a:solidFill>
              <a:srgbClr val="002060"/>
            </a:solidFill>
          </a:ln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ru-RU" sz="2000" dirty="0" smtClean="0"/>
              <a:t>	</a:t>
            </a:r>
            <a:r>
              <a:rPr lang="ru-RU" sz="2300" b="1" dirty="0">
                <a:solidFill>
                  <a:srgbClr val="800000"/>
                </a:solidFill>
              </a:rPr>
              <a:t>ОЧЕРЕДНАЯ АТТЕСТАЦИЯ</a:t>
            </a:r>
          </a:p>
          <a:p>
            <a:pPr marL="0" indent="0" fontAlgn="base">
              <a:buNone/>
            </a:pPr>
            <a:r>
              <a:rPr lang="ru-RU" sz="1900" b="1" dirty="0" smtClean="0">
                <a:solidFill>
                  <a:srgbClr val="800000"/>
                </a:solidFill>
              </a:rPr>
              <a:t>Лица</a:t>
            </a:r>
            <a:r>
              <a:rPr lang="ru-RU" sz="1900" b="1" dirty="0">
                <a:solidFill>
                  <a:srgbClr val="800000"/>
                </a:solidFill>
              </a:rPr>
              <a:t>, имеющие высшее педагогическое и профессиональное или техническое и профессиональное образование по специальности, педагогический стаж не менее 4 лет, соответствующие следующим профессиональным компетенциям: </a:t>
            </a:r>
            <a:endParaRPr lang="ru-RU" sz="1900" b="1" dirty="0" smtClean="0">
              <a:solidFill>
                <a:srgbClr val="800000"/>
              </a:solidFill>
            </a:endParaRPr>
          </a:p>
          <a:p>
            <a:pPr marL="0" indent="0" fontAlgn="base">
              <a:buNone/>
            </a:pPr>
            <a:endParaRPr lang="ru-RU" sz="1900" b="1" dirty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1900" b="1" dirty="0" smtClean="0">
                <a:solidFill>
                  <a:srgbClr val="002060"/>
                </a:solidFill>
              </a:rPr>
              <a:t>соответствует </a:t>
            </a:r>
            <a:r>
              <a:rPr lang="ru-RU" sz="1900" b="1" dirty="0">
                <a:solidFill>
                  <a:srgbClr val="002060"/>
                </a:solidFill>
              </a:rPr>
              <a:t>общим требованиям квалификационной категории </a:t>
            </a:r>
            <a:r>
              <a:rPr lang="ru-RU" sz="1900" b="1" dirty="0" smtClean="0">
                <a:solidFill>
                  <a:srgbClr val="002060"/>
                </a:solidFill>
              </a:rPr>
              <a:t>«педагог-эксперт»; </a:t>
            </a:r>
          </a:p>
          <a:p>
            <a:pPr fontAlgn="base">
              <a:buFont typeface="Wingdings" pitchFamily="2" charset="2"/>
              <a:buChar char="ü"/>
            </a:pPr>
            <a:endParaRPr lang="ru-RU" sz="19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1900" b="1" dirty="0" smtClean="0">
                <a:solidFill>
                  <a:srgbClr val="002060"/>
                </a:solidFill>
              </a:rPr>
              <a:t>кроме </a:t>
            </a:r>
            <a:r>
              <a:rPr lang="ru-RU" sz="1900" b="1" dirty="0">
                <a:solidFill>
                  <a:srgbClr val="002060"/>
                </a:solidFill>
              </a:rPr>
              <a:t>того владеет навыками исследования урока и разработки инструментов </a:t>
            </a:r>
            <a:r>
              <a:rPr lang="ru-RU" sz="1900" b="1" dirty="0" smtClean="0">
                <a:solidFill>
                  <a:srgbClr val="002060"/>
                </a:solidFill>
              </a:rPr>
              <a:t>оценивания;</a:t>
            </a:r>
          </a:p>
          <a:p>
            <a:pPr fontAlgn="base">
              <a:buFont typeface="Wingdings" pitchFamily="2" charset="2"/>
              <a:buChar char="ü"/>
            </a:pPr>
            <a:endParaRPr lang="ru-RU" sz="19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1900" b="1" dirty="0" smtClean="0">
                <a:solidFill>
                  <a:srgbClr val="002060"/>
                </a:solidFill>
              </a:rPr>
              <a:t>обеспечивает </a:t>
            </a:r>
            <a:r>
              <a:rPr lang="ru-RU" sz="1900" b="1" dirty="0">
                <a:solidFill>
                  <a:srgbClr val="002060"/>
                </a:solidFill>
              </a:rPr>
              <a:t>развитие исследовательских навыков </a:t>
            </a:r>
            <a:r>
              <a:rPr lang="ru-RU" sz="1900" b="1" dirty="0" smtClean="0">
                <a:solidFill>
                  <a:srgbClr val="002060"/>
                </a:solidFill>
              </a:rPr>
              <a:t>обучающихся;</a:t>
            </a:r>
          </a:p>
          <a:p>
            <a:pPr fontAlgn="base">
              <a:buFont typeface="Wingdings" pitchFamily="2" charset="2"/>
              <a:buChar char="ü"/>
            </a:pPr>
            <a:endParaRPr lang="ru-RU" sz="1900" b="1" dirty="0" smtClean="0">
              <a:solidFill>
                <a:srgbClr val="002060"/>
              </a:solidFill>
            </a:endParaRPr>
          </a:p>
          <a:p>
            <a:pPr fontAlgn="base">
              <a:buFont typeface="Wingdings" pitchFamily="2" charset="2"/>
              <a:buChar char="ü"/>
            </a:pPr>
            <a:r>
              <a:rPr lang="ru-RU" sz="1900" b="1" dirty="0" smtClean="0">
                <a:solidFill>
                  <a:srgbClr val="002060"/>
                </a:solidFill>
              </a:rPr>
              <a:t>осуществляет </a:t>
            </a:r>
            <a:r>
              <a:rPr lang="ru-RU" sz="1900" b="1" dirty="0">
                <a:solidFill>
                  <a:srgbClr val="002060"/>
                </a:solidFill>
              </a:rPr>
              <a:t>наставничество и конструктивно определяет стратегии развития в педагогическом сообществе на уровне района, города, обобщает опыт на уровне области/городов Астаны, Алматы, наличие участников олимпиад, конкурсов, соревнований на уровне области/городов Астаны, </a:t>
            </a:r>
            <a:r>
              <a:rPr lang="ru-RU" sz="1900" b="1" dirty="0" smtClean="0">
                <a:solidFill>
                  <a:srgbClr val="002060"/>
                </a:solidFill>
              </a:rPr>
              <a:t>Алматы.</a:t>
            </a:r>
            <a:endParaRPr lang="ru-RU" sz="19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1900" b="1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116632"/>
            <a:ext cx="9166225" cy="765175"/>
            <a:chOff x="0" y="0"/>
            <a:chExt cx="5774" cy="482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8" name="Rectangle 11"/>
          <p:cNvSpPr txBox="1">
            <a:spLocks noChangeArrowheads="1"/>
          </p:cNvSpPr>
          <p:nvPr/>
        </p:nvSpPr>
        <p:spPr>
          <a:xfrm>
            <a:off x="323528" y="116632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rgbClr val="FFFFCC"/>
                </a:solidFill>
              </a:rPr>
              <a:t>КВАЛИФКАЦИОННАЯ КАТЕГОРИЯ «ПЕДАГОГ-ИССЛЕДОВАТЕЛЬ»</a:t>
            </a: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1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14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Объект 2"/>
          <p:cNvSpPr txBox="1">
            <a:spLocks/>
          </p:cNvSpPr>
          <p:nvPr/>
        </p:nvSpPr>
        <p:spPr>
          <a:xfrm>
            <a:off x="4355976" y="1124744"/>
            <a:ext cx="4536504" cy="496855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700" b="1" dirty="0">
                <a:solidFill>
                  <a:srgbClr val="800000"/>
                </a:solidFill>
              </a:rPr>
              <a:t>ДОСРОЧНАЯ АТТЕСТАЦИЯ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лица, подготовившие победителей предметных олимпиад, творческих, конкурсов, научных, спортивных соревнований областного уровня или участников республиканского или международного уровня;</a:t>
            </a:r>
          </a:p>
          <a:p>
            <a:pPr marL="0" indent="0">
              <a:buFont typeface="Arial" pitchFamily="34" charset="0"/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лица, являющиеся победителями профессиональных конкурсов, педагогических олимпиад областного уровня или участниками республиканского или международного уровня, согласно перечню, утвержденному уполномоченным органом в области образования;</a:t>
            </a:r>
          </a:p>
          <a:p>
            <a:pPr marL="0" indent="0">
              <a:buFont typeface="Arial" pitchFamily="34" charset="0"/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лица, обобщившие собственный педагогический опыт на республиканском уровне;</a:t>
            </a:r>
          </a:p>
          <a:p>
            <a:pPr marL="0" indent="0">
              <a:buFont typeface="Arial" pitchFamily="34" charset="0"/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лица, имеющие ученую степень кандидата наук/доктора и стаж педагогической работы не менее пяти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90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3322712" cy="482453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1600" b="1" dirty="0" smtClean="0"/>
              <a:t>	</a:t>
            </a:r>
            <a:r>
              <a:rPr lang="ru-RU" sz="2300" b="1" dirty="0" smtClean="0">
                <a:solidFill>
                  <a:srgbClr val="800000"/>
                </a:solidFill>
              </a:rPr>
              <a:t>Лица</a:t>
            </a:r>
            <a:r>
              <a:rPr lang="ru-RU" sz="2300" b="1" dirty="0">
                <a:solidFill>
                  <a:srgbClr val="800000"/>
                </a:solidFill>
              </a:rPr>
              <a:t>, имеющие высшее педагогическое и профессиональное или техническое и профессиональное образование по специальности, педагогический стаж не менее 5 лет, соответствующие к следующим профессиональным компетенциям: </a:t>
            </a:r>
            <a:endParaRPr lang="ru-RU" sz="2300" b="1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ru-RU" sz="2300" b="1" dirty="0" smtClean="0">
              <a:solidFill>
                <a:srgbClr val="8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300" b="1" dirty="0" smtClean="0">
                <a:solidFill>
                  <a:srgbClr val="002060"/>
                </a:solidFill>
              </a:rPr>
              <a:t>соответствует </a:t>
            </a:r>
            <a:r>
              <a:rPr lang="ru-RU" sz="2300" b="1" dirty="0">
                <a:solidFill>
                  <a:srgbClr val="002060"/>
                </a:solidFill>
              </a:rPr>
              <a:t>общим требованиям квалификационной категории </a:t>
            </a:r>
            <a:r>
              <a:rPr lang="ru-RU" sz="2300" b="1" dirty="0" smtClean="0">
                <a:solidFill>
                  <a:srgbClr val="002060"/>
                </a:solidFill>
              </a:rPr>
              <a:t>«педагог-исследователь»; </a:t>
            </a:r>
          </a:p>
          <a:p>
            <a:pPr marL="0" indent="0">
              <a:buNone/>
            </a:pPr>
            <a:endParaRPr lang="ru-RU" sz="23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300" b="1" dirty="0" smtClean="0">
                <a:solidFill>
                  <a:srgbClr val="002060"/>
                </a:solidFill>
              </a:rPr>
              <a:t>кроме </a:t>
            </a:r>
            <a:r>
              <a:rPr lang="ru-RU" sz="2300" b="1" dirty="0">
                <a:solidFill>
                  <a:srgbClr val="002060"/>
                </a:solidFill>
              </a:rPr>
              <a:t>того имеет авторскую программу или является автором (соавтором) изданных учебников, учебно-методических пособий, получивших одобрение на Республиканском учебно-методическом </a:t>
            </a:r>
            <a:r>
              <a:rPr lang="ru-RU" sz="2300" b="1" dirty="0" smtClean="0">
                <a:solidFill>
                  <a:srgbClr val="002060"/>
                </a:solidFill>
              </a:rPr>
              <a:t>совете;</a:t>
            </a:r>
          </a:p>
          <a:p>
            <a:pPr marL="0" indent="0">
              <a:buNone/>
            </a:pPr>
            <a:endParaRPr lang="ru-RU" sz="23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300" b="1" dirty="0" smtClean="0">
                <a:solidFill>
                  <a:srgbClr val="002060"/>
                </a:solidFill>
              </a:rPr>
              <a:t>обеспечивает </a:t>
            </a:r>
            <a:r>
              <a:rPr lang="ru-RU" sz="2300" b="1" dirty="0">
                <a:solidFill>
                  <a:srgbClr val="002060"/>
                </a:solidFill>
              </a:rPr>
              <a:t>развитие навыков научного </a:t>
            </a:r>
            <a:r>
              <a:rPr lang="ru-RU" sz="2300" b="1" dirty="0" smtClean="0">
                <a:solidFill>
                  <a:srgbClr val="002060"/>
                </a:solidFill>
              </a:rPr>
              <a:t>проектирования; </a:t>
            </a:r>
            <a:r>
              <a:rPr lang="ru-RU" sz="2300" b="1" dirty="0">
                <a:solidFill>
                  <a:srgbClr val="002060"/>
                </a:solidFill>
              </a:rPr>
              <a:t>осуществляет наставничество и планирует развитие сети профессионального сообщества на уровне </a:t>
            </a:r>
            <a:r>
              <a:rPr lang="ru-RU" sz="2300" b="1" dirty="0" smtClean="0">
                <a:solidFill>
                  <a:srgbClr val="002060"/>
                </a:solidFill>
              </a:rPr>
              <a:t>области; </a:t>
            </a:r>
          </a:p>
          <a:p>
            <a:pPr marL="0" indent="0">
              <a:buNone/>
            </a:pPr>
            <a:endParaRPr lang="ru-RU" sz="23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300" b="1" dirty="0" smtClean="0">
                <a:solidFill>
                  <a:srgbClr val="002060"/>
                </a:solidFill>
              </a:rPr>
              <a:t>является </a:t>
            </a:r>
            <a:r>
              <a:rPr lang="ru-RU" sz="2300" b="1" dirty="0">
                <a:solidFill>
                  <a:srgbClr val="002060"/>
                </a:solidFill>
              </a:rPr>
              <a:t>участником республиканских и международных конкурсов и олимпиад или подготовил участников республиканских и международных конкурсов и олимпиад.</a:t>
            </a: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116632"/>
            <a:ext cx="9166225" cy="765175"/>
            <a:chOff x="0" y="0"/>
            <a:chExt cx="5774" cy="482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8" name="Rectangle 11"/>
          <p:cNvSpPr txBox="1">
            <a:spLocks noChangeArrowheads="1"/>
          </p:cNvSpPr>
          <p:nvPr/>
        </p:nvSpPr>
        <p:spPr>
          <a:xfrm>
            <a:off x="323528" y="116632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rgbClr val="FFFFCC"/>
                </a:solidFill>
              </a:rPr>
              <a:t>КВАЛИФИКАЦИОННАЯ КАТЕГОРИЯ «ПЕДАГОГ-МАСТЕР»</a:t>
            </a: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1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9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Объект 2"/>
          <p:cNvSpPr txBox="1">
            <a:spLocks/>
          </p:cNvSpPr>
          <p:nvPr/>
        </p:nvSpPr>
        <p:spPr>
          <a:xfrm>
            <a:off x="4335288" y="1124744"/>
            <a:ext cx="4557192" cy="47525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solidFill>
                  <a:srgbClr val="800000"/>
                </a:solidFill>
              </a:rPr>
              <a:t>ДОСРОЧНАЯ АТТЕСТАЦИЯ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b="1" dirty="0" smtClean="0">
                <a:solidFill>
                  <a:srgbClr val="002060"/>
                </a:solidFill>
              </a:rPr>
              <a:t>лица, подготовившие победителей предметных олимпиад, творческих конкурсов, научных, спортивных соревнований республиканского уровня или участников международного уровня;</a:t>
            </a:r>
          </a:p>
          <a:p>
            <a:pPr marL="0" indent="0">
              <a:buFont typeface="Arial" pitchFamily="34" charset="0"/>
              <a:buNone/>
            </a:pPr>
            <a:endParaRPr lang="ru-RU" sz="21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100" b="1" dirty="0" smtClean="0">
                <a:solidFill>
                  <a:srgbClr val="002060"/>
                </a:solidFill>
              </a:rPr>
              <a:t>лица, являющиеся победителями профессиональных конкурсов, педагогических олимпиад республиканского уровня или участниками международного уровня, согласно перечню, утвержденному уполномоченным органом в области образования;</a:t>
            </a:r>
          </a:p>
          <a:p>
            <a:pPr marL="0" indent="0">
              <a:buFont typeface="Arial" pitchFamily="34" charset="0"/>
              <a:buNone/>
            </a:pPr>
            <a:endParaRPr lang="ru-RU" sz="21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100" b="1" dirty="0" smtClean="0">
                <a:solidFill>
                  <a:srgbClr val="002060"/>
                </a:solidFill>
              </a:rPr>
              <a:t>лица, обобщившие собственный педагогический опыт на международном уровне, системно использующие в педагогической практике научно обоснованные методы, авторские технологии обучения и воспитания.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96136" y="508518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10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064896" cy="2062103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прохождении аттестации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уровни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педагогического мастерства педагоги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сдают национальное квалификационное тестирование 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результатам тестирования аттестуемому  выдается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справка </a:t>
            </a: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 прохождении/не прохождении тестирования.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Результат национального квалификационного тестирования действителен на один год.</a:t>
            </a:r>
            <a:endParaRPr lang="ru-RU" sz="16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90F8FE1-D312-4C01-8616-14340EB4CBE8}" type="slidenum">
              <a:rPr lang="ru-RU" sz="16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17</a:t>
            </a:fld>
            <a:endParaRPr lang="ru-RU" sz="160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>
          <a:xfrm>
            <a:off x="7010400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k-K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0F8FE1-D312-4C01-8616-14340EB4CBE8}" type="slidenum">
              <a:rPr lang="ru-RU" sz="16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17</a:t>
            </a:fld>
            <a:endParaRPr lang="ru-RU" sz="160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-22225" y="94071"/>
            <a:ext cx="9166225" cy="765175"/>
            <a:chOff x="0" y="0"/>
            <a:chExt cx="5774" cy="482"/>
          </a:xfrm>
        </p:grpSpPr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8" name="Rectangle 11"/>
          <p:cNvSpPr txBox="1">
            <a:spLocks noChangeArrowheads="1"/>
          </p:cNvSpPr>
          <p:nvPr/>
        </p:nvSpPr>
        <p:spPr>
          <a:xfrm>
            <a:off x="107504" y="44624"/>
            <a:ext cx="8928992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rgbClr val="FFFFCC"/>
                </a:solidFill>
              </a:rPr>
              <a:t>НАЦИОНАЛЬНОЕ КВАЛИФИКАЦИОННОЕ ТЕСТИРОВАНИЕ.</a:t>
            </a:r>
          </a:p>
        </p:txBody>
      </p: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29825" y="7821488"/>
            <a:ext cx="9144000" cy="332656"/>
            <a:chOff x="0" y="4065"/>
            <a:chExt cx="5760" cy="255"/>
          </a:xfrm>
        </p:grpSpPr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21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82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25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83" name="CorelDRAW" r:id="rId5" imgW="2241555" imgH="370637" progId="CorelDRAW.Graphic.11">
                    <p:embed/>
                  </p:oleObj>
                </mc:Choice>
                <mc:Fallback>
                  <p:oleObj name="CorelDRAW" r:id="rId5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Объект 2"/>
          <p:cNvSpPr txBox="1">
            <a:spLocks/>
          </p:cNvSpPr>
          <p:nvPr/>
        </p:nvSpPr>
        <p:spPr>
          <a:xfrm>
            <a:off x="487025" y="3212976"/>
            <a:ext cx="8229600" cy="3096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b="1" dirty="0" smtClean="0"/>
              <a:t>	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0" indent="0" fontAlgn="base">
              <a:buFont typeface="Arial" pitchFamily="34" charset="0"/>
              <a:buNone/>
            </a:pPr>
            <a:r>
              <a:rPr lang="ru-RU" sz="2900" b="1" dirty="0" smtClean="0">
                <a:solidFill>
                  <a:srgbClr val="002060"/>
                </a:solidFill>
              </a:rPr>
              <a:t>	</a:t>
            </a:r>
            <a:r>
              <a:rPr lang="ru-RU" sz="6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Аттестуемые для прохождения национального квалификационного тестирования предоставляют следующие документы:</a:t>
            </a:r>
          </a:p>
          <a:p>
            <a:pPr marL="0" indent="0" fontAlgn="base">
              <a:buFont typeface="Arial" pitchFamily="34" charset="0"/>
              <a:buNone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заявление для участия в тестировании по форме согласно приложению 3 к настоящим Правилам;</a:t>
            </a:r>
          </a:p>
          <a:p>
            <a:pPr marL="0" indent="0" fontAlgn="base">
              <a:buFont typeface="Arial" pitchFamily="34" charset="0"/>
              <a:buNone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две фотографии размером 3x4;</a:t>
            </a:r>
          </a:p>
          <a:p>
            <a:pPr marL="0" indent="0" fontAlgn="base">
              <a:buFont typeface="Arial" pitchFamily="34" charset="0"/>
              <a:buNone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копию документа, удостоверяющего личность.</a:t>
            </a:r>
          </a:p>
          <a:p>
            <a:pPr marL="0" indent="0" fontAlgn="base">
              <a:buFont typeface="Arial" pitchFamily="34" charset="0"/>
              <a:buNone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База данных заполняется  после подачи заявления на тестирование ответственным лицом с внесением данных аттестуемых: ИИН, ФИО (отчество при наличии)по удостоверению личности, заявленная квалификационная категория, дисциплина преподавания и язык сдачи.</a:t>
            </a:r>
          </a:p>
          <a:p>
            <a:pPr marL="0" indent="0" fontAlgn="base">
              <a:buFont typeface="Arial" pitchFamily="34" charset="0"/>
              <a:buNone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После внесения заявления в базу данных аттестуемым выдается пропуск на тестирование. </a:t>
            </a:r>
          </a:p>
          <a:p>
            <a:pPr marL="0" lvl="0" indent="0">
              <a:buNone/>
            </a:pPr>
            <a:endParaRPr lang="ru-RU" sz="1600" i="1" dirty="0"/>
          </a:p>
          <a:p>
            <a:pPr marL="0" indent="0">
              <a:buFont typeface="Arial" pitchFamily="34" charset="0"/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tella.Ibraeva\Desktop\repo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93" y="4077072"/>
            <a:ext cx="2232248" cy="184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803695"/>
              </p:ext>
            </p:extLst>
          </p:nvPr>
        </p:nvGraphicFramePr>
        <p:xfrm>
          <a:off x="3860957" y="2788322"/>
          <a:ext cx="4959515" cy="2977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8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9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9352"/>
              </a:tblGrid>
              <a:tr h="864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Категории </a:t>
                      </a:r>
                      <a:endParaRPr lang="ru-RU" sz="1600" b="1" u="non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cap="all" dirty="0" smtClean="0">
                          <a:solidFill>
                            <a:srgbClr val="800000"/>
                          </a:solidFill>
                          <a:latin typeface="+mn-lt"/>
                        </a:rPr>
                        <a:t>По направлению «Содержание учебного предмета» </a:t>
                      </a:r>
                      <a:endParaRPr lang="ru-RU" sz="1400" b="1" u="non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cap="all" dirty="0" smtClean="0">
                          <a:solidFill>
                            <a:srgbClr val="800000"/>
                          </a:solidFill>
                          <a:latin typeface="+mn-lt"/>
                        </a:rPr>
                        <a:t>По направлению «Педагогика, методика обучения»</a:t>
                      </a:r>
                      <a:endParaRPr lang="ru-RU" sz="1400" b="1" u="non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0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Педагог-мастер</a:t>
                      </a:r>
                      <a:endParaRPr lang="ru-RU" sz="1600" b="1" u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600" b="1" u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600" b="1" u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0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Педагог-исследователь</a:t>
                      </a:r>
                      <a:endParaRPr lang="ru-RU" sz="1600" b="1" u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600" b="1" u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600" b="1" u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0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Педагог-эксперт</a:t>
                      </a:r>
                      <a:endParaRPr lang="ru-RU" sz="1600" b="1" u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1600" b="1" u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600" b="1" u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0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Педагог-модератор</a:t>
                      </a:r>
                      <a:endParaRPr lang="ru-RU" sz="1600" b="1" u="none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600" b="1" u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600" b="1" u="none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07801" y="980728"/>
            <a:ext cx="3357232" cy="230832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Начальное, основное среднее, общее среднее образования</a:t>
            </a:r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  <a:endParaRPr lang="en-US" sz="16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ru-RU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Содержание учебного предмета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» - </a:t>
            </a:r>
            <a:r>
              <a:rPr lang="ru-RU" sz="1600" b="1" dirty="0" smtClean="0">
                <a:solidFill>
                  <a:srgbClr val="800000"/>
                </a:solidFill>
                <a:latin typeface="Century Gothic" panose="020B0502020202020204" pitchFamily="34" charset="0"/>
              </a:rPr>
              <a:t>70 вопросов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«Педагогика, психология и  методика» - </a:t>
            </a:r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30 вопросов</a:t>
            </a:r>
            <a:endParaRPr lang="en-US" sz="16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Tx/>
              <a:buAutoNum type="arabicPeriod"/>
            </a:pPr>
            <a:endParaRPr lang="ru-RU" sz="1600" dirty="0" smtClean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39686" y="6330596"/>
            <a:ext cx="2133600" cy="365125"/>
          </a:xfrm>
        </p:spPr>
        <p:txBody>
          <a:bodyPr/>
          <a:lstStyle/>
          <a:p>
            <a:fld id="{290F8FE1-D312-4C01-8616-14340EB4CBE8}" type="slidenum">
              <a:rPr lang="ru-RU" sz="16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18</a:t>
            </a:fld>
            <a:endParaRPr lang="ru-RU" sz="160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18712" y="75928"/>
            <a:ext cx="9166225" cy="765175"/>
            <a:chOff x="0" y="0"/>
            <a:chExt cx="5774" cy="482"/>
          </a:xfrm>
        </p:grpSpPr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7" name="Rectangle 11"/>
          <p:cNvSpPr txBox="1">
            <a:spLocks noChangeArrowheads="1"/>
          </p:cNvSpPr>
          <p:nvPr/>
        </p:nvSpPr>
        <p:spPr>
          <a:xfrm>
            <a:off x="107504" y="44624"/>
            <a:ext cx="8928992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rgbClr val="FFFFCC"/>
                </a:solidFill>
              </a:rPr>
              <a:t>СТРУКТУРА НАЦИОНАЛЬНОГО КВАЛИФИКАЦИОННОГО ТЕСТА</a:t>
            </a:r>
          </a:p>
        </p:txBody>
      </p: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20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28" name="CorelDRAW" r:id="rId4" imgW="2241555" imgH="370637" progId="CorelDRAW.Graphic.11">
                    <p:embed/>
                  </p:oleObj>
                </mc:Choice>
                <mc:Fallback>
                  <p:oleObj name="CorelDRAW" r:id="rId4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1083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5760640" cy="2376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	</a:t>
            </a:r>
            <a:r>
              <a:rPr lang="ru-RU" sz="1800" b="1" u="sng" dirty="0" smtClean="0">
                <a:solidFill>
                  <a:srgbClr val="800000"/>
                </a:solidFill>
              </a:rPr>
              <a:t>Педагоги  дошкольного  </a:t>
            </a:r>
            <a:r>
              <a:rPr lang="ru-RU" sz="1800" b="1" u="sng" dirty="0">
                <a:solidFill>
                  <a:srgbClr val="800000"/>
                </a:solidFill>
              </a:rPr>
              <a:t>образования сдают тестирование по </a:t>
            </a:r>
            <a:r>
              <a:rPr lang="ru-RU" sz="1800" b="1" u="sng" dirty="0" smtClean="0">
                <a:solidFill>
                  <a:srgbClr val="800000"/>
                </a:solidFill>
              </a:rPr>
              <a:t> своему  предмету: </a:t>
            </a:r>
            <a:r>
              <a:rPr lang="ru-RU" sz="1800" b="1" dirty="0">
                <a:solidFill>
                  <a:srgbClr val="002060"/>
                </a:solidFill>
              </a:rPr>
              <a:t>казахский или русский язык (по языку </a:t>
            </a:r>
            <a:r>
              <a:rPr lang="ru-RU" sz="1800" b="1" dirty="0" smtClean="0">
                <a:solidFill>
                  <a:srgbClr val="002060"/>
                </a:solidFill>
              </a:rPr>
              <a:t>обучения).</a:t>
            </a:r>
          </a:p>
          <a:p>
            <a:pPr marL="0" indent="0">
              <a:buNone/>
            </a:pPr>
            <a:endParaRPr lang="ru-RU" sz="1800" b="1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b="1" u="sng" dirty="0" smtClean="0">
                <a:solidFill>
                  <a:srgbClr val="002060"/>
                </a:solidFill>
              </a:rPr>
              <a:t> Общее </a:t>
            </a:r>
            <a:r>
              <a:rPr lang="ru-RU" sz="1800" b="1" u="sng" dirty="0">
                <a:solidFill>
                  <a:srgbClr val="002060"/>
                </a:solidFill>
              </a:rPr>
              <a:t>время национального квалификационного тестирования </a:t>
            </a:r>
            <a:r>
              <a:rPr lang="ru-RU" sz="1800" b="1" dirty="0">
                <a:solidFill>
                  <a:srgbClr val="002060"/>
                </a:solidFill>
              </a:rPr>
              <a:t>составляет </a:t>
            </a:r>
            <a:r>
              <a:rPr lang="ru-RU" sz="1800" b="1" dirty="0" smtClean="0">
                <a:solidFill>
                  <a:srgbClr val="C00000"/>
                </a:solidFill>
              </a:rPr>
              <a:t>200 (</a:t>
            </a:r>
            <a:r>
              <a:rPr lang="ru-RU" sz="1800" b="1" dirty="0" smtClean="0">
                <a:solidFill>
                  <a:srgbClr val="800000"/>
                </a:solidFill>
              </a:rPr>
              <a:t>двести) минут.</a:t>
            </a:r>
            <a:endParaRPr lang="ru-RU" sz="1800" b="1" dirty="0">
              <a:solidFill>
                <a:srgbClr val="800000"/>
              </a:solidFill>
            </a:endParaRPr>
          </a:p>
          <a:p>
            <a:pPr marL="0" indent="0" algn="ctr">
              <a:buNone/>
            </a:pPr>
            <a:r>
              <a:rPr lang="ru-RU" sz="1400" b="1" dirty="0" smtClean="0"/>
              <a:t> </a:t>
            </a:r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3140968"/>
            <a:ext cx="590465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800000"/>
                </a:solidFill>
              </a:rPr>
              <a:t>	</a:t>
            </a:r>
            <a:r>
              <a:rPr lang="ru-RU" sz="1600" b="1" u="sng" dirty="0" smtClean="0">
                <a:solidFill>
                  <a:srgbClr val="800000"/>
                </a:solidFill>
              </a:rPr>
              <a:t>Педагогическим </a:t>
            </a:r>
            <a:r>
              <a:rPr lang="ru-RU" sz="1600" b="1" u="sng" dirty="0">
                <a:solidFill>
                  <a:srgbClr val="800000"/>
                </a:solidFill>
              </a:rPr>
              <a:t>работникам и приравненным к ним лицам, которым присвоены квалификационные категории «педагог-модератор», «педагог-эксперт», «педагог-исследователь», «педагог - мастер» сохраняется квалификация должностей</a:t>
            </a:r>
            <a:r>
              <a:rPr lang="ru-RU" sz="1600" b="1" dirty="0">
                <a:solidFill>
                  <a:srgbClr val="800000"/>
                </a:solidFill>
              </a:rPr>
              <a:t>: </a:t>
            </a:r>
            <a:r>
              <a:rPr lang="ru-RU" sz="1600" b="1" dirty="0" smtClean="0">
                <a:solidFill>
                  <a:srgbClr val="800000"/>
                </a:solidFill>
              </a:rPr>
              <a:t>	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педагог-модератор» - </a:t>
            </a:r>
            <a:r>
              <a:rPr lang="ru-RU" b="1" dirty="0" smtClean="0">
                <a:solidFill>
                  <a:srgbClr val="002060"/>
                </a:solidFill>
              </a:rPr>
              <a:t>«воспитатель </a:t>
            </a:r>
            <a:r>
              <a:rPr lang="ru-RU" b="1" dirty="0">
                <a:solidFill>
                  <a:srgbClr val="002060"/>
                </a:solidFill>
              </a:rPr>
              <a:t>второй категории»; «педагог-эксперт» - </a:t>
            </a:r>
            <a:r>
              <a:rPr lang="ru-RU" b="1" dirty="0" smtClean="0">
                <a:solidFill>
                  <a:srgbClr val="002060"/>
                </a:solidFill>
              </a:rPr>
              <a:t>«воспитатель </a:t>
            </a:r>
            <a:r>
              <a:rPr lang="ru-RU" b="1" dirty="0">
                <a:solidFill>
                  <a:srgbClr val="002060"/>
                </a:solidFill>
              </a:rPr>
              <a:t>первой категории»; «педагог-исследователь» </a:t>
            </a:r>
            <a:r>
              <a:rPr lang="ru-RU" b="1" dirty="0" smtClean="0">
                <a:solidFill>
                  <a:srgbClr val="002060"/>
                </a:solidFill>
              </a:rPr>
              <a:t>- «воспитатель </a:t>
            </a:r>
            <a:r>
              <a:rPr lang="ru-RU" b="1" dirty="0">
                <a:solidFill>
                  <a:srgbClr val="002060"/>
                </a:solidFill>
              </a:rPr>
              <a:t>высшей категории».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педагог-мастер» - </a:t>
            </a:r>
            <a:r>
              <a:rPr lang="ru-RU" b="1" dirty="0" smtClean="0">
                <a:solidFill>
                  <a:srgbClr val="002060"/>
                </a:solidFill>
              </a:rPr>
              <a:t>«воспитатель </a:t>
            </a:r>
            <a:r>
              <a:rPr lang="ru-RU" b="1" dirty="0">
                <a:solidFill>
                  <a:srgbClr val="002060"/>
                </a:solidFill>
              </a:rPr>
              <a:t>высшей категории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78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5626" name="Picture 26" descr="http://cliparts.co/cliparts/kT8/oAr/kT8oArbXc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2229"/>
            <a:ext cx="2002722" cy="200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65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063" y="1052737"/>
            <a:ext cx="8229600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800000"/>
                </a:solidFill>
              </a:rPr>
              <a:t>Статья </a:t>
            </a:r>
            <a:r>
              <a:rPr lang="ru-RU" sz="1800" b="1" dirty="0">
                <a:solidFill>
                  <a:srgbClr val="800000"/>
                </a:solidFill>
              </a:rPr>
              <a:t>51. </a:t>
            </a:r>
            <a:r>
              <a:rPr lang="ru-RU" sz="1800" b="1" dirty="0">
                <a:solidFill>
                  <a:srgbClr val="002060"/>
                </a:solidFill>
              </a:rPr>
              <a:t>Права, обязанности и ответственность педагогического </a:t>
            </a:r>
            <a:r>
              <a:rPr lang="ru-RU" sz="1800" b="1" dirty="0" smtClean="0">
                <a:solidFill>
                  <a:srgbClr val="002060"/>
                </a:solidFill>
              </a:rPr>
              <a:t>работника</a:t>
            </a:r>
          </a:p>
          <a:p>
            <a:pPr marL="0" indent="0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800000"/>
                </a:solidFill>
              </a:rPr>
              <a:t>Пункт</a:t>
            </a:r>
            <a:r>
              <a:rPr lang="ru-RU" sz="1800" b="1" dirty="0">
                <a:solidFill>
                  <a:srgbClr val="800000"/>
                </a:solidFill>
              </a:rPr>
              <a:t> 1. </a:t>
            </a:r>
            <a:r>
              <a:rPr lang="ru-RU" sz="1800" b="1" dirty="0">
                <a:solidFill>
                  <a:srgbClr val="002060"/>
                </a:solidFill>
              </a:rPr>
              <a:t>К занятию педагогической деятельностью допускаются лица, имеющие специальное педагогическое или профессиональное образование по соответствующим профилям</a:t>
            </a:r>
            <a:r>
              <a:rPr lang="ru-RU" sz="18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ru-RU" sz="1800" b="1" dirty="0" smtClean="0">
                <a:solidFill>
                  <a:srgbClr val="800000"/>
                </a:solidFill>
              </a:rPr>
              <a:t>Пункт 3. </a:t>
            </a:r>
            <a:r>
              <a:rPr lang="ru-RU" sz="1800" b="1" dirty="0" smtClean="0">
                <a:solidFill>
                  <a:srgbClr val="002060"/>
                </a:solidFill>
              </a:rPr>
              <a:t>Педагогический </a:t>
            </a:r>
            <a:r>
              <a:rPr lang="ru-RU" sz="1800" b="1" dirty="0">
                <a:solidFill>
                  <a:srgbClr val="002060"/>
                </a:solidFill>
              </a:rPr>
              <a:t>работник </a:t>
            </a:r>
            <a:r>
              <a:rPr lang="ru-RU" sz="1800" b="1" dirty="0" smtClean="0">
                <a:solidFill>
                  <a:srgbClr val="002060"/>
                </a:solidFill>
              </a:rPr>
              <a:t>обязан:</a:t>
            </a:r>
          </a:p>
          <a:p>
            <a:pPr marL="0" indent="0" fontAlgn="base">
              <a:buNone/>
            </a:pPr>
            <a:r>
              <a:rPr lang="ru-RU" sz="1800" b="1" dirty="0" err="1">
                <a:solidFill>
                  <a:srgbClr val="800000"/>
                </a:solidFill>
              </a:rPr>
              <a:t>п</a:t>
            </a:r>
            <a:r>
              <a:rPr lang="ru-RU" sz="1800" b="1" dirty="0" err="1" smtClean="0">
                <a:solidFill>
                  <a:srgbClr val="800000"/>
                </a:solidFill>
              </a:rPr>
              <a:t>.п</a:t>
            </a:r>
            <a:r>
              <a:rPr lang="ru-RU" sz="1800" b="1" dirty="0" smtClean="0">
                <a:solidFill>
                  <a:srgbClr val="800000"/>
                </a:solidFill>
              </a:rPr>
              <a:t> 6</a:t>
            </a:r>
            <a:r>
              <a:rPr lang="ru-RU" sz="1800" b="1" dirty="0">
                <a:solidFill>
                  <a:srgbClr val="800000"/>
                </a:solidFill>
              </a:rPr>
              <a:t>) </a:t>
            </a:r>
            <a:r>
              <a:rPr lang="ru-RU" sz="1800" b="1" dirty="0">
                <a:solidFill>
                  <a:srgbClr val="002060"/>
                </a:solidFill>
              </a:rPr>
              <a:t>не реже одного раза в пять лет проходить </a:t>
            </a:r>
            <a:r>
              <a:rPr lang="ru-RU" sz="1800" b="1" dirty="0" smtClean="0">
                <a:solidFill>
                  <a:srgbClr val="002060"/>
                </a:solidFill>
              </a:rPr>
              <a:t>аттестацию</a:t>
            </a:r>
            <a:endParaRPr lang="ru-RU" sz="18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22225" y="0"/>
            <a:ext cx="9166225" cy="765175"/>
            <a:chOff x="0" y="0"/>
            <a:chExt cx="5774" cy="48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9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57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Rectangle 11"/>
          <p:cNvSpPr txBox="1">
            <a:spLocks noChangeArrowheads="1"/>
          </p:cNvSpPr>
          <p:nvPr/>
        </p:nvSpPr>
        <p:spPr>
          <a:xfrm>
            <a:off x="373063" y="0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rgbClr val="FFFFCC"/>
                </a:solidFill>
              </a:rPr>
              <a:t>ЗАКОН РК «ОБ ОБРАЗОВАНИИ»</a:t>
            </a:r>
          </a:p>
        </p:txBody>
      </p:sp>
      <p:pic>
        <p:nvPicPr>
          <p:cNvPr id="33797" name="Picture 5" descr="https://cdn.pixabay.com/photo/2014/04/05/12/19/scales-316892_12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05064"/>
            <a:ext cx="201832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13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921191"/>
              </p:ext>
            </p:extLst>
          </p:nvPr>
        </p:nvGraphicFramePr>
        <p:xfrm>
          <a:off x="250826" y="1037967"/>
          <a:ext cx="8713787" cy="446088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832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80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19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928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478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23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Блок</a:t>
                      </a:r>
                      <a:endParaRPr lang="ru-RU" sz="1800" b="1" i="0" u="none" strike="noStrike" dirty="0"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Количество заданий</a:t>
                      </a:r>
                      <a:endParaRPr lang="ru-RU" sz="1800" b="1" i="0" u="none" strike="noStrike" dirty="0"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Форма заданий</a:t>
                      </a:r>
                      <a:endParaRPr lang="ru-RU" sz="1800" b="1" i="0" u="none" strike="noStrike" dirty="0"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Время (минут)</a:t>
                      </a:r>
                      <a:endParaRPr lang="ru-RU" sz="1800" b="1" i="0" u="none" strike="noStrike" dirty="0"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349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Предметные знания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70</a:t>
                      </a:r>
                      <a:endParaRPr lang="ru-RU" sz="1800" b="0" i="0" u="none" strike="noStrike" dirty="0"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ru-RU" sz="1800" b="0" i="0" u="none" strike="noStrike" dirty="0"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 выбором одного правильного ответа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0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 выбором одного или нескольких правильных ответов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ru-RU" sz="1800" b="0" i="0" u="none" strike="noStrike" dirty="0"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373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10</a:t>
                      </a:r>
                      <a:br>
                        <a:rPr lang="ru-RU" sz="1800" u="none" strike="noStrike" dirty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u="none" strike="noStrike" dirty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 (2 ситуации по 5 заданий к ним)</a:t>
                      </a:r>
                      <a:endParaRPr lang="ru-RU" sz="1800" b="0" i="0" u="none" strike="noStrike" dirty="0"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Ситуационные (к</a:t>
                      </a:r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онтекстные) задания с выбором одного правильного ответа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ru-RU" sz="1800" b="0" i="0" u="none" strike="noStrike" dirty="0"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46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Методика </a:t>
                      </a:r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преподавания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ru-RU" sz="1800" b="0" i="0" u="none" strike="noStrike" dirty="0"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ru-RU" sz="1800" b="0" i="0" u="none" strike="noStrike" dirty="0">
                        <a:solidFill>
                          <a:srgbClr val="8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 выбором одного правильного ответа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8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7145" marR="7145" marT="9524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18712" y="75928"/>
            <a:ext cx="9166225" cy="765175"/>
            <a:chOff x="0" y="0"/>
            <a:chExt cx="5774" cy="482"/>
          </a:xfrm>
        </p:grpSpPr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9" name="Rectangle 11"/>
          <p:cNvSpPr txBox="1">
            <a:spLocks noChangeArrowheads="1"/>
          </p:cNvSpPr>
          <p:nvPr/>
        </p:nvSpPr>
        <p:spPr>
          <a:xfrm>
            <a:off x="107504" y="44624"/>
            <a:ext cx="8928992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rgbClr val="FFFFCC"/>
                </a:solidFill>
              </a:rPr>
              <a:t>СТРУКТУРА ТЕСТА</a:t>
            </a: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2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51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880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45638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1600" b="1" dirty="0" smtClean="0"/>
              <a:t>	</a:t>
            </a:r>
            <a:r>
              <a:rPr lang="ru-RU" sz="1800" b="1" u="sng" dirty="0" smtClean="0">
                <a:solidFill>
                  <a:srgbClr val="800000"/>
                </a:solidFill>
              </a:rPr>
              <a:t>Осуществляется </a:t>
            </a:r>
            <a:r>
              <a:rPr lang="ru-RU" sz="1800" b="1" u="sng" dirty="0">
                <a:solidFill>
                  <a:srgbClr val="800000"/>
                </a:solidFill>
              </a:rPr>
              <a:t>организацией, определяемой уполномоченным органом в области </a:t>
            </a:r>
            <a:r>
              <a:rPr lang="ru-RU" sz="1800" b="1" u="sng" dirty="0" smtClean="0">
                <a:solidFill>
                  <a:srgbClr val="800000"/>
                </a:solidFill>
              </a:rPr>
              <a:t>образования в соответствии с п.50 Правил аттестации:</a:t>
            </a:r>
            <a:endParaRPr lang="ru-RU" sz="1800" b="1" u="sng" dirty="0">
              <a:solidFill>
                <a:srgbClr val="800000"/>
              </a:solidFill>
            </a:endParaRPr>
          </a:p>
          <a:p>
            <a:pPr fontAlgn="base">
              <a:buAutoNum type="arabicParenR"/>
            </a:pPr>
            <a:r>
              <a:rPr lang="ru-RU" sz="1600" b="1" dirty="0" smtClean="0">
                <a:solidFill>
                  <a:srgbClr val="002060"/>
                </a:solidFill>
              </a:rPr>
              <a:t>для </a:t>
            </a:r>
            <a:r>
              <a:rPr lang="ru-RU" sz="1600" b="1" dirty="0">
                <a:solidFill>
                  <a:srgbClr val="002060"/>
                </a:solidFill>
              </a:rPr>
              <a:t>заданий с выбором одного правильного ответа из пяти предложенных присуждается </a:t>
            </a:r>
            <a:r>
              <a:rPr lang="ru-RU" sz="1600" b="1" dirty="0">
                <a:solidFill>
                  <a:srgbClr val="800000"/>
                </a:solidFill>
              </a:rPr>
              <a:t>один балл, </a:t>
            </a:r>
            <a:r>
              <a:rPr lang="ru-RU" sz="1600" b="1" dirty="0">
                <a:solidFill>
                  <a:srgbClr val="002060"/>
                </a:solidFill>
              </a:rPr>
              <a:t>в остальных случаях - </a:t>
            </a:r>
            <a:r>
              <a:rPr lang="ru-RU" sz="1600" b="1" dirty="0">
                <a:solidFill>
                  <a:srgbClr val="800000"/>
                </a:solidFill>
              </a:rPr>
              <a:t>ноль баллов</a:t>
            </a:r>
            <a:r>
              <a:rPr lang="ru-RU" sz="1600" b="1" dirty="0" smtClean="0">
                <a:solidFill>
                  <a:srgbClr val="800000"/>
                </a:solidFill>
              </a:rPr>
              <a:t>;</a:t>
            </a:r>
          </a:p>
          <a:p>
            <a:pPr fontAlgn="base">
              <a:buAutoNum type="arabicParenR"/>
            </a:pPr>
            <a:endParaRPr lang="ru-RU" sz="1600" b="1" dirty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2</a:t>
            </a:r>
            <a:r>
              <a:rPr lang="ru-RU" sz="1600" b="1" dirty="0">
                <a:solidFill>
                  <a:srgbClr val="002060"/>
                </a:solidFill>
              </a:rPr>
              <a:t>) для заданий с выбором нескольких правильных ответов из </a:t>
            </a:r>
            <a:r>
              <a:rPr lang="ru-RU" sz="1600" b="1" dirty="0" smtClean="0">
                <a:solidFill>
                  <a:srgbClr val="002060"/>
                </a:solidFill>
              </a:rPr>
              <a:t>предложенных: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за </a:t>
            </a:r>
            <a:r>
              <a:rPr lang="ru-RU" sz="1600" b="1" dirty="0">
                <a:solidFill>
                  <a:srgbClr val="002060"/>
                </a:solidFill>
              </a:rPr>
              <a:t>все правильные ответы получает - </a:t>
            </a:r>
            <a:r>
              <a:rPr lang="ru-RU" sz="1600" b="1" dirty="0">
                <a:solidFill>
                  <a:srgbClr val="800000"/>
                </a:solidFill>
              </a:rPr>
              <a:t>два балла;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за </a:t>
            </a:r>
            <a:r>
              <a:rPr lang="ru-RU" sz="1600" b="1" dirty="0">
                <a:solidFill>
                  <a:srgbClr val="002060"/>
                </a:solidFill>
              </a:rPr>
              <a:t>одну допущенную ошибку - </a:t>
            </a:r>
            <a:r>
              <a:rPr lang="ru-RU" sz="1600" b="1" dirty="0">
                <a:solidFill>
                  <a:srgbClr val="800000"/>
                </a:solidFill>
              </a:rPr>
              <a:t>один балл;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за </a:t>
            </a:r>
            <a:r>
              <a:rPr lang="ru-RU" sz="1600" b="1" dirty="0">
                <a:solidFill>
                  <a:srgbClr val="002060"/>
                </a:solidFill>
              </a:rPr>
              <a:t>допущенные два и более ошибки - </a:t>
            </a:r>
            <a:r>
              <a:rPr lang="ru-RU" sz="1600" b="1" dirty="0">
                <a:solidFill>
                  <a:srgbClr val="800000"/>
                </a:solidFill>
              </a:rPr>
              <a:t>ноль </a:t>
            </a:r>
            <a:r>
              <a:rPr lang="ru-RU" sz="1600" b="1" dirty="0" smtClean="0">
                <a:solidFill>
                  <a:srgbClr val="800000"/>
                </a:solidFill>
              </a:rPr>
              <a:t>баллов.</a:t>
            </a:r>
            <a:endParaRPr lang="ru-RU" sz="1600" b="1" dirty="0">
              <a:solidFill>
                <a:srgbClr val="8000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sz="1600" b="1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6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96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8712" y="75928"/>
            <a:ext cx="9166225" cy="765175"/>
            <a:chOff x="0" y="0"/>
            <a:chExt cx="5774" cy="482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1" name="Rectangle 11"/>
          <p:cNvSpPr txBox="1">
            <a:spLocks noChangeArrowheads="1"/>
          </p:cNvSpPr>
          <p:nvPr/>
        </p:nvSpPr>
        <p:spPr>
          <a:xfrm>
            <a:off x="107504" y="44624"/>
            <a:ext cx="8928992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rgbClr val="FFFFCC"/>
                </a:solidFill>
              </a:rPr>
              <a:t>ОЦЕНИВАНИЕ  ТЕСТОВЫХ  ЗАДАНИЙ</a:t>
            </a:r>
          </a:p>
        </p:txBody>
      </p:sp>
    </p:spTree>
    <p:extLst>
      <p:ext uri="{BB962C8B-B14F-4D97-AF65-F5344CB8AC3E}">
        <p14:creationId xmlns:p14="http://schemas.microsoft.com/office/powerpoint/2010/main" val="320856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7"/>
            <a:ext cx="8640960" cy="35283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b="1" dirty="0" smtClean="0"/>
              <a:t>	</a:t>
            </a:r>
          </a:p>
          <a:p>
            <a:pPr marL="0" indent="0">
              <a:buNone/>
            </a:pPr>
            <a:endParaRPr lang="ru-RU" sz="1600" b="1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18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Аттестуемые</a:t>
            </a:r>
            <a:r>
              <a:rPr lang="ru-RU" sz="20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показавшие положительные результаты  тестирования, допускаются ко второму этапу аттестации</a:t>
            </a:r>
            <a:r>
              <a:rPr 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000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Аттестуемые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показавшие отрицательный результат тестирования, </a:t>
            </a:r>
            <a:r>
              <a:rPr lang="ru-RU" sz="20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допускаются ко второму этапу аттестации</a:t>
            </a:r>
            <a:r>
              <a:rPr 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0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    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Аттестуемые, показавшие  отрицательные результаты тестирования, сдают его повторно </a:t>
            </a:r>
            <a:r>
              <a:rPr 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более </a:t>
            </a:r>
            <a:r>
              <a:rPr lang="ru-RU" sz="20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одного раза в год. 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marL="0" indent="0">
              <a:buNone/>
            </a:pPr>
            <a:endParaRPr lang="ru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6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20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8712" y="75928"/>
            <a:ext cx="9166225" cy="765175"/>
            <a:chOff x="0" y="0"/>
            <a:chExt cx="5774" cy="482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1" name="Rectangle 11"/>
          <p:cNvSpPr txBox="1">
            <a:spLocks noChangeArrowheads="1"/>
          </p:cNvSpPr>
          <p:nvPr/>
        </p:nvSpPr>
        <p:spPr>
          <a:xfrm>
            <a:off x="107504" y="44624"/>
            <a:ext cx="8928992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rgbClr val="FFFFCC"/>
                </a:solidFill>
              </a:rPr>
              <a:t>СДАЧА  ТЕСТИРОВАНИЯ  ПОВТОРНО</a:t>
            </a:r>
          </a:p>
        </p:txBody>
      </p:sp>
    </p:spTree>
    <p:extLst>
      <p:ext uri="{BB962C8B-B14F-4D97-AF65-F5344CB8AC3E}">
        <p14:creationId xmlns:p14="http://schemas.microsoft.com/office/powerpoint/2010/main" val="238494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896544"/>
          </a:xfrm>
        </p:spPr>
        <p:txBody>
          <a:bodyPr>
            <a:normAutofit fontScale="47500" lnSpcReduction="20000"/>
          </a:bodyPr>
          <a:lstStyle/>
          <a:p>
            <a:pPr marL="0" indent="0" fontAlgn="base">
              <a:buNone/>
            </a:pPr>
            <a:r>
              <a:rPr lang="ru-RU" dirty="0" smtClean="0"/>
              <a:t>	</a:t>
            </a:r>
            <a:r>
              <a:rPr lang="ru-RU" sz="3400" b="1" dirty="0" smtClean="0">
                <a:solidFill>
                  <a:srgbClr val="002060"/>
                </a:solidFill>
              </a:rPr>
              <a:t>Заявление </a:t>
            </a:r>
            <a:r>
              <a:rPr lang="ru-RU" sz="3400" b="1" dirty="0">
                <a:solidFill>
                  <a:srgbClr val="002060"/>
                </a:solidFill>
              </a:rPr>
              <a:t>на апелляцию подается на имя председателя апелляционной комиссии в пункте проведения тестирования лично аттестуемым, участвовавшим в тестировании.</a:t>
            </a:r>
          </a:p>
          <a:p>
            <a:pPr marL="0" indent="0" fontAlgn="base">
              <a:buNone/>
            </a:pPr>
            <a:r>
              <a:rPr lang="ru-RU" sz="3400" b="1" dirty="0" smtClean="0">
                <a:solidFill>
                  <a:srgbClr val="002060"/>
                </a:solidFill>
              </a:rPr>
              <a:t>	</a:t>
            </a:r>
            <a:r>
              <a:rPr lang="ru-RU" sz="3400" b="1" u="sng" dirty="0" smtClean="0">
                <a:solidFill>
                  <a:srgbClr val="800000"/>
                </a:solidFill>
              </a:rPr>
              <a:t>Заявления </a:t>
            </a:r>
            <a:r>
              <a:rPr lang="ru-RU" sz="3400" b="1" u="sng" dirty="0">
                <a:solidFill>
                  <a:srgbClr val="800000"/>
                </a:solidFill>
              </a:rPr>
              <a:t>по содержанию тестовых заданий и по техническим причинам принимаются с 9:00 до 13.00 часов </a:t>
            </a:r>
            <a:r>
              <a:rPr lang="ru-RU" sz="3400" b="1" u="sng" dirty="0">
                <a:solidFill>
                  <a:srgbClr val="002060"/>
                </a:solidFill>
              </a:rPr>
              <a:t>(по местному времени) дня, следующего за днем проведения тестирования, и рассматриваются апелляционной комиссией в пункте проведения тестирования в течение одного дня.</a:t>
            </a:r>
          </a:p>
          <a:p>
            <a:pPr marL="0" indent="0" fontAlgn="base">
              <a:buNone/>
            </a:pPr>
            <a:r>
              <a:rPr lang="ru-RU" sz="3400" b="1" dirty="0" smtClean="0">
                <a:solidFill>
                  <a:srgbClr val="002060"/>
                </a:solidFill>
              </a:rPr>
              <a:t>	Заявитель </a:t>
            </a:r>
            <a:r>
              <a:rPr lang="ru-RU" sz="3400" b="1" dirty="0">
                <a:solidFill>
                  <a:srgbClr val="002060"/>
                </a:solidFill>
              </a:rPr>
              <a:t>имеет при себе документ, удостоверяющий его личность, пропуск на тестирование. При неявке аттестуемого на заседание апелляционной комиссии, его заявление на апелляции не рассматривается.</a:t>
            </a:r>
          </a:p>
          <a:p>
            <a:pPr marL="0" indent="0" fontAlgn="base">
              <a:buNone/>
            </a:pPr>
            <a:r>
              <a:rPr lang="ru-RU" sz="3400" b="1" dirty="0" smtClean="0">
                <a:solidFill>
                  <a:srgbClr val="002060"/>
                </a:solidFill>
              </a:rPr>
              <a:t>	</a:t>
            </a:r>
            <a:r>
              <a:rPr lang="ru-RU" sz="3400" b="1" u="sng" dirty="0" smtClean="0">
                <a:solidFill>
                  <a:srgbClr val="002060"/>
                </a:solidFill>
              </a:rPr>
              <a:t>Апелляционная </a:t>
            </a:r>
            <a:r>
              <a:rPr lang="ru-RU" sz="3400" b="1" u="sng" dirty="0">
                <a:solidFill>
                  <a:srgbClr val="002060"/>
                </a:solidFill>
              </a:rPr>
              <a:t>комиссия работает с аттестуемым в индивидуальном порядке.</a:t>
            </a:r>
          </a:p>
          <a:p>
            <a:pPr marL="0" indent="0" fontAlgn="base">
              <a:buNone/>
            </a:pPr>
            <a:r>
              <a:rPr lang="ru-RU" sz="3800" b="1" dirty="0" smtClean="0">
                <a:solidFill>
                  <a:srgbClr val="800000"/>
                </a:solidFill>
              </a:rPr>
              <a:t>	</a:t>
            </a:r>
            <a:r>
              <a:rPr lang="ru-RU" sz="3800" b="1" u="sng" dirty="0" smtClean="0">
                <a:solidFill>
                  <a:srgbClr val="800000"/>
                </a:solidFill>
              </a:rPr>
              <a:t>Апелляция </a:t>
            </a:r>
            <a:r>
              <a:rPr lang="ru-RU" sz="3800" b="1" u="sng" dirty="0">
                <a:solidFill>
                  <a:srgbClr val="800000"/>
                </a:solidFill>
              </a:rPr>
              <a:t>рассматривается в случаях</a:t>
            </a:r>
            <a:r>
              <a:rPr lang="ru-RU" sz="3800" b="1" u="sng" dirty="0" smtClean="0">
                <a:solidFill>
                  <a:srgbClr val="800000"/>
                </a:solidFill>
              </a:rPr>
              <a:t>: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3400" b="1" dirty="0" smtClean="0">
                <a:solidFill>
                  <a:srgbClr val="002060"/>
                </a:solidFill>
              </a:rPr>
              <a:t>по </a:t>
            </a:r>
            <a:r>
              <a:rPr lang="ru-RU" sz="3400" b="1" dirty="0">
                <a:solidFill>
                  <a:srgbClr val="002060"/>
                </a:solidFill>
              </a:rPr>
              <a:t>содержанию тестовых заданий: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3400" b="1" dirty="0" smtClean="0">
                <a:solidFill>
                  <a:srgbClr val="002060"/>
                </a:solidFill>
              </a:rPr>
              <a:t>правильный </a:t>
            </a:r>
            <a:r>
              <a:rPr lang="ru-RU" sz="3400" b="1" dirty="0">
                <a:solidFill>
                  <a:srgbClr val="002060"/>
                </a:solidFill>
              </a:rPr>
              <a:t>ответ не совпадает с кодом правильных ответов (указывается вариант правильного ответа);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3400" b="1" dirty="0" smtClean="0">
                <a:solidFill>
                  <a:srgbClr val="002060"/>
                </a:solidFill>
              </a:rPr>
              <a:t>отсутствует </a:t>
            </a:r>
            <a:r>
              <a:rPr lang="ru-RU" sz="3400" b="1" dirty="0">
                <a:solidFill>
                  <a:srgbClr val="002060"/>
                </a:solidFill>
              </a:rPr>
              <a:t>правильный ответ;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3400" b="1" dirty="0" smtClean="0">
                <a:solidFill>
                  <a:srgbClr val="002060"/>
                </a:solidFill>
              </a:rPr>
              <a:t>имеется </a:t>
            </a:r>
            <a:r>
              <a:rPr lang="ru-RU" sz="3400" b="1" dirty="0">
                <a:solidFill>
                  <a:srgbClr val="002060"/>
                </a:solidFill>
              </a:rPr>
              <a:t>более одного правильного ответа в тестовых заданиях с выбором одного правильного ответа из всех предложенных (указываются все варианты правильных ответов);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3400" b="1" dirty="0" smtClean="0">
                <a:solidFill>
                  <a:srgbClr val="002060"/>
                </a:solidFill>
              </a:rPr>
              <a:t>некорректно </a:t>
            </a:r>
            <a:r>
              <a:rPr lang="ru-RU" sz="3400" b="1" dirty="0">
                <a:solidFill>
                  <a:srgbClr val="002060"/>
                </a:solidFill>
              </a:rPr>
              <a:t>составленное тестовое </a:t>
            </a:r>
            <a:r>
              <a:rPr lang="ru-RU" sz="3400" b="1" dirty="0" smtClean="0">
                <a:solidFill>
                  <a:srgbClr val="002060"/>
                </a:solidFill>
              </a:rPr>
              <a:t>задание.</a:t>
            </a:r>
            <a:endParaRPr lang="ru-RU" sz="3400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6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44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8712" y="75928"/>
            <a:ext cx="9166225" cy="765175"/>
            <a:chOff x="0" y="0"/>
            <a:chExt cx="5774" cy="482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1" name="Rectangle 11"/>
          <p:cNvSpPr txBox="1">
            <a:spLocks noChangeArrowheads="1"/>
          </p:cNvSpPr>
          <p:nvPr/>
        </p:nvSpPr>
        <p:spPr>
          <a:xfrm>
            <a:off x="107504" y="44624"/>
            <a:ext cx="8928992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rgbClr val="FFFFCC"/>
                </a:solidFill>
              </a:rPr>
              <a:t>АПЕЛЛЯЦИЯ ПО ИТОГАМ ТЕСТИРОВАНИЯ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73978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6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70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18712" y="75928"/>
            <a:ext cx="9166225" cy="765175"/>
            <a:chOff x="0" y="0"/>
            <a:chExt cx="5774" cy="482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0" name="Rectangle 11"/>
          <p:cNvSpPr txBox="1">
            <a:spLocks noChangeArrowheads="1"/>
          </p:cNvSpPr>
          <p:nvPr/>
        </p:nvSpPr>
        <p:spPr>
          <a:xfrm>
            <a:off x="107504" y="44624"/>
            <a:ext cx="8928992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rgbClr val="FFFFCC"/>
                </a:solidFill>
              </a:rPr>
              <a:t>ПОЛЕЗНАЯ ССЫЛКА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052736"/>
            <a:ext cx="88764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rgbClr val="002060"/>
                </a:solidFill>
              </a:rPr>
              <a:t>Для прохождения пробного </a:t>
            </a:r>
            <a:r>
              <a:rPr lang="ru-RU" dirty="0">
                <a:solidFill>
                  <a:srgbClr val="002060"/>
                </a:solidFill>
              </a:rPr>
              <a:t>квалификационного тестирования педагогических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работников </a:t>
            </a:r>
            <a:r>
              <a:rPr lang="ru-RU" dirty="0">
                <a:solidFill>
                  <a:srgbClr val="002060"/>
                </a:solidFill>
              </a:rPr>
              <a:t>пройдите по ссылке </a:t>
            </a:r>
            <a:r>
              <a:rPr lang="ru-RU" dirty="0" smtClean="0">
                <a:solidFill>
                  <a:srgbClr val="002060"/>
                </a:solidFill>
                <a:hlinkClick r:id="rId5"/>
              </a:rPr>
              <a:t>www.ktpr.testcenter.kz</a:t>
            </a:r>
            <a:r>
              <a:rPr lang="ru-RU" dirty="0" smtClean="0">
                <a:solidFill>
                  <a:srgbClr val="002060"/>
                </a:solidFill>
              </a:rPr>
              <a:t> на сайте НЦТ </a:t>
            </a:r>
            <a:r>
              <a:rPr lang="ru-RU" dirty="0" err="1" smtClean="0">
                <a:solidFill>
                  <a:srgbClr val="002060"/>
                </a:solidFill>
              </a:rPr>
              <a:t>г.Астаны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9" name="Рисунок 18"/>
          <p:cNvPicPr/>
          <p:nvPr/>
        </p:nvPicPr>
        <p:blipFill rotWithShape="1">
          <a:blip r:embed="rId6"/>
          <a:srcRect l="12039" t="6689" r="13179" b="7358"/>
          <a:stretch/>
        </p:blipFill>
        <p:spPr bwMode="auto">
          <a:xfrm>
            <a:off x="1979712" y="1844824"/>
            <a:ext cx="4752528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16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096" y="1124744"/>
            <a:ext cx="8784976" cy="4275385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500" b="1" dirty="0" smtClean="0">
                <a:solidFill>
                  <a:srgbClr val="002060"/>
                </a:solidFill>
              </a:rPr>
              <a:t>1)копию </a:t>
            </a:r>
            <a:r>
              <a:rPr lang="ru-RU" sz="1500" b="1" dirty="0">
                <a:solidFill>
                  <a:srgbClr val="002060"/>
                </a:solidFill>
              </a:rPr>
              <a:t>документа, удостоверяющего </a:t>
            </a:r>
            <a:r>
              <a:rPr lang="ru-RU" sz="1500" b="1" dirty="0" smtClean="0">
                <a:solidFill>
                  <a:srgbClr val="002060"/>
                </a:solidFill>
              </a:rPr>
              <a:t>личность;</a:t>
            </a:r>
          </a:p>
          <a:p>
            <a:pPr marL="0" indent="0" fontAlgn="base">
              <a:buNone/>
            </a:pPr>
            <a:r>
              <a:rPr lang="ru-RU" sz="1500" b="1" dirty="0" smtClean="0">
                <a:solidFill>
                  <a:srgbClr val="002060"/>
                </a:solidFill>
              </a:rPr>
              <a:t>2)копию </a:t>
            </a:r>
            <a:r>
              <a:rPr lang="ru-RU" sz="1500" b="1" dirty="0">
                <a:solidFill>
                  <a:srgbClr val="002060"/>
                </a:solidFill>
              </a:rPr>
              <a:t>диплома об образовании или документа о переподготовке при наличии с присвоением соответствующей квалификации по занимаемой </a:t>
            </a:r>
            <a:r>
              <a:rPr lang="ru-RU" sz="1500" b="1" dirty="0" smtClean="0">
                <a:solidFill>
                  <a:srgbClr val="002060"/>
                </a:solidFill>
              </a:rPr>
              <a:t>должности;</a:t>
            </a:r>
          </a:p>
          <a:p>
            <a:pPr marL="0" indent="0" fontAlgn="base">
              <a:buNone/>
            </a:pPr>
            <a:r>
              <a:rPr lang="ru-RU" sz="1500" b="1" dirty="0" smtClean="0">
                <a:solidFill>
                  <a:srgbClr val="002060"/>
                </a:solidFill>
              </a:rPr>
              <a:t>3)копию </a:t>
            </a:r>
            <a:r>
              <a:rPr lang="ru-RU" sz="1500" b="1" dirty="0">
                <a:solidFill>
                  <a:srgbClr val="002060"/>
                </a:solidFill>
              </a:rPr>
              <a:t>удостоверения о квалификационной категории при наличии</a:t>
            </a:r>
            <a:r>
              <a:rPr lang="ru-RU" sz="1500" b="1" dirty="0" smtClean="0">
                <a:solidFill>
                  <a:srgbClr val="002060"/>
                </a:solidFill>
              </a:rPr>
              <a:t>;</a:t>
            </a:r>
          </a:p>
          <a:p>
            <a:pPr marL="0" indent="0" fontAlgn="base">
              <a:buNone/>
            </a:pPr>
            <a:endParaRPr lang="ru-RU" sz="1500" b="1" dirty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ru-RU" sz="1500" b="1" dirty="0" smtClean="0">
                <a:solidFill>
                  <a:srgbClr val="002060"/>
                </a:solidFill>
              </a:rPr>
              <a:t>4)справку </a:t>
            </a:r>
            <a:r>
              <a:rPr lang="ru-RU" sz="1500" b="1" dirty="0">
                <a:solidFill>
                  <a:srgbClr val="002060"/>
                </a:solidFill>
              </a:rPr>
              <a:t>о прохождении национального квалификационного тестирования</a:t>
            </a:r>
            <a:r>
              <a:rPr lang="ru-RU" sz="1500" b="1" dirty="0" smtClean="0">
                <a:solidFill>
                  <a:srgbClr val="002060"/>
                </a:solidFill>
              </a:rPr>
              <a:t>;</a:t>
            </a:r>
          </a:p>
          <a:p>
            <a:pPr marL="0" indent="0" fontAlgn="base">
              <a:buNone/>
            </a:pPr>
            <a:r>
              <a:rPr lang="ru-RU" sz="1500" b="1" dirty="0" smtClean="0">
                <a:solidFill>
                  <a:srgbClr val="002060"/>
                </a:solidFill>
              </a:rPr>
              <a:t>5)мониторинг </a:t>
            </a:r>
            <a:r>
              <a:rPr lang="ru-RU" sz="1500" b="1" dirty="0">
                <a:solidFill>
                  <a:srgbClr val="002060"/>
                </a:solidFill>
              </a:rPr>
              <a:t>качества знаний обучающихся за аттестационный период, включающий результаты внешней оценки учебных достижений и (или) текущей и (или) итоговой аттестации</a:t>
            </a:r>
            <a:r>
              <a:rPr lang="ru-RU" sz="1500" b="1" dirty="0" smtClean="0">
                <a:solidFill>
                  <a:srgbClr val="002060"/>
                </a:solidFill>
              </a:rPr>
              <a:t>;</a:t>
            </a:r>
          </a:p>
          <a:p>
            <a:pPr marL="0" indent="0" fontAlgn="base">
              <a:buNone/>
            </a:pPr>
            <a:r>
              <a:rPr lang="ru-RU" sz="1500" b="1" dirty="0" smtClean="0">
                <a:solidFill>
                  <a:srgbClr val="002060"/>
                </a:solidFill>
              </a:rPr>
              <a:t>6)копии </a:t>
            </a:r>
            <a:r>
              <a:rPr lang="ru-RU" sz="1500" b="1" dirty="0">
                <a:solidFill>
                  <a:srgbClr val="002060"/>
                </a:solidFill>
              </a:rPr>
              <a:t>документов, подтверждающих достижения обучающихся, или копии документов, подтверждающих обобщение опыта при наличии</a:t>
            </a:r>
            <a:r>
              <a:rPr lang="ru-RU" sz="1500" b="1" dirty="0" smtClean="0">
                <a:solidFill>
                  <a:srgbClr val="002060"/>
                </a:solidFill>
              </a:rPr>
              <a:t>;</a:t>
            </a:r>
          </a:p>
          <a:p>
            <a:pPr marL="0" indent="0" fontAlgn="base">
              <a:buNone/>
            </a:pPr>
            <a:endParaRPr lang="ru-RU" sz="1500" b="1" dirty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ru-RU" sz="1500" b="1" dirty="0" smtClean="0">
                <a:solidFill>
                  <a:srgbClr val="002060"/>
                </a:solidFill>
              </a:rPr>
              <a:t>7)листы </a:t>
            </a:r>
            <a:r>
              <a:rPr lang="ru-RU" sz="1500" b="1" dirty="0">
                <a:solidFill>
                  <a:srgbClr val="002060"/>
                </a:solidFill>
              </a:rPr>
              <a:t>наблюдения уроков (занятий) (не менее трех) по форме согласно приложению </a:t>
            </a:r>
            <a:r>
              <a:rPr lang="ru-RU" sz="1500" b="1" dirty="0" smtClean="0">
                <a:solidFill>
                  <a:srgbClr val="002060"/>
                </a:solidFill>
              </a:rPr>
              <a:t>11 к </a:t>
            </a:r>
            <a:r>
              <a:rPr lang="ru-RU" sz="1500" b="1" dirty="0">
                <a:solidFill>
                  <a:srgbClr val="002060"/>
                </a:solidFill>
              </a:rPr>
              <a:t>настоящим Правилам</a:t>
            </a:r>
            <a:r>
              <a:rPr lang="ru-RU" sz="1500" b="1" dirty="0" smtClean="0">
                <a:solidFill>
                  <a:srgbClr val="002060"/>
                </a:solidFill>
              </a:rPr>
              <a:t>;</a:t>
            </a:r>
          </a:p>
          <a:p>
            <a:pPr marL="0" indent="0" fontAlgn="base">
              <a:buNone/>
            </a:pPr>
            <a:r>
              <a:rPr lang="ru-RU" sz="1500" b="1" dirty="0" smtClean="0">
                <a:solidFill>
                  <a:srgbClr val="002060"/>
                </a:solidFill>
              </a:rPr>
              <a:t>8)копии </a:t>
            </a:r>
            <a:r>
              <a:rPr lang="ru-RU" sz="1500" b="1" dirty="0">
                <a:solidFill>
                  <a:srgbClr val="002060"/>
                </a:solidFill>
              </a:rPr>
              <a:t>документов, подтверждающих достижения аттестуемых (при наличии</a:t>
            </a:r>
            <a:r>
              <a:rPr lang="ru-RU" sz="1500" b="1" dirty="0" smtClean="0">
                <a:solidFill>
                  <a:srgbClr val="002060"/>
                </a:solidFill>
              </a:rPr>
              <a:t>).</a:t>
            </a:r>
          </a:p>
          <a:p>
            <a:pPr marL="0" indent="0" fontAlgn="base">
              <a:buNone/>
            </a:pPr>
            <a:r>
              <a:rPr lang="ru-RU" sz="1500" b="1" dirty="0" smtClean="0">
                <a:solidFill>
                  <a:srgbClr val="002060"/>
                </a:solidFill>
              </a:rPr>
              <a:t>9)копию </a:t>
            </a:r>
            <a:r>
              <a:rPr lang="ru-RU" sz="1500" b="1" dirty="0">
                <a:solidFill>
                  <a:srgbClr val="002060"/>
                </a:solidFill>
              </a:rPr>
              <a:t>документа о прохождении курсов повышения квалификации</a:t>
            </a:r>
            <a:r>
              <a:rPr lang="ru-RU" sz="1500" b="1" dirty="0" smtClean="0">
                <a:solidFill>
                  <a:srgbClr val="002060"/>
                </a:solidFill>
              </a:rPr>
              <a:t>.</a:t>
            </a:r>
            <a:endParaRPr lang="ru-RU" sz="15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1500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116632"/>
            <a:ext cx="9166225" cy="765175"/>
            <a:chOff x="0" y="0"/>
            <a:chExt cx="5774" cy="48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323528" y="116632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rgbClr val="FFFFCC"/>
                </a:solidFill>
              </a:rPr>
              <a:t>СТРУКТУРА ПОРТФОЛИО </a:t>
            </a:r>
          </a:p>
          <a:p>
            <a:pPr>
              <a:defRPr/>
            </a:pPr>
            <a:r>
              <a:rPr lang="ru-RU" sz="2800" b="1" i="1" dirty="0" smtClean="0">
                <a:solidFill>
                  <a:srgbClr val="FFFFCC"/>
                </a:solidFill>
              </a:rPr>
              <a:t>(представляется в течение 10 рабочих дней после сдачи тестирования </a:t>
            </a:r>
          </a:p>
          <a:p>
            <a:pPr>
              <a:defRPr/>
            </a:pPr>
            <a:r>
              <a:rPr lang="ru-RU" sz="2800" b="1" i="1" dirty="0" smtClean="0">
                <a:solidFill>
                  <a:srgbClr val="FFFFCC"/>
                </a:solidFill>
              </a:rPr>
              <a:t>в аттестационную комиссию)</a:t>
            </a: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1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08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2" name="Picture 3" descr="C:\Users\Stella.Ibraeva\Desktop\fold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21088"/>
            <a:ext cx="160798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59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256584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3400" b="1" dirty="0" smtClean="0">
                <a:solidFill>
                  <a:srgbClr val="002060"/>
                </a:solidFill>
              </a:rPr>
              <a:t>За </a:t>
            </a:r>
            <a:r>
              <a:rPr lang="ru-RU" sz="3400" b="1" dirty="0">
                <a:solidFill>
                  <a:srgbClr val="002060"/>
                </a:solidFill>
              </a:rPr>
              <a:t>аттестуемыми, подавшими на досрочную аттестацию, не прошедшими повторно квалификационное тестирование, сохраняется имеющаяся квалификационная категория до завершения срока ее действия</a:t>
            </a:r>
            <a:r>
              <a:rPr lang="ru-RU" sz="34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3400" b="1" dirty="0" smtClean="0">
                <a:solidFill>
                  <a:srgbClr val="002060"/>
                </a:solidFill>
              </a:rPr>
              <a:t>За</a:t>
            </a:r>
            <a:r>
              <a:rPr lang="ru-RU" sz="4000" b="1" i="1" dirty="0">
                <a:solidFill>
                  <a:srgbClr val="FFFFCC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400" b="1" dirty="0">
                <a:solidFill>
                  <a:srgbClr val="002060"/>
                </a:solidFill>
              </a:rPr>
              <a:t>аттестуемыми, подавшими заявление на присвоение квалификационных категорий </a:t>
            </a:r>
            <a:r>
              <a:rPr lang="ru-RU" sz="3400" b="1" dirty="0" smtClean="0">
                <a:solidFill>
                  <a:srgbClr val="002060"/>
                </a:solidFill>
              </a:rPr>
              <a:t>«педагог-модератор», «педагог-эксперт», «педагог-исследователь», «педагог-мастер» </a:t>
            </a:r>
            <a:r>
              <a:rPr lang="ru-RU" sz="3400" b="1" dirty="0">
                <a:solidFill>
                  <a:srgbClr val="002060"/>
                </a:solidFill>
              </a:rPr>
              <a:t>(на переходный период), не прошедшими повторно национальное квалификационное тестирование, сохраняются имеющиеся квалификационные категории: вторая, первая, высшая - до завершения срока ее действия</a:t>
            </a:r>
            <a:r>
              <a:rPr lang="ru-RU" sz="34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3400" b="1" dirty="0" smtClean="0">
                <a:solidFill>
                  <a:srgbClr val="002060"/>
                </a:solidFill>
              </a:rPr>
              <a:t>При </a:t>
            </a:r>
            <a:r>
              <a:rPr lang="ru-RU" sz="3400" b="1" dirty="0">
                <a:solidFill>
                  <a:srgbClr val="002060"/>
                </a:solidFill>
              </a:rPr>
              <a:t>последующем </a:t>
            </a:r>
            <a:r>
              <a:rPr lang="ru-RU" sz="3400" b="1" dirty="0" err="1">
                <a:solidFill>
                  <a:srgbClr val="002060"/>
                </a:solidFill>
              </a:rPr>
              <a:t>непрохождении</a:t>
            </a:r>
            <a:r>
              <a:rPr lang="ru-RU" sz="3400" b="1" dirty="0">
                <a:solidFill>
                  <a:srgbClr val="002060"/>
                </a:solidFill>
              </a:rPr>
              <a:t> национального квалификационного тестирования действие имеющейся квалификационной категории </a:t>
            </a:r>
            <a:r>
              <a:rPr lang="ru-RU" sz="3400" b="1" dirty="0">
                <a:solidFill>
                  <a:srgbClr val="FF0000"/>
                </a:solidFill>
              </a:rPr>
              <a:t>продлевается на один год, при повторном </a:t>
            </a:r>
            <a:r>
              <a:rPr lang="ru-RU" sz="3400" b="1" dirty="0" err="1">
                <a:solidFill>
                  <a:srgbClr val="FF0000"/>
                </a:solidFill>
              </a:rPr>
              <a:t>неподтверждении</a:t>
            </a:r>
            <a:r>
              <a:rPr lang="ru-RU" sz="3400" b="1" dirty="0">
                <a:solidFill>
                  <a:srgbClr val="FF0000"/>
                </a:solidFill>
              </a:rPr>
              <a:t> квалификационная категория снижается до квалификационной категории </a:t>
            </a:r>
            <a:r>
              <a:rPr lang="ru-RU" sz="3400" b="1" dirty="0" smtClean="0">
                <a:solidFill>
                  <a:srgbClr val="FF0000"/>
                </a:solidFill>
              </a:rPr>
              <a:t>«педагог» </a:t>
            </a:r>
            <a:r>
              <a:rPr lang="ru-RU" sz="3400" b="1" dirty="0">
                <a:solidFill>
                  <a:srgbClr val="002060"/>
                </a:solidFill>
              </a:rPr>
              <a:t>на основании решения аттестационной комиссии соответствующего уровня. </a:t>
            </a:r>
          </a:p>
          <a:p>
            <a:pPr fontAlgn="base"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В случае истечения срока действия квалификационной категории педагогическим работникам и приравненным к ним лицам, которым до пенсии по возрасту </a:t>
            </a:r>
            <a:r>
              <a:rPr lang="ru-RU" b="1" dirty="0">
                <a:solidFill>
                  <a:srgbClr val="FF0000"/>
                </a:solidFill>
              </a:rPr>
              <a:t>остается не более пяти лет, </a:t>
            </a:r>
            <a:r>
              <a:rPr lang="ru-RU" b="1" dirty="0">
                <a:solidFill>
                  <a:srgbClr val="002060"/>
                </a:solidFill>
              </a:rPr>
              <a:t>имеющиеся у них квалификационные категории сохраняются до наступления пенсионного возраста согласно заявлению об освобождении от очередной аттестации (произвольная форма).</a:t>
            </a:r>
          </a:p>
          <a:p>
            <a:pPr fontAlgn="base">
              <a:buFont typeface="Wingdings" pitchFamily="2" charset="2"/>
              <a:buChar char="ü"/>
            </a:pPr>
            <a:endParaRPr lang="ru-RU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1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8712" y="75928"/>
            <a:ext cx="9166225" cy="765175"/>
            <a:chOff x="0" y="0"/>
            <a:chExt cx="5774" cy="482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1" name="Rectangle 11"/>
          <p:cNvSpPr txBox="1">
            <a:spLocks noChangeArrowheads="1"/>
          </p:cNvSpPr>
          <p:nvPr/>
        </p:nvSpPr>
        <p:spPr>
          <a:xfrm>
            <a:off x="107504" y="44624"/>
            <a:ext cx="8928992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rgbClr val="FFFFCC"/>
                </a:solidFill>
              </a:rPr>
              <a:t>СОХРАНЕНИЕ СРОКА ДЕЙСТВИЯ КВАЛИФИКАЦИОННЫХ КАТЕГОРИЙ</a:t>
            </a:r>
          </a:p>
        </p:txBody>
      </p:sp>
    </p:spTree>
    <p:extLst>
      <p:ext uri="{BB962C8B-B14F-4D97-AF65-F5344CB8AC3E}">
        <p14:creationId xmlns:p14="http://schemas.microsoft.com/office/powerpoint/2010/main" val="414283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86" name="CorelDRAW" r:id="rId4" imgW="2241555" imgH="370637" progId="CorelDRAW.Graphic.11">
                    <p:embed/>
                  </p:oleObj>
                </mc:Choice>
                <mc:Fallback>
                  <p:oleObj name="CorelDRAW" r:id="rId4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0" y="41494"/>
            <a:ext cx="9166225" cy="765175"/>
            <a:chOff x="0" y="0"/>
            <a:chExt cx="5774" cy="482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1" name="Rectangle 11"/>
          <p:cNvSpPr txBox="1">
            <a:spLocks noChangeArrowheads="1"/>
          </p:cNvSpPr>
          <p:nvPr/>
        </p:nvSpPr>
        <p:spPr>
          <a:xfrm>
            <a:off x="107504" y="44624"/>
            <a:ext cx="8928992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k-KZ" sz="2200" b="1" i="1" dirty="0" smtClean="0">
                <a:solidFill>
                  <a:srgbClr val="FFFFCC"/>
                </a:solidFill>
              </a:rPr>
              <a:t>ЗАКЛЮЧЕНИЕ  ЭКСПЕРТНОГО  СОВЕТА</a:t>
            </a:r>
            <a:endParaRPr lang="ru-RU" sz="2200" b="1" i="1" dirty="0">
              <a:solidFill>
                <a:srgbClr val="FFFFCC"/>
              </a:solidFill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По каждому аттестуемому </a:t>
            </a:r>
            <a:r>
              <a:rPr lang="ru-RU" b="1" dirty="0" smtClean="0">
                <a:solidFill>
                  <a:srgbClr val="002060"/>
                </a:solidFill>
              </a:rPr>
              <a:t>экспертный совет </a:t>
            </a:r>
            <a:r>
              <a:rPr lang="ru-RU" b="1" dirty="0">
                <a:solidFill>
                  <a:srgbClr val="002060"/>
                </a:solidFill>
              </a:rPr>
              <a:t>соответствующего уровня выносит </a:t>
            </a:r>
            <a:r>
              <a:rPr lang="ru-RU" b="1" dirty="0" smtClean="0">
                <a:solidFill>
                  <a:srgbClr val="002060"/>
                </a:solidFill>
              </a:rPr>
              <a:t>заключение: 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рекомендовать для аттестации;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не </a:t>
            </a:r>
            <a:r>
              <a:rPr lang="ru-RU" b="1" dirty="0" smtClean="0">
                <a:solidFill>
                  <a:srgbClr val="002060"/>
                </a:solidFill>
              </a:rPr>
              <a:t>рекомендовать для аттестации.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03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04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0" y="41494"/>
            <a:ext cx="9166225" cy="765175"/>
            <a:chOff x="0" y="0"/>
            <a:chExt cx="5774" cy="482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1" name="Rectangle 11"/>
          <p:cNvSpPr txBox="1">
            <a:spLocks noChangeArrowheads="1"/>
          </p:cNvSpPr>
          <p:nvPr/>
        </p:nvSpPr>
        <p:spPr>
          <a:xfrm>
            <a:off x="107504" y="44624"/>
            <a:ext cx="8928992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k-KZ" sz="2200" b="1" i="1" dirty="0">
                <a:solidFill>
                  <a:srgbClr val="FFFFCC"/>
                </a:solidFill>
              </a:rPr>
              <a:t>РЕШЕНИЕ АТТЕСТАЦИОННОЙ КОМИССИИ</a:t>
            </a:r>
            <a:endParaRPr lang="ru-RU" sz="2200" b="1" i="1" dirty="0">
              <a:solidFill>
                <a:srgbClr val="FFFFCC"/>
              </a:solidFill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По каждому аттестуемому аттестационная комиссия соответствующего уровня выносит одно из следующих решений: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соответствует </a:t>
            </a:r>
            <a:r>
              <a:rPr lang="ru-RU" b="1" dirty="0">
                <a:solidFill>
                  <a:srgbClr val="002060"/>
                </a:solidFill>
              </a:rPr>
              <a:t>заявляемой квалификационной категории;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не </a:t>
            </a:r>
            <a:r>
              <a:rPr lang="ru-RU" b="1" dirty="0">
                <a:solidFill>
                  <a:srgbClr val="002060"/>
                </a:solidFill>
              </a:rPr>
              <a:t>соответствует заявляемой квалификационной категории.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3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4968552" cy="20162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	</a:t>
            </a:r>
            <a:r>
              <a:rPr lang="ru-RU" sz="1900" b="1" dirty="0" smtClean="0">
                <a:solidFill>
                  <a:srgbClr val="800000"/>
                </a:solidFill>
              </a:rPr>
              <a:t>Выдача </a:t>
            </a:r>
            <a:r>
              <a:rPr lang="kk-KZ" sz="1900" b="1" dirty="0" smtClean="0">
                <a:solidFill>
                  <a:srgbClr val="800000"/>
                </a:solidFill>
              </a:rPr>
              <a:t>   </a:t>
            </a:r>
            <a:r>
              <a:rPr lang="ru-RU" sz="1900" b="1" dirty="0" smtClean="0">
                <a:solidFill>
                  <a:srgbClr val="800000"/>
                </a:solidFill>
              </a:rPr>
              <a:t>  </a:t>
            </a:r>
            <a:r>
              <a:rPr lang="kk-KZ" sz="1900" b="1" dirty="0">
                <a:solidFill>
                  <a:srgbClr val="800000"/>
                </a:solidFill>
              </a:rPr>
              <a:t>у</a:t>
            </a:r>
            <a:r>
              <a:rPr lang="ru-RU" sz="1900" b="1" dirty="0" err="1">
                <a:solidFill>
                  <a:srgbClr val="800000"/>
                </a:solidFill>
              </a:rPr>
              <a:t>достоверений</a:t>
            </a:r>
            <a:r>
              <a:rPr lang="ru-RU" sz="1900" b="1" dirty="0">
                <a:solidFill>
                  <a:srgbClr val="800000"/>
                </a:solidFill>
              </a:rPr>
              <a:t>  об </a:t>
            </a:r>
            <a:r>
              <a:rPr lang="kk-KZ" sz="1900" b="1" dirty="0">
                <a:solidFill>
                  <a:srgbClr val="800000"/>
                </a:solidFill>
              </a:rPr>
              <a:t>  </a:t>
            </a:r>
            <a:r>
              <a:rPr lang="ru-RU" sz="1900" b="1" dirty="0">
                <a:solidFill>
                  <a:srgbClr val="800000"/>
                </a:solidFill>
              </a:rPr>
              <a:t>аттестации  </a:t>
            </a:r>
            <a:r>
              <a:rPr lang="kk-KZ" sz="1900" b="1" dirty="0">
                <a:solidFill>
                  <a:srgbClr val="002060"/>
                </a:solidFill>
              </a:rPr>
              <a:t>аттестуемых  </a:t>
            </a:r>
            <a:r>
              <a:rPr lang="ru-RU" sz="1900" b="1" dirty="0">
                <a:solidFill>
                  <a:srgbClr val="002060"/>
                </a:solidFill>
              </a:rPr>
              <a:t>на  присвоение </a:t>
            </a:r>
            <a:r>
              <a:rPr lang="ru-RU" sz="1900" b="1" dirty="0" smtClean="0">
                <a:solidFill>
                  <a:srgbClr val="002060"/>
                </a:solidFill>
              </a:rPr>
              <a:t>(</a:t>
            </a:r>
            <a:r>
              <a:rPr lang="ru-RU" sz="1900" b="1" dirty="0">
                <a:solidFill>
                  <a:srgbClr val="002060"/>
                </a:solidFill>
              </a:rPr>
              <a:t>подтверждение) квалификационных категорий по форме согласно приложению 2 к настоящим Правилам осуществляется организациями образования на основании решений аттестационных комиссий и приказов руководителей соответствующих местных исполнительных органов района(города), области </a:t>
            </a:r>
            <a:r>
              <a:rPr lang="ru-RU" sz="1900" b="1" u="sng" dirty="0">
                <a:solidFill>
                  <a:srgbClr val="002060"/>
                </a:solidFill>
              </a:rPr>
              <a:t>не позднее 31 августа или 31 декабря текущего года.</a:t>
            </a:r>
          </a:p>
          <a:p>
            <a:endParaRPr lang="ru-RU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116632"/>
            <a:ext cx="9166225" cy="765175"/>
            <a:chOff x="0" y="0"/>
            <a:chExt cx="5774" cy="48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323528" y="116632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rgbClr val="FFFFCC"/>
                </a:solidFill>
              </a:rPr>
              <a:t>ВЫДАЧА УДОСТОВЕРЕНИЙ АТТЕСТУЕМЫМ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32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Прямоугольник 10"/>
          <p:cNvSpPr/>
          <p:nvPr/>
        </p:nvSpPr>
        <p:spPr>
          <a:xfrm>
            <a:off x="4005888" y="2996952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	</a:t>
            </a:r>
            <a:r>
              <a:rPr lang="ru-RU" sz="1600" b="1" dirty="0" smtClean="0">
                <a:solidFill>
                  <a:srgbClr val="002060"/>
                </a:solidFill>
              </a:rPr>
              <a:t>Выдача   </a:t>
            </a:r>
            <a:r>
              <a:rPr lang="ru-RU" sz="1600" b="1" dirty="0">
                <a:solidFill>
                  <a:srgbClr val="002060"/>
                </a:solidFill>
              </a:rPr>
              <a:t>удостоверений  аттестуемым  о  присвоении (подтверждении) квалификационной категории фиксируется в </a:t>
            </a:r>
            <a:r>
              <a:rPr lang="ru-RU" sz="1600" b="1" dirty="0" smtClean="0">
                <a:solidFill>
                  <a:srgbClr val="800000"/>
                </a:solidFill>
              </a:rPr>
              <a:t>Журнале </a:t>
            </a:r>
            <a:r>
              <a:rPr lang="ru-RU" sz="1600" b="1" dirty="0">
                <a:solidFill>
                  <a:srgbClr val="800000"/>
                </a:solidFill>
              </a:rPr>
              <a:t>регистрации и выдачи удостоверений о присвоении (подтверждении) </a:t>
            </a:r>
            <a:r>
              <a:rPr lang="ru-RU" sz="1600" b="1" dirty="0">
                <a:solidFill>
                  <a:srgbClr val="002060"/>
                </a:solidFill>
              </a:rPr>
              <a:t>квалификационной категории по форме согласно приложению 18 к настоящим Правилам.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17151"/>
              </p:ext>
            </p:extLst>
          </p:nvPr>
        </p:nvGraphicFramePr>
        <p:xfrm>
          <a:off x="1356831" y="5249187"/>
          <a:ext cx="5879465" cy="9334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5905"/>
                <a:gridCol w="616585"/>
                <a:gridCol w="1176655"/>
                <a:gridCol w="1009650"/>
                <a:gridCol w="1209040"/>
                <a:gridCol w="939800"/>
                <a:gridCol w="671830"/>
              </a:tblGrid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en-US" sz="1000" b="1" dirty="0">
                          <a:effectLst/>
                        </a:rPr>
                        <a:t>п/п</a:t>
                      </a:r>
                      <a:endParaRPr lang="ru-RU" sz="1100" b="1" dirty="0">
                        <a:effectLst/>
                        <a:latin typeface="Consolas"/>
                        <a:ea typeface="Consolas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en-US" sz="1000" b="1" dirty="0" err="1">
                          <a:effectLst/>
                        </a:rPr>
                        <a:t>Фамилия</a:t>
                      </a:r>
                      <a:r>
                        <a:rPr lang="en-US" sz="1000" b="1" dirty="0">
                          <a:effectLst/>
                        </a:rPr>
                        <a:t>, </a:t>
                      </a:r>
                      <a:r>
                        <a:rPr lang="en-US" sz="1000" b="1" dirty="0" err="1">
                          <a:effectLst/>
                        </a:rPr>
                        <a:t>имя</a:t>
                      </a:r>
                      <a:r>
                        <a:rPr lang="en-US" sz="1000" b="1" dirty="0">
                          <a:effectLst/>
                        </a:rPr>
                        <a:t>, </a:t>
                      </a:r>
                      <a:r>
                        <a:rPr lang="en-US" sz="1000" b="1" dirty="0" err="1">
                          <a:effectLst/>
                        </a:rPr>
                        <a:t>отчество</a:t>
                      </a:r>
                      <a:endParaRPr lang="ru-RU" sz="1100" b="1" dirty="0">
                        <a:effectLst/>
                        <a:latin typeface="Consolas"/>
                        <a:ea typeface="Consolas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000" b="1" dirty="0">
                          <a:effectLst/>
                        </a:rPr>
                        <a:t>Наименование должности и присвоенной/ подтвержденной квалификационной категории</a:t>
                      </a:r>
                      <a:endParaRPr lang="ru-RU" sz="1100" b="1" dirty="0">
                        <a:effectLst/>
                        <a:latin typeface="Consolas"/>
                        <a:ea typeface="Consolas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en-US" sz="1000" b="1" dirty="0" err="1">
                          <a:effectLst/>
                        </a:rPr>
                        <a:t>Дата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решения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аттестационной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комиссии</a:t>
                      </a:r>
                      <a:endParaRPr lang="ru-RU" sz="1100" b="1" dirty="0">
                        <a:effectLst/>
                        <a:latin typeface="Consolas"/>
                        <a:ea typeface="Consolas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ru-RU" sz="1000" b="1" dirty="0">
                          <a:effectLst/>
                        </a:rPr>
                        <a:t>Дата и номер приказа о присвоении/ подтверждении и квалификационной категории</a:t>
                      </a:r>
                      <a:endParaRPr lang="ru-RU" sz="1100" b="1" dirty="0">
                        <a:effectLst/>
                        <a:latin typeface="Consolas"/>
                        <a:ea typeface="Consolas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en-US" sz="1000" b="1" dirty="0" err="1">
                          <a:effectLst/>
                        </a:rPr>
                        <a:t>Дата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выдачи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удостоверения</a:t>
                      </a:r>
                      <a:endParaRPr lang="ru-RU" sz="1100" b="1" dirty="0">
                        <a:effectLst/>
                        <a:latin typeface="Consolas"/>
                        <a:ea typeface="Consolas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Aft>
                          <a:spcPts val="100"/>
                        </a:spcAft>
                      </a:pPr>
                      <a:r>
                        <a:rPr lang="en-US" sz="1000" b="1" dirty="0" err="1">
                          <a:effectLst/>
                        </a:rPr>
                        <a:t>Подпись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педагога</a:t>
                      </a:r>
                      <a:r>
                        <a:rPr lang="en-US" sz="1000" b="1" dirty="0">
                          <a:effectLst/>
                        </a:rPr>
                        <a:t> в </a:t>
                      </a:r>
                      <a:r>
                        <a:rPr lang="en-US" sz="1000" b="1" dirty="0" err="1">
                          <a:effectLst/>
                        </a:rPr>
                        <a:t>получении</a:t>
                      </a:r>
                      <a:endParaRPr lang="ru-RU" sz="1100" b="1" dirty="0">
                        <a:effectLst/>
                        <a:latin typeface="Consolas"/>
                        <a:ea typeface="Consolas"/>
                      </a:endParaRPr>
                    </a:p>
                  </a:txBody>
                  <a:tcPr marL="9525" marR="9525" marT="9525" marB="9525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04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-22225" y="0"/>
            <a:ext cx="9166225" cy="765175"/>
            <a:chOff x="0" y="0"/>
            <a:chExt cx="5774" cy="482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1" name="Rectangle 11"/>
          <p:cNvSpPr txBox="1">
            <a:spLocks noChangeArrowheads="1"/>
          </p:cNvSpPr>
          <p:nvPr/>
        </p:nvSpPr>
        <p:spPr>
          <a:xfrm>
            <a:off x="373063" y="0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rgbClr val="FFFFCC"/>
                </a:solidFill>
              </a:rPr>
              <a:t>ПЕРЕЧЕНЬ НОРМАТИВНО-ПРАВОВЫХ  ДОКУМЕНТОВ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908720"/>
            <a:ext cx="87129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800000"/>
                </a:solidFill>
              </a:rPr>
              <a:t>	</a:t>
            </a:r>
            <a:r>
              <a:rPr lang="ru-RU" b="1" dirty="0" smtClean="0">
                <a:solidFill>
                  <a:srgbClr val="800000"/>
                </a:solidFill>
              </a:rPr>
              <a:t>1. Правила </a:t>
            </a:r>
            <a:r>
              <a:rPr lang="ru-RU" b="1" dirty="0">
                <a:solidFill>
                  <a:srgbClr val="800000"/>
                </a:solidFill>
              </a:rPr>
              <a:t>и условия проведения аттестации </a:t>
            </a:r>
            <a:r>
              <a:rPr lang="ru-RU" sz="1600" b="1" dirty="0">
                <a:solidFill>
                  <a:srgbClr val="002060"/>
                </a:solidFill>
              </a:rPr>
              <a:t>педагогических работников и приравненных к ним лиц, занимающих должности в организациях образования, реализующих общеобразовательные учебные программы дошкольного воспитания и обучения, начального, основного среднего и общего среднего, образовательные программы технического и профессионального, </a:t>
            </a:r>
            <a:r>
              <a:rPr lang="ru-RU" sz="1600" b="1" dirty="0" err="1">
                <a:solidFill>
                  <a:srgbClr val="002060"/>
                </a:solidFill>
              </a:rPr>
              <a:t>послесреднего</a:t>
            </a:r>
            <a:r>
              <a:rPr lang="ru-RU" sz="1600" b="1" dirty="0">
                <a:solidFill>
                  <a:srgbClr val="002060"/>
                </a:solidFill>
              </a:rPr>
              <a:t>, дополнительного образования и специальные учебные программы, и иных гражданских служащих в сфере образования и </a:t>
            </a:r>
            <a:r>
              <a:rPr lang="ru-RU" sz="1600" b="1" dirty="0" smtClean="0">
                <a:solidFill>
                  <a:srgbClr val="002060"/>
                </a:solidFill>
              </a:rPr>
              <a:t>науки. </a:t>
            </a:r>
            <a:r>
              <a:rPr lang="ru-RU" sz="1600" b="1" dirty="0">
                <a:solidFill>
                  <a:srgbClr val="FF0000"/>
                </a:solidFill>
              </a:rPr>
              <a:t>Приказ </a:t>
            </a:r>
            <a:r>
              <a:rPr lang="ru-RU" sz="1600" b="1" dirty="0" smtClean="0">
                <a:solidFill>
                  <a:srgbClr val="FF0000"/>
                </a:solidFill>
              </a:rPr>
              <a:t>МОН РК  </a:t>
            </a:r>
            <a:r>
              <a:rPr lang="ru-RU" sz="1600" b="1" dirty="0">
                <a:solidFill>
                  <a:srgbClr val="FF0000"/>
                </a:solidFill>
              </a:rPr>
              <a:t>от 12 апреля 2018 года № 152. </a:t>
            </a:r>
            <a:r>
              <a:rPr lang="ru-RU" sz="1600" b="1" dirty="0" smtClean="0">
                <a:solidFill>
                  <a:srgbClr val="FF0000"/>
                </a:solidFill>
              </a:rPr>
              <a:t> Приказ МОН РК от </a:t>
            </a:r>
            <a:r>
              <a:rPr lang="ru-RU" sz="1600" b="1" dirty="0">
                <a:solidFill>
                  <a:srgbClr val="FF0000"/>
                </a:solidFill>
              </a:rPr>
              <a:t>29 июня 2018 года №316</a:t>
            </a:r>
            <a:r>
              <a:rPr lang="ru-RU" sz="1600" b="1" dirty="0">
                <a:solidFill>
                  <a:srgbClr val="002060"/>
                </a:solidFill>
              </a:rPr>
              <a:t> (о внесении изменений и дополнений </a:t>
            </a:r>
            <a:r>
              <a:rPr lang="ru-RU" sz="1600" b="1" dirty="0" smtClean="0">
                <a:solidFill>
                  <a:srgbClr val="002060"/>
                </a:solidFill>
              </a:rPr>
              <a:t>).</a:t>
            </a:r>
            <a:endParaRPr lang="ru-RU" sz="1600" b="1" dirty="0">
              <a:solidFill>
                <a:srgbClr val="002060"/>
              </a:solidFill>
            </a:endParaRPr>
          </a:p>
          <a:p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84185" y="4534669"/>
            <a:ext cx="879824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800000"/>
                </a:solidFill>
              </a:rPr>
              <a:t>	</a:t>
            </a:r>
            <a:r>
              <a:rPr lang="ru-RU" b="1" dirty="0" smtClean="0">
                <a:solidFill>
                  <a:srgbClr val="800000"/>
                </a:solidFill>
              </a:rPr>
              <a:t>3. Стандарт </a:t>
            </a:r>
            <a:r>
              <a:rPr lang="ru-RU" b="1" dirty="0" err="1" smtClean="0">
                <a:solidFill>
                  <a:srgbClr val="800000"/>
                </a:solidFill>
              </a:rPr>
              <a:t>госуслуги</a:t>
            </a:r>
            <a:r>
              <a:rPr lang="ru-RU" b="1" dirty="0" smtClean="0">
                <a:solidFill>
                  <a:srgbClr val="800000"/>
                </a:solidFill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</a:rPr>
              <a:t>«Прием </a:t>
            </a:r>
            <a:r>
              <a:rPr lang="ru-RU" sz="1600" b="1" dirty="0">
                <a:solidFill>
                  <a:srgbClr val="002060"/>
                </a:solidFill>
              </a:rPr>
              <a:t>документов для прохождения аттестации на присвоение (</a:t>
            </a:r>
            <a:r>
              <a:rPr lang="ru-RU" sz="1600" b="1" dirty="0" smtClean="0">
                <a:solidFill>
                  <a:srgbClr val="002060"/>
                </a:solidFill>
              </a:rPr>
              <a:t>подтверждение) квалификационных </a:t>
            </a:r>
            <a:r>
              <a:rPr lang="ru-RU" sz="1600" b="1" dirty="0">
                <a:solidFill>
                  <a:srgbClr val="002060"/>
                </a:solidFill>
              </a:rPr>
              <a:t>категорий педагогическим работникам и приравненным к ним лицам организаций образования, реализующих программы дошкольного воспитания и обучения, начального, основного среднего, общего среднего, технического и профессионального, </a:t>
            </a:r>
            <a:r>
              <a:rPr lang="ru-RU" sz="1600" b="1" dirty="0" err="1">
                <a:solidFill>
                  <a:srgbClr val="002060"/>
                </a:solidFill>
              </a:rPr>
              <a:t>послесреднего</a:t>
            </a:r>
            <a:r>
              <a:rPr lang="ru-RU" sz="1600" b="1" dirty="0">
                <a:solidFill>
                  <a:srgbClr val="002060"/>
                </a:solidFill>
              </a:rPr>
              <a:t> образования</a:t>
            </a:r>
            <a:r>
              <a:rPr lang="ru-RU" sz="1600" b="1" dirty="0" smtClean="0">
                <a:solidFill>
                  <a:srgbClr val="002060"/>
                </a:solidFill>
              </a:rPr>
              <a:t>». Приказ </a:t>
            </a:r>
            <a:r>
              <a:rPr lang="ru-RU" sz="1600" b="1" dirty="0">
                <a:solidFill>
                  <a:srgbClr val="002060"/>
                </a:solidFill>
              </a:rPr>
              <a:t>Министра образования и науки Республики Казахстан </a:t>
            </a:r>
            <a:r>
              <a:rPr lang="ru-RU" sz="1600" b="1" dirty="0">
                <a:solidFill>
                  <a:srgbClr val="FF0000"/>
                </a:solidFill>
              </a:rPr>
              <a:t>от 9 ноября 2015 года № 632</a:t>
            </a:r>
            <a:r>
              <a:rPr lang="ru-RU" sz="1600" b="1" dirty="0">
                <a:solidFill>
                  <a:srgbClr val="002060"/>
                </a:solidFill>
              </a:rPr>
              <a:t>. 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Стандарт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>
                <a:solidFill>
                  <a:srgbClr val="002060"/>
                </a:solidFill>
              </a:rPr>
              <a:t>в </a:t>
            </a:r>
            <a:r>
              <a:rPr lang="en-US" sz="1600" b="1" dirty="0" err="1">
                <a:solidFill>
                  <a:srgbClr val="002060"/>
                </a:solidFill>
              </a:rPr>
              <a:t>редакции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приказа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 МОН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>
                <a:solidFill>
                  <a:srgbClr val="002060"/>
                </a:solidFill>
              </a:rPr>
              <a:t>РК </a:t>
            </a:r>
            <a:r>
              <a:rPr lang="en-US" sz="1600" b="1" dirty="0" err="1">
                <a:solidFill>
                  <a:srgbClr val="002060"/>
                </a:solidFill>
              </a:rPr>
              <a:t>от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11.01.2018 № </a:t>
            </a:r>
            <a:r>
              <a:rPr lang="en-US" sz="1600" b="1" dirty="0" smtClean="0">
                <a:solidFill>
                  <a:srgbClr val="FF0000"/>
                </a:solidFill>
              </a:rPr>
              <a:t>13</a:t>
            </a:r>
            <a:r>
              <a:rPr lang="ru-RU" sz="1600" b="1" dirty="0" smtClean="0">
                <a:solidFill>
                  <a:srgbClr val="FF0000"/>
                </a:solidFill>
              </a:rPr>
              <a:t>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504" y="2996952"/>
            <a:ext cx="89422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800000"/>
                </a:solidFill>
              </a:rPr>
              <a:t>	2. </a:t>
            </a:r>
            <a:r>
              <a:rPr lang="ru-RU" sz="1600" b="1" dirty="0">
                <a:solidFill>
                  <a:srgbClr val="002060"/>
                </a:solidFill>
              </a:rPr>
              <a:t>О внесении изменений в приказ Министра образования и науки Республики Казахстан </a:t>
            </a:r>
            <a:r>
              <a:rPr lang="ru-RU" sz="1600" b="1" dirty="0">
                <a:solidFill>
                  <a:srgbClr val="FF0000"/>
                </a:solidFill>
              </a:rPr>
              <a:t>от 13 июля 2009 года № 338 </a:t>
            </a:r>
            <a:r>
              <a:rPr lang="ru-RU" b="1" dirty="0">
                <a:solidFill>
                  <a:srgbClr val="FF0000"/>
                </a:solidFill>
              </a:rPr>
              <a:t>"</a:t>
            </a:r>
            <a:r>
              <a:rPr lang="ru-RU" b="1" dirty="0">
                <a:solidFill>
                  <a:srgbClr val="800000"/>
                </a:solidFill>
              </a:rPr>
              <a:t>Об утверждении Типовых квалификационных характеристик</a:t>
            </a:r>
            <a:r>
              <a:rPr lang="ru-RU" sz="1600" b="1" dirty="0">
                <a:solidFill>
                  <a:srgbClr val="800000"/>
                </a:solidFill>
              </a:rPr>
              <a:t> </a:t>
            </a:r>
            <a:r>
              <a:rPr lang="ru-RU" b="1" dirty="0">
                <a:solidFill>
                  <a:srgbClr val="800000"/>
                </a:solidFill>
              </a:rPr>
              <a:t>должностей педагогических работников и приравненных к ним лиц</a:t>
            </a:r>
            <a:r>
              <a:rPr lang="ru-RU" sz="1600" b="1" dirty="0">
                <a:solidFill>
                  <a:srgbClr val="002060"/>
                </a:solidFill>
              </a:rPr>
              <a:t>" Приказ </a:t>
            </a:r>
            <a:r>
              <a:rPr lang="ru-RU" sz="1600" b="1" dirty="0" smtClean="0">
                <a:solidFill>
                  <a:srgbClr val="002060"/>
                </a:solidFill>
              </a:rPr>
              <a:t>МОН РК  </a:t>
            </a:r>
            <a:r>
              <a:rPr lang="ru-RU" sz="1600" b="1" dirty="0">
                <a:solidFill>
                  <a:srgbClr val="FF0000"/>
                </a:solidFill>
              </a:rPr>
              <a:t>от 27 декабря 2013 года № 512</a:t>
            </a:r>
            <a:r>
              <a:rPr lang="ru-RU" sz="1600" b="1" dirty="0" smtClean="0">
                <a:solidFill>
                  <a:srgbClr val="002060"/>
                </a:solidFill>
              </a:rPr>
              <a:t>., </a:t>
            </a:r>
            <a:r>
              <a:rPr lang="ru-RU" sz="1600" b="1" dirty="0" smtClean="0">
                <a:solidFill>
                  <a:srgbClr val="FF0000"/>
                </a:solidFill>
              </a:rPr>
              <a:t>Приказ МОН РК  от 31 октября 2018года №602 </a:t>
            </a:r>
            <a:r>
              <a:rPr lang="ru-RU" sz="1600" b="1" dirty="0">
                <a:solidFill>
                  <a:srgbClr val="002060"/>
                </a:solidFill>
              </a:rPr>
              <a:t>Зарегистрирован в Министерстве юстиции Республики Казахстан </a:t>
            </a:r>
            <a:r>
              <a:rPr lang="ru-RU" sz="1600" b="1" dirty="0" smtClean="0">
                <a:solidFill>
                  <a:srgbClr val="002060"/>
                </a:solidFill>
              </a:rPr>
              <a:t>31 октября 2018 </a:t>
            </a:r>
            <a:r>
              <a:rPr lang="ru-RU" sz="1600" b="1" dirty="0">
                <a:solidFill>
                  <a:srgbClr val="002060"/>
                </a:solidFill>
              </a:rPr>
              <a:t>года № </a:t>
            </a:r>
            <a:r>
              <a:rPr lang="ru-RU" sz="1600" b="1" dirty="0" smtClean="0">
                <a:solidFill>
                  <a:srgbClr val="002060"/>
                </a:solidFill>
              </a:rPr>
              <a:t>17649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20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1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924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07504" y="2708920"/>
            <a:ext cx="8856984" cy="3240360"/>
            <a:chOff x="113046" y="3055556"/>
            <a:chExt cx="10003570" cy="2963112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971600" y="3055556"/>
              <a:ext cx="9145016" cy="2963112"/>
              <a:chOff x="-174293" y="3055556"/>
              <a:chExt cx="9145016" cy="2963112"/>
            </a:xfrm>
          </p:grpSpPr>
          <p:graphicFrame>
            <p:nvGraphicFramePr>
              <p:cNvPr id="12" name="Схема 11"/>
              <p:cNvGraphicFramePr/>
              <p:nvPr>
                <p:extLst>
                  <p:ext uri="{D42A27DB-BD31-4B8C-83A1-F6EECF244321}">
                    <p14:modId xmlns:p14="http://schemas.microsoft.com/office/powerpoint/2010/main" val="3051368230"/>
                  </p:ext>
                </p:extLst>
              </p:nvPr>
            </p:nvGraphicFramePr>
            <p:xfrm>
              <a:off x="-174293" y="3312658"/>
              <a:ext cx="9145016" cy="270601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13" name="TextBox 12"/>
              <p:cNvSpPr txBox="1"/>
              <p:nvPr/>
            </p:nvSpPr>
            <p:spPr>
              <a:xfrm>
                <a:off x="974135" y="4345358"/>
                <a:ext cx="1905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400" dirty="0">
                  <a:solidFill>
                    <a:schemeClr val="accent5">
                      <a:lumMod val="75000"/>
                    </a:schemeClr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727869" y="3906835"/>
                <a:ext cx="1905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400" dirty="0">
                  <a:solidFill>
                    <a:schemeClr val="accent5">
                      <a:lumMod val="75000"/>
                    </a:schemeClr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403900" y="3462098"/>
                <a:ext cx="1905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400" dirty="0">
                  <a:solidFill>
                    <a:schemeClr val="accent5">
                      <a:lumMod val="75000"/>
                    </a:schemeClr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402949" y="3055556"/>
                <a:ext cx="1905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1400" dirty="0">
                  <a:solidFill>
                    <a:schemeClr val="accent5">
                      <a:lumMod val="75000"/>
                    </a:schemeClr>
                  </a:solidFill>
                  <a:latin typeface="Book Antiqua" panose="02040602050305030304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3046" y="4783748"/>
              <a:ext cx="1437673" cy="422165"/>
            </a:xfrm>
            <a:prstGeom prst="homePlate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k-KZ" sz="1200" b="1" dirty="0" smtClean="0">
                  <a:solidFill>
                    <a:schemeClr val="bg1"/>
                  </a:solidFill>
                  <a:latin typeface="Book Antiqua" panose="02040602050305030304" pitchFamily="18" charset="0"/>
                </a:rPr>
                <a:t>Сентябрь 2018 год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201225" y="1196752"/>
            <a:ext cx="4104455" cy="1368152"/>
            <a:chOff x="2201225" y="1196752"/>
            <a:chExt cx="4104455" cy="1368152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201225" y="1196752"/>
              <a:ext cx="4104455" cy="1368152"/>
              <a:chOff x="3491880" y="1052736"/>
              <a:chExt cx="4719439" cy="1695450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67944" y="1052736"/>
                <a:ext cx="4143375" cy="1695450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491880" y="1715795"/>
                <a:ext cx="4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b="1" dirty="0" smtClean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от</a:t>
                </a:r>
                <a:endParaRPr lang="ru-RU" b="1" dirty="0">
                  <a:solidFill>
                    <a:srgbClr val="002060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892998" y="1696794"/>
                <a:ext cx="449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b="1" dirty="0" smtClean="0">
                    <a:solidFill>
                      <a:srgbClr val="002060"/>
                    </a:solidFill>
                    <a:latin typeface="Book Antiqua" panose="02040602050305030304" pitchFamily="18" charset="0"/>
                  </a:rPr>
                  <a:t>до</a:t>
                </a:r>
                <a:endParaRPr lang="ru-RU" b="1" dirty="0">
                  <a:solidFill>
                    <a:srgbClr val="002060"/>
                  </a:solidFill>
                  <a:latin typeface="Book Antiqua" panose="02040602050305030304" pitchFamily="18" charset="0"/>
                </a:endParaRPr>
              </a:p>
            </p:txBody>
          </p:sp>
        </p:grpSp>
        <p:sp>
          <p:nvSpPr>
            <p:cNvPr id="17" name="Прямоугольник 16"/>
            <p:cNvSpPr/>
            <p:nvPr/>
          </p:nvSpPr>
          <p:spPr>
            <a:xfrm>
              <a:off x="3141970" y="1523002"/>
              <a:ext cx="576064" cy="70755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38382" y="1234448"/>
              <a:ext cx="1222285" cy="1320016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5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30</a:t>
              </a:r>
              <a:endParaRPr lang="ru-RU" sz="55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21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68" name="CorelDRAW" r:id="rId9" imgW="2241555" imgH="370637" progId="CorelDRAW.Graphic.11">
                    <p:embed/>
                  </p:oleObj>
                </mc:Choice>
                <mc:Fallback>
                  <p:oleObj name="CorelDRAW" r:id="rId9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8"/>
          <p:cNvGrpSpPr>
            <a:grpSpLocks/>
          </p:cNvGrpSpPr>
          <p:nvPr/>
        </p:nvGrpSpPr>
        <p:grpSpPr bwMode="auto">
          <a:xfrm>
            <a:off x="18712" y="75928"/>
            <a:ext cx="9166225" cy="765175"/>
            <a:chOff x="0" y="0"/>
            <a:chExt cx="5774" cy="482"/>
          </a:xfrm>
        </p:grpSpPr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5" name="Rectangle 11"/>
          <p:cNvSpPr txBox="1">
            <a:spLocks noChangeArrowheads="1"/>
          </p:cNvSpPr>
          <p:nvPr/>
        </p:nvSpPr>
        <p:spPr>
          <a:xfrm>
            <a:off x="107504" y="44624"/>
            <a:ext cx="8928992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rgbClr val="FFFFCC"/>
                </a:solidFill>
              </a:rPr>
              <a:t>ДОПЛАТА ЗА КВАЛИФИКАЦИОННУЮ КАТЕГОРИЮ</a:t>
            </a:r>
          </a:p>
        </p:txBody>
      </p:sp>
    </p:spTree>
    <p:extLst>
      <p:ext uri="{BB962C8B-B14F-4D97-AF65-F5344CB8AC3E}">
        <p14:creationId xmlns:p14="http://schemas.microsoft.com/office/powerpoint/2010/main" val="21951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-22225" y="0"/>
            <a:ext cx="9166225" cy="765175"/>
            <a:chOff x="0" y="0"/>
            <a:chExt cx="5774" cy="482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0" name="Rectangle 11"/>
          <p:cNvSpPr txBox="1">
            <a:spLocks noChangeArrowheads="1"/>
          </p:cNvSpPr>
          <p:nvPr/>
        </p:nvSpPr>
        <p:spPr>
          <a:xfrm>
            <a:off x="373063" y="0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rgbClr val="FFFFCC"/>
                </a:solidFill>
              </a:rPr>
              <a:t>ДОКУМЕНТЫ ДЛЯ ОКАЗАНИЯ ГОСУСЛУГИ ПО СТАНДАРТУ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>
                <a:solidFill>
                  <a:srgbClr val="002060"/>
                </a:solidFill>
              </a:rPr>
              <a:t/>
            </a:r>
            <a:br>
              <a:rPr lang="ru-RU" b="1" cap="all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251520" y="1074555"/>
            <a:ext cx="8640960" cy="45146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1) </a:t>
            </a:r>
            <a:r>
              <a:rPr lang="en-US" sz="1800" b="1" dirty="0" err="1" smtClean="0">
                <a:solidFill>
                  <a:srgbClr val="002060"/>
                </a:solidFill>
              </a:rPr>
              <a:t>заявление</a:t>
            </a:r>
            <a:r>
              <a:rPr lang="en-US" sz="1800" b="1" dirty="0" smtClean="0">
                <a:solidFill>
                  <a:srgbClr val="002060"/>
                </a:solidFill>
              </a:rPr>
              <a:t>;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AutoNum type="arabicParenR"/>
            </a:pPr>
            <a:endParaRPr lang="ru-RU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2</a:t>
            </a:r>
            <a:r>
              <a:rPr lang="ru-RU" sz="1800" b="1" dirty="0">
                <a:solidFill>
                  <a:srgbClr val="002060"/>
                </a:solidFill>
              </a:rPr>
              <a:t>) документ, удостоверяющий личность </a:t>
            </a:r>
            <a:r>
              <a:rPr lang="ru-RU" sz="1800" b="1" dirty="0" err="1">
                <a:solidFill>
                  <a:srgbClr val="002060"/>
                </a:solidFill>
              </a:rPr>
              <a:t>услугополучателя</a:t>
            </a:r>
            <a:r>
              <a:rPr lang="ru-RU" sz="1800" b="1" dirty="0">
                <a:solidFill>
                  <a:srgbClr val="002060"/>
                </a:solidFill>
              </a:rPr>
              <a:t> (требуется для идентификации личности</a:t>
            </a:r>
            <a:r>
              <a:rPr lang="ru-RU" sz="1800" b="1" dirty="0" smtClean="0">
                <a:solidFill>
                  <a:srgbClr val="002060"/>
                </a:solidFill>
              </a:rPr>
              <a:t>);</a:t>
            </a:r>
          </a:p>
          <a:p>
            <a:pPr marL="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3</a:t>
            </a:r>
            <a:r>
              <a:rPr lang="ru-RU" sz="1800" b="1" dirty="0">
                <a:solidFill>
                  <a:srgbClr val="002060"/>
                </a:solidFill>
              </a:rPr>
              <a:t>) копия диплома об образовании</a:t>
            </a:r>
            <a:r>
              <a:rPr lang="ru-RU" sz="1800" b="1" dirty="0" smtClean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4</a:t>
            </a:r>
            <a:r>
              <a:rPr lang="ru-RU" sz="1800" b="1" dirty="0">
                <a:solidFill>
                  <a:srgbClr val="002060"/>
                </a:solidFill>
              </a:rPr>
              <a:t>) копия документа о повышении </a:t>
            </a:r>
            <a:r>
              <a:rPr lang="ru-RU" sz="1800" b="1" dirty="0" smtClean="0">
                <a:solidFill>
                  <a:srgbClr val="002060"/>
                </a:solidFill>
              </a:rPr>
              <a:t>квалификации;</a:t>
            </a:r>
          </a:p>
          <a:p>
            <a:pPr marL="0" indent="0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5</a:t>
            </a:r>
            <a:r>
              <a:rPr lang="ru-RU" sz="1800" b="1" dirty="0">
                <a:solidFill>
                  <a:srgbClr val="002060"/>
                </a:solidFill>
              </a:rPr>
              <a:t>) копия документа, подтверждающего трудовую деятельность работника</a:t>
            </a:r>
            <a:r>
              <a:rPr lang="ru-RU" sz="1800" b="1" dirty="0" smtClean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6</a:t>
            </a:r>
            <a:r>
              <a:rPr lang="ru-RU" sz="1800" b="1" dirty="0">
                <a:solidFill>
                  <a:srgbClr val="002060"/>
                </a:solidFill>
              </a:rPr>
              <a:t>) копия удостоверения о ранее присвоенной квалификационной категории (кроме педагогических работников, перешедших из организаций высшего образования и не имеющих квалификационных категорий</a:t>
            </a:r>
            <a:r>
              <a:rPr lang="ru-RU" sz="1800" b="1" dirty="0" smtClean="0">
                <a:solidFill>
                  <a:srgbClr val="002060"/>
                </a:solidFill>
              </a:rPr>
              <a:t>);</a:t>
            </a:r>
          </a:p>
          <a:p>
            <a:pPr marL="0" indent="0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7</a:t>
            </a:r>
            <a:r>
              <a:rPr lang="ru-RU" sz="1800" b="1" dirty="0">
                <a:solidFill>
                  <a:srgbClr val="002060"/>
                </a:solidFill>
              </a:rPr>
              <a:t>) сведения о профессиональных достижениях (при их наличии) </a:t>
            </a:r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5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5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9040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6453188"/>
            <a:ext cx="9144000" cy="404812"/>
            <a:chOff x="0" y="4065"/>
            <a:chExt cx="5760" cy="2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6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7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74549" y="116632"/>
            <a:ext cx="9166225" cy="765175"/>
            <a:chOff x="0" y="0"/>
            <a:chExt cx="5774" cy="482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0" name="Rectangle 11"/>
          <p:cNvSpPr txBox="1">
            <a:spLocks noChangeArrowheads="1"/>
          </p:cNvSpPr>
          <p:nvPr/>
        </p:nvSpPr>
        <p:spPr>
          <a:xfrm>
            <a:off x="373063" y="0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b="1" i="1" dirty="0" smtClean="0">
              <a:solidFill>
                <a:srgbClr val="FFFFCC"/>
              </a:solidFill>
            </a:endParaRPr>
          </a:p>
          <a:p>
            <a:pPr>
              <a:defRPr/>
            </a:pPr>
            <a:endParaRPr lang="ru-RU" sz="5600" b="1" i="1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7200" b="1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ПЕРЕЧЕНЬ  РЕКОМЕНДУЕМЫХ  ОЛИМПИАД, ПРОФЕССИОНАЛЬНЫХ КОНКУРСОВ, НАУЧНЫХ ПРОЕКТОВ, СПОРТИВНЫХ СОРЕВНОВАНИЙ И ДРУГИХ ТВОРЧЕСКИХ МЕРОПРИЯТИЙ   ДЛЯ ПЕДАГОГА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98511" y="908720"/>
            <a:ext cx="8784976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	</a:t>
            </a:r>
            <a:endParaRPr lang="ru-RU" sz="21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3063" y="1268760"/>
            <a:ext cx="8591425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	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1600" b="1" dirty="0" smtClean="0">
                <a:solidFill>
                  <a:srgbClr val="002060"/>
                </a:solidFill>
              </a:rPr>
              <a:t>             1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«Об </a:t>
            </a:r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утверждении перечня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рекомендуемых предметных олимпиад, профессиональных конкурсов, научных проектов, спортивных соревнований и других творческих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мероприятий».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Республики Казахстан  от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 мая 2018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года  №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226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Дополнения к приказу </a:t>
            </a:r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«Об утверждении перечня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рекомендуемых предметных олимпиад,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профессиональных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конкурсов, научных проектов, спортивных соревнований и других творческих мероприятий».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Республики Казахстан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от  09 августа 2018 года №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394 .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1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3456384" cy="2232248"/>
          </a:xfrm>
          <a:ln>
            <a:solidFill>
              <a:srgbClr val="002060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000" b="1" u="sng" dirty="0" smtClean="0">
                <a:solidFill>
                  <a:srgbClr val="002060"/>
                </a:solidFill>
              </a:rPr>
              <a:t>Для </a:t>
            </a:r>
            <a:r>
              <a:rPr lang="ru-RU" sz="2000" b="1" u="sng" dirty="0">
                <a:solidFill>
                  <a:srgbClr val="002060"/>
                </a:solidFill>
              </a:rPr>
              <a:t>проведения аттестации педагогических работников и приравненных к ним лиц создаются аттестационные комиссии соответствующих уровней</a:t>
            </a:r>
            <a:r>
              <a:rPr lang="ru-RU" sz="2000" b="1" dirty="0">
                <a:solidFill>
                  <a:srgbClr val="002060"/>
                </a:solidFill>
              </a:rPr>
              <a:t>: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002060"/>
                </a:solidFill>
              </a:rPr>
              <a:t>организациях образования,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районных </a:t>
            </a:r>
            <a:r>
              <a:rPr lang="ru-RU" sz="2000" b="1" dirty="0">
                <a:solidFill>
                  <a:srgbClr val="002060"/>
                </a:solidFill>
              </a:rPr>
              <a:t>(городских) отделах образования,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управлениях </a:t>
            </a:r>
            <a:r>
              <a:rPr lang="ru-RU" sz="2000" b="1" dirty="0">
                <a:solidFill>
                  <a:srgbClr val="002060"/>
                </a:solidFill>
              </a:rPr>
              <a:t>образования </a:t>
            </a:r>
            <a:r>
              <a:rPr lang="ru-RU" sz="2000" b="1" dirty="0" smtClean="0">
                <a:solidFill>
                  <a:srgbClr val="002060"/>
                </a:solidFill>
              </a:rPr>
              <a:t>областей.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22225" y="44624"/>
            <a:ext cx="9166225" cy="765175"/>
            <a:chOff x="0" y="0"/>
            <a:chExt cx="5774" cy="48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8" name="Rectangle 11"/>
          <p:cNvSpPr txBox="1">
            <a:spLocks noChangeArrowheads="1"/>
          </p:cNvSpPr>
          <p:nvPr/>
        </p:nvSpPr>
        <p:spPr>
          <a:xfrm>
            <a:off x="373063" y="0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rgbClr val="FFFFCC"/>
                </a:solidFill>
              </a:rPr>
              <a:t>СОЗДАНИЕ И СОСТАВ АТТЕСТАЦИОННЫХ КОМИССИЙ</a:t>
            </a: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1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2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Прямоугольник 11"/>
          <p:cNvSpPr/>
          <p:nvPr/>
        </p:nvSpPr>
        <p:spPr>
          <a:xfrm>
            <a:off x="2051720" y="3268141"/>
            <a:ext cx="3744416" cy="138499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Состав аттестационной комиссии утверждается приказом руководителя организации образования, городского/районного отделов образования, управления образования, государственного органа.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4797152"/>
            <a:ext cx="4824536" cy="121264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kk-KZ" sz="1400" b="1" dirty="0">
                <a:solidFill>
                  <a:srgbClr val="002060"/>
                </a:solidFill>
              </a:rPr>
              <a:t>А</a:t>
            </a:r>
            <a:r>
              <a:rPr lang="ru-RU" sz="1400" b="1" dirty="0" err="1">
                <a:solidFill>
                  <a:srgbClr val="002060"/>
                </a:solidFill>
              </a:rPr>
              <a:t>ттестационн</a:t>
            </a:r>
            <a:r>
              <a:rPr lang="kk-KZ" sz="1400" b="1" dirty="0">
                <a:solidFill>
                  <a:srgbClr val="002060"/>
                </a:solidFill>
              </a:rPr>
              <a:t>ая комиссия состоит из нечетного количества членов. </a:t>
            </a:r>
            <a:endParaRPr lang="kk-KZ" sz="1400" b="1" dirty="0" smtClean="0">
              <a:solidFill>
                <a:srgbClr val="002060"/>
              </a:solidFill>
            </a:endParaRPr>
          </a:p>
          <a:p>
            <a:pPr lvl="0">
              <a:spcBef>
                <a:spcPct val="20000"/>
              </a:spcBef>
            </a:pPr>
            <a:r>
              <a:rPr lang="kk-KZ" sz="1400" b="1" dirty="0" smtClean="0">
                <a:solidFill>
                  <a:srgbClr val="002060"/>
                </a:solidFill>
              </a:rPr>
              <a:t>П</a:t>
            </a:r>
            <a:r>
              <a:rPr lang="ru-RU" sz="1400" b="1" dirty="0" err="1">
                <a:solidFill>
                  <a:srgbClr val="002060"/>
                </a:solidFill>
              </a:rPr>
              <a:t>редседатель</a:t>
            </a:r>
            <a:r>
              <a:rPr lang="kk-KZ" sz="1400" b="1" dirty="0">
                <a:solidFill>
                  <a:srgbClr val="002060"/>
                </a:solidFill>
              </a:rPr>
              <a:t>, заместитель председателя  </a:t>
            </a:r>
            <a:r>
              <a:rPr lang="ru-RU" sz="1400" b="1" dirty="0">
                <a:solidFill>
                  <a:srgbClr val="002060"/>
                </a:solidFill>
              </a:rPr>
              <a:t>аттестационной комиссии</a:t>
            </a:r>
            <a:r>
              <a:rPr lang="kk-KZ" sz="1400" b="1" dirty="0">
                <a:solidFill>
                  <a:srgbClr val="002060"/>
                </a:solidFill>
              </a:rPr>
              <a:t> избираются из числа членов комиссии. С</a:t>
            </a:r>
            <a:r>
              <a:rPr lang="ru-RU" sz="1400" b="1" dirty="0" err="1">
                <a:solidFill>
                  <a:srgbClr val="002060"/>
                </a:solidFill>
              </a:rPr>
              <a:t>екретарь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kk-KZ" sz="1400" b="1" u="sng" dirty="0">
                <a:solidFill>
                  <a:srgbClr val="002060"/>
                </a:solidFill>
              </a:rPr>
              <a:t>не является </a:t>
            </a:r>
            <a:r>
              <a:rPr lang="kk-KZ" sz="1400" b="1" dirty="0">
                <a:solidFill>
                  <a:srgbClr val="002060"/>
                </a:solidFill>
              </a:rPr>
              <a:t>членом </a:t>
            </a:r>
            <a:r>
              <a:rPr lang="ru-RU" sz="1400" b="1" dirty="0">
                <a:solidFill>
                  <a:srgbClr val="002060"/>
                </a:solidFill>
              </a:rPr>
              <a:t>аттестационной </a:t>
            </a:r>
            <a:r>
              <a:rPr lang="kk-KZ" sz="1400" b="1" dirty="0">
                <a:solidFill>
                  <a:srgbClr val="002060"/>
                </a:solidFill>
              </a:rPr>
              <a:t>комиссии.</a:t>
            </a:r>
          </a:p>
        </p:txBody>
      </p:sp>
      <p:pic>
        <p:nvPicPr>
          <p:cNvPr id="6175" name="Picture 31" descr="http://images.easyfreeclipart.com/1161/what-do-you-think-leave-a-reply-cancel-11610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24744"/>
            <a:ext cx="249401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69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22225" y="44624"/>
            <a:ext cx="9166225" cy="765175"/>
            <a:chOff x="0" y="0"/>
            <a:chExt cx="5774" cy="48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373063" y="0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rgbClr val="FFFFCC"/>
                </a:solidFill>
              </a:rPr>
              <a:t>ФУНКЦИИ АТТЕСТАЦИОННЫХ КОМИССИЙ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90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Прямоугольник 10"/>
          <p:cNvSpPr/>
          <p:nvPr/>
        </p:nvSpPr>
        <p:spPr>
          <a:xfrm>
            <a:off x="390119" y="3645024"/>
            <a:ext cx="4464496" cy="230832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	Аттестационная </a:t>
            </a:r>
            <a:r>
              <a:rPr lang="ru-RU" b="1" dirty="0">
                <a:solidFill>
                  <a:srgbClr val="002060"/>
                </a:solidFill>
              </a:rPr>
              <a:t>комиссия соответствующего уровня осуществляет сбор и направляет портфолио аттестуемых в экспертный совет соответствующего уровня </a:t>
            </a:r>
            <a:r>
              <a:rPr lang="ru-RU" b="1" u="sng" dirty="0">
                <a:solidFill>
                  <a:srgbClr val="002060"/>
                </a:solidFill>
              </a:rPr>
              <a:t>до 20 июня и 2 декабря текущего года по </a:t>
            </a:r>
            <a:r>
              <a:rPr lang="ru-RU" b="1" dirty="0">
                <a:solidFill>
                  <a:srgbClr val="800000"/>
                </a:solidFill>
              </a:rPr>
              <a:t>акту приема-передачи портфолио </a:t>
            </a:r>
            <a:r>
              <a:rPr lang="ru-RU" b="1" dirty="0">
                <a:solidFill>
                  <a:srgbClr val="002060"/>
                </a:solidFill>
              </a:rPr>
              <a:t>аттестуемого по форме согласно </a:t>
            </a:r>
            <a:r>
              <a:rPr lang="kk-KZ" b="1" dirty="0">
                <a:solidFill>
                  <a:srgbClr val="002060"/>
                </a:solidFill>
              </a:rPr>
              <a:t>п</a:t>
            </a:r>
            <a:r>
              <a:rPr lang="ru-RU" b="1" dirty="0" err="1">
                <a:solidFill>
                  <a:srgbClr val="002060"/>
                </a:solidFill>
              </a:rPr>
              <a:t>риложению</a:t>
            </a:r>
            <a:r>
              <a:rPr lang="ru-RU" b="1" dirty="0">
                <a:solidFill>
                  <a:srgbClr val="002060"/>
                </a:solidFill>
              </a:rPr>
              <a:t> 12 к настоящим Правилам. </a:t>
            </a:r>
          </a:p>
        </p:txBody>
      </p:sp>
      <p:pic>
        <p:nvPicPr>
          <p:cNvPr id="12" name="Рисунок 11"/>
          <p:cNvPicPr/>
          <p:nvPr/>
        </p:nvPicPr>
        <p:blipFill rotWithShape="1">
          <a:blip r:embed="rId5"/>
          <a:srcRect l="26934" t="25851" r="21445" b="30261"/>
          <a:stretch/>
        </p:blipFill>
        <p:spPr bwMode="auto">
          <a:xfrm>
            <a:off x="5076056" y="1772816"/>
            <a:ext cx="3888431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90119" y="1181651"/>
            <a:ext cx="4464496" cy="203132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	Аттестационная </a:t>
            </a:r>
            <a:r>
              <a:rPr lang="ru-RU" b="1" dirty="0">
                <a:solidFill>
                  <a:srgbClr val="002060"/>
                </a:solidFill>
              </a:rPr>
              <a:t>комиссия </a:t>
            </a:r>
            <a:r>
              <a:rPr lang="ru-RU" b="1" dirty="0" smtClean="0">
                <a:solidFill>
                  <a:srgbClr val="002060"/>
                </a:solidFill>
              </a:rPr>
              <a:t>организации образования осуществляет </a:t>
            </a:r>
            <a:r>
              <a:rPr lang="ru-RU" b="1" dirty="0">
                <a:solidFill>
                  <a:srgbClr val="800000"/>
                </a:solidFill>
              </a:rPr>
              <a:t>сбор </a:t>
            </a:r>
            <a:r>
              <a:rPr lang="ru-RU" b="1" dirty="0" smtClean="0">
                <a:solidFill>
                  <a:srgbClr val="800000"/>
                </a:solidFill>
              </a:rPr>
              <a:t>заявлений аттестуемых на очередную и досрочную аттестацию и национальное квалификационное тестирование  </a:t>
            </a:r>
            <a:r>
              <a:rPr lang="ru-RU" b="1" dirty="0" smtClean="0">
                <a:solidFill>
                  <a:srgbClr val="002060"/>
                </a:solidFill>
              </a:rPr>
              <a:t>согласно приложениям 2,3 настоящих правил.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118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5688632" cy="1872208"/>
          </a:xfrm>
          <a:ln>
            <a:solidFill>
              <a:srgbClr val="00206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000" b="1" dirty="0">
                <a:solidFill>
                  <a:srgbClr val="800000"/>
                </a:solidFill>
              </a:rPr>
              <a:t>С</a:t>
            </a:r>
            <a:r>
              <a:rPr lang="ru-RU" sz="2000" b="1" dirty="0" smtClean="0">
                <a:solidFill>
                  <a:srgbClr val="800000"/>
                </a:solidFill>
              </a:rPr>
              <a:t>остав </a:t>
            </a:r>
            <a:r>
              <a:rPr lang="ru-RU" sz="2000" b="1" dirty="0">
                <a:solidFill>
                  <a:srgbClr val="800000"/>
                </a:solidFill>
              </a:rPr>
              <a:t>экспертного </a:t>
            </a:r>
            <a:r>
              <a:rPr lang="ru-RU" sz="2000" b="1" dirty="0" smtClean="0">
                <a:solidFill>
                  <a:srgbClr val="800000"/>
                </a:solidFill>
              </a:rPr>
              <a:t>совета: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председатель,  </a:t>
            </a:r>
            <a:r>
              <a:rPr lang="ru-RU" sz="2000" b="1" dirty="0">
                <a:solidFill>
                  <a:srgbClr val="002060"/>
                </a:solidFill>
              </a:rPr>
              <a:t>члены экспертного совета.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Экспертный </a:t>
            </a:r>
            <a:r>
              <a:rPr lang="ru-RU" sz="2000" b="1" dirty="0">
                <a:solidFill>
                  <a:srgbClr val="002060"/>
                </a:solidFill>
              </a:rPr>
              <a:t>совет состоит из нечетного количества членов, но </a:t>
            </a:r>
            <a:r>
              <a:rPr lang="ru-RU" sz="2000" b="1" u="sng" dirty="0">
                <a:solidFill>
                  <a:srgbClr val="002060"/>
                </a:solidFill>
              </a:rPr>
              <a:t>не менее 5 человек. </a:t>
            </a:r>
          </a:p>
          <a:p>
            <a:pPr marL="0" lv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	Срок действия полномочий экспертного совета составляет один год.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116632"/>
            <a:ext cx="9166225" cy="765175"/>
            <a:chOff x="0" y="0"/>
            <a:chExt cx="5774" cy="48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323528" y="116632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smtClean="0">
                <a:solidFill>
                  <a:srgbClr val="FFFFCC"/>
                </a:solidFill>
              </a:rPr>
              <a:t>СОСТАВ И </a:t>
            </a:r>
            <a:r>
              <a:rPr lang="ru-RU" sz="2800" b="1" i="1" dirty="0" smtClean="0">
                <a:solidFill>
                  <a:srgbClr val="FFFFCC"/>
                </a:solidFill>
              </a:rPr>
              <a:t>ФУНКЦИИ ЭКСПЕРТНОГО СОВЕТА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0" y="6525344"/>
            <a:ext cx="9144000" cy="332656"/>
            <a:chOff x="0" y="4065"/>
            <a:chExt cx="5760" cy="255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4065"/>
              <a:ext cx="5760" cy="255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2154" y="4087"/>
            <a:ext cx="1412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6" name="CorelDRAW" r:id="rId3" imgW="2241555" imgH="370637" progId="CorelDRAW.Graphic.11">
                    <p:embed/>
                  </p:oleObj>
                </mc:Choice>
                <mc:Fallback>
                  <p:oleObj name="CorelDRAW" r:id="rId3" imgW="2241555" imgH="370637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4" y="4087"/>
                          <a:ext cx="1412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Прямоугольник 11"/>
          <p:cNvSpPr/>
          <p:nvPr/>
        </p:nvSpPr>
        <p:spPr>
          <a:xfrm>
            <a:off x="2483768" y="3573016"/>
            <a:ext cx="5112568" cy="230832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800000"/>
                </a:solidFill>
              </a:rPr>
              <a:t>Экспертный </a:t>
            </a:r>
            <a:r>
              <a:rPr lang="kk-KZ" b="1" dirty="0">
                <a:solidFill>
                  <a:srgbClr val="800000"/>
                </a:solidFill>
              </a:rPr>
              <a:t>   </a:t>
            </a:r>
            <a:r>
              <a:rPr lang="ru-RU" b="1" dirty="0">
                <a:solidFill>
                  <a:srgbClr val="800000"/>
                </a:solidFill>
              </a:rPr>
              <a:t>совет </a:t>
            </a:r>
            <a:r>
              <a:rPr lang="kk-KZ" b="1" dirty="0">
                <a:solidFill>
                  <a:srgbClr val="800000"/>
                </a:solidFill>
              </a:rPr>
              <a:t>   </a:t>
            </a:r>
            <a:r>
              <a:rPr lang="ru-RU" b="1" dirty="0">
                <a:solidFill>
                  <a:srgbClr val="800000"/>
                </a:solidFill>
              </a:rPr>
              <a:t>соответствующего </a:t>
            </a:r>
            <a:r>
              <a:rPr lang="kk-KZ" b="1" dirty="0">
                <a:solidFill>
                  <a:srgbClr val="800000"/>
                </a:solidFill>
              </a:rPr>
              <a:t>   </a:t>
            </a:r>
            <a:r>
              <a:rPr lang="ru-RU" b="1" dirty="0">
                <a:solidFill>
                  <a:srgbClr val="800000"/>
                </a:solidFill>
              </a:rPr>
              <a:t>уровня </a:t>
            </a:r>
            <a:r>
              <a:rPr lang="kk-KZ" b="1" dirty="0">
                <a:solidFill>
                  <a:srgbClr val="800000"/>
                </a:solidFill>
              </a:rPr>
              <a:t>   </a:t>
            </a:r>
            <a:r>
              <a:rPr lang="ru-RU" b="1" dirty="0">
                <a:solidFill>
                  <a:srgbClr val="002060"/>
                </a:solidFill>
              </a:rPr>
              <a:t>рассматривает </a:t>
            </a:r>
            <a:r>
              <a:rPr lang="kk-KZ" b="1" dirty="0">
                <a:solidFill>
                  <a:srgbClr val="002060"/>
                </a:solidFill>
              </a:rPr>
              <a:t>   </a:t>
            </a:r>
            <a:r>
              <a:rPr lang="ru-RU" b="1" dirty="0">
                <a:solidFill>
                  <a:srgbClr val="002060"/>
                </a:solidFill>
              </a:rPr>
              <a:t>и оценивает портфолио аттестуемых в соответствии с критериями оценивания портфолио аттестуемых на присвоение (подтверждение) квалификационной категории по форме согласно </a:t>
            </a:r>
            <a:r>
              <a:rPr lang="kk-KZ" b="1" dirty="0">
                <a:solidFill>
                  <a:srgbClr val="002060"/>
                </a:solidFill>
              </a:rPr>
              <a:t>п</a:t>
            </a:r>
            <a:r>
              <a:rPr lang="ru-RU" b="1" dirty="0" err="1">
                <a:solidFill>
                  <a:srgbClr val="002060"/>
                </a:solidFill>
              </a:rPr>
              <a:t>риложению</a:t>
            </a:r>
            <a:r>
              <a:rPr lang="ru-RU" b="1" dirty="0">
                <a:solidFill>
                  <a:srgbClr val="002060"/>
                </a:solidFill>
              </a:rPr>
              <a:t> 13 к настоящим Правилам.</a:t>
            </a:r>
          </a:p>
        </p:txBody>
      </p:sp>
      <p:pic>
        <p:nvPicPr>
          <p:cNvPr id="11" name="Picture 31" descr="http://images.easyfreeclipart.com/1161/what-do-you-think-leave-a-reply-cancel-11610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47096"/>
            <a:ext cx="249401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47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50964815"/>
              </p:ext>
            </p:extLst>
          </p:nvPr>
        </p:nvGraphicFramePr>
        <p:xfrm>
          <a:off x="225698" y="659765"/>
          <a:ext cx="8648153" cy="59979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862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20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798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entury Gothic" pitchFamily="34" charset="0"/>
                        </a:rPr>
                        <a:t>Действие</a:t>
                      </a:r>
                      <a:endParaRPr lang="ru-RU" sz="12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200" b="1" dirty="0">
                          <a:effectLst/>
                          <a:latin typeface="Century Gothic" pitchFamily="34" charset="0"/>
                        </a:rPr>
                        <a:t>Аттестация №1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*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200" b="1" dirty="0">
                          <a:effectLst/>
                          <a:latin typeface="Century Gothic" pitchFamily="34" charset="0"/>
                        </a:rPr>
                        <a:t>Аттестация №2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*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Подача заявления на аттестацию</a:t>
                      </a:r>
                    </a:p>
                  </a:txBody>
                  <a:tcPr marL="29499" marR="2949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С 20 декабря по 5 января </a:t>
                      </a:r>
                      <a:r>
                        <a:rPr lang="ru-RU" sz="12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т.г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</a:p>
                  </a:txBody>
                  <a:tcPr marL="29499" marR="2949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С 1 августа  по 15 августа</a:t>
                      </a:r>
                      <a:r>
                        <a:rPr lang="ru-RU" sz="1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т.г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</a:p>
                  </a:txBody>
                  <a:tcPr marL="29499" marR="2949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Формирование</a:t>
                      </a:r>
                      <a:r>
                        <a:rPr lang="ru-RU" sz="12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списочного состава аттестуемых (список), назначение ответственного лица за заполнение базы данных аттестуемых (приказ)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19100" algn="l"/>
                        </a:tabLst>
                        <a:defRPr/>
                      </a:pP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До </a:t>
                      </a:r>
                      <a:r>
                        <a:rPr lang="en-US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09 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января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т.г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29499" marR="2949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19100" algn="l"/>
                        </a:tabLst>
                        <a:defRPr/>
                      </a:pP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До 20августа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т.г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29499" marR="2949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Подача заявления на тестирование</a:t>
                      </a: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С 10 марта  по 2 мая </a:t>
                      </a:r>
                      <a:r>
                        <a:rPr lang="ru-RU" sz="12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т.г</a:t>
                      </a:r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</a:rPr>
                        <a:t>С 10 августа по 6 сентября </a:t>
                      </a:r>
                      <a:r>
                        <a:rPr lang="ru-RU" sz="12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т.г</a:t>
                      </a:r>
                      <a:endParaRPr lang="ru-RU" sz="12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29499" marR="29499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entury Gothic" pitchFamily="34" charset="0"/>
                        </a:rPr>
                        <a:t>Этап 1: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прохождение национального квалификационного тестирования (НКТ)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С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  26 мая по 5 июня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т.г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ru-RU" sz="1200" b="1" dirty="0" smtClean="0"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С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 1  по 10 ноября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т.г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ru-RU" sz="1200" b="1" dirty="0" smtClean="0"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itchFamily="34" charset="0"/>
                        </a:rPr>
                        <a:t>Сдача портфолио аттестуемого 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работника (п.77 Правил аттестации)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В течение 10 рабочих дней после тестирования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В течение 10 рабочих дней после тестирования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Аттестационная комиссия направляет портфолио в экспертный совет соответствующего уровня 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До 15 июня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т.г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До 20 ноября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т.г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5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entury Gothic" pitchFamily="34" charset="0"/>
                        </a:rPr>
                        <a:t>Этап </a:t>
                      </a:r>
                      <a:r>
                        <a:rPr lang="ru-RU" sz="1200" b="1" dirty="0">
                          <a:effectLst/>
                          <a:latin typeface="Century Gothic" pitchFamily="34" charset="0"/>
                        </a:rPr>
                        <a:t>2: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itchFamily="34" charset="0"/>
                        </a:rPr>
                        <a:t>Комплексное аналитическое обобщение итогов деятельности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itchFamily="34" charset="0"/>
                        </a:rPr>
                        <a:t>До 31 июля </a:t>
                      </a:r>
                      <a:r>
                        <a:rPr lang="ru-RU" sz="1200" dirty="0" err="1">
                          <a:effectLst/>
                          <a:latin typeface="Century Gothic" pitchFamily="34" charset="0"/>
                        </a:rPr>
                        <a:t>т.г</a:t>
                      </a:r>
                      <a:r>
                        <a:rPr lang="ru-RU" sz="1200" dirty="0">
                          <a:effectLst/>
                          <a:latin typeface="Century Gothic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itchFamily="34" charset="0"/>
                        </a:rPr>
                        <a:t>До 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15 </a:t>
                      </a:r>
                      <a:r>
                        <a:rPr lang="ru-RU" sz="1200" dirty="0">
                          <a:effectLst/>
                          <a:latin typeface="Century Gothic" pitchFamily="34" charset="0"/>
                        </a:rPr>
                        <a:t>декабря </a:t>
                      </a:r>
                      <a:r>
                        <a:rPr lang="ru-RU" sz="1200" dirty="0" err="1">
                          <a:effectLst/>
                          <a:latin typeface="Century Gothic" pitchFamily="34" charset="0"/>
                        </a:rPr>
                        <a:t>т.г</a:t>
                      </a:r>
                      <a:r>
                        <a:rPr lang="ru-RU" sz="1200" dirty="0">
                          <a:effectLst/>
                          <a:latin typeface="Century Gothic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</a:tr>
              <a:tr h="594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itchFamily="34" charset="0"/>
                        </a:rPr>
                        <a:t>Решение аттестационной комиссии 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(протокол,</a:t>
                      </a:r>
                      <a:r>
                        <a:rPr lang="ru-RU" sz="1200" baseline="0" dirty="0" smtClean="0">
                          <a:effectLst/>
                          <a:latin typeface="Century Gothic" pitchFamily="34" charset="0"/>
                        </a:rPr>
                        <a:t> приказ)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itchFamily="34" charset="0"/>
                        </a:rPr>
                        <a:t>До 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21 </a:t>
                      </a:r>
                      <a:r>
                        <a:rPr lang="ru-RU" sz="1200" dirty="0">
                          <a:effectLst/>
                          <a:latin typeface="Century Gothic" pitchFamily="34" charset="0"/>
                        </a:rPr>
                        <a:t>августа </a:t>
                      </a:r>
                      <a:r>
                        <a:rPr lang="ru-RU" sz="1200" dirty="0" err="1">
                          <a:effectLst/>
                          <a:latin typeface="Century Gothic" pitchFamily="34" charset="0"/>
                        </a:rPr>
                        <a:t>т.г</a:t>
                      </a:r>
                      <a:r>
                        <a:rPr lang="ru-RU" sz="1200" dirty="0">
                          <a:effectLst/>
                          <a:latin typeface="Century Gothic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96060" algn="ctr"/>
                          <a:tab pos="2419350" algn="l"/>
                        </a:tabLst>
                      </a:pPr>
                      <a:r>
                        <a:rPr lang="ru-RU" sz="1200" dirty="0">
                          <a:effectLst/>
                          <a:latin typeface="Century Gothic" pitchFamily="34" charset="0"/>
                        </a:rPr>
                        <a:t>До 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21 </a:t>
                      </a:r>
                      <a:r>
                        <a:rPr lang="ru-RU" sz="1200" dirty="0">
                          <a:effectLst/>
                          <a:latin typeface="Century Gothic" pitchFamily="34" charset="0"/>
                        </a:rPr>
                        <a:t>декабря </a:t>
                      </a:r>
                      <a:r>
                        <a:rPr lang="ru-RU" sz="1200" dirty="0" err="1">
                          <a:effectLst/>
                          <a:latin typeface="Century Gothic" pitchFamily="34" charset="0"/>
                        </a:rPr>
                        <a:t>т.г</a:t>
                      </a:r>
                      <a:r>
                        <a:rPr lang="ru-RU" sz="1200" dirty="0">
                          <a:effectLst/>
                          <a:latin typeface="Century Gothic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Выдача удостоверений об аттестации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не позднее 31 августа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т.г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Не позднее 31 декабря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т.г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75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Решение вступает в силу</a:t>
                      </a:r>
                      <a:endParaRPr lang="ru-RU" sz="12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С 1 сентября </a:t>
                      </a:r>
                      <a:r>
                        <a:rPr lang="ru-RU" sz="1200" dirty="0" err="1" smtClean="0">
                          <a:effectLst/>
                          <a:latin typeface="Century Gothic" pitchFamily="34" charset="0"/>
                        </a:rPr>
                        <a:t>т.г</a:t>
                      </a: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.</a:t>
                      </a:r>
                      <a:endParaRPr lang="ru-RU" sz="12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Century Gothic" pitchFamily="34" charset="0"/>
                        </a:rPr>
                        <a:t>С 1 января следующего года</a:t>
                      </a:r>
                      <a:endParaRPr lang="ru-RU" sz="12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9499" marR="29499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-22225" y="0"/>
            <a:ext cx="9166225" cy="765175"/>
            <a:chOff x="0" y="0"/>
            <a:chExt cx="5774" cy="482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391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14" y="436"/>
              <a:ext cx="5760" cy="4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8" name="Rectangle 11"/>
          <p:cNvSpPr txBox="1">
            <a:spLocks noChangeArrowheads="1"/>
          </p:cNvSpPr>
          <p:nvPr/>
        </p:nvSpPr>
        <p:spPr>
          <a:xfrm>
            <a:off x="373063" y="0"/>
            <a:ext cx="8229600" cy="652463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rgbClr val="FFFFCC"/>
                </a:solidFill>
              </a:rPr>
              <a:t>КАЛЕНДАРЬ АТТЕСТАЦИОННЫХ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63663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</TotalTime>
  <Words>1520</Words>
  <Application>Microsoft Office PowerPoint</Application>
  <PresentationFormat>Экран (4:3)</PresentationFormat>
  <Paragraphs>371</Paragraphs>
  <Slides>30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CorelDRAW</vt:lpstr>
      <vt:lpstr>ГУ «Отдел образования города Караганды»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127</cp:revision>
  <cp:lastPrinted>2018-12-06T06:01:49Z</cp:lastPrinted>
  <dcterms:created xsi:type="dcterms:W3CDTF">2018-08-15T04:41:53Z</dcterms:created>
  <dcterms:modified xsi:type="dcterms:W3CDTF">2019-01-17T08:13:19Z</dcterms:modified>
</cp:coreProperties>
</file>