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3" r:id="rId2"/>
    <p:sldId id="298" r:id="rId3"/>
    <p:sldId id="278" r:id="rId4"/>
    <p:sldId id="284" r:id="rId5"/>
    <p:sldId id="287" r:id="rId6"/>
    <p:sldId id="260" r:id="rId7"/>
    <p:sldId id="300" r:id="rId8"/>
    <p:sldId id="280" r:id="rId9"/>
    <p:sldId id="286" r:id="rId10"/>
    <p:sldId id="285" r:id="rId11"/>
    <p:sldId id="306" r:id="rId12"/>
    <p:sldId id="319" r:id="rId13"/>
    <p:sldId id="321" r:id="rId14"/>
    <p:sldId id="316" r:id="rId15"/>
    <p:sldId id="293" r:id="rId16"/>
    <p:sldId id="268" r:id="rId17"/>
    <p:sldId id="270" r:id="rId18"/>
    <p:sldId id="271" r:id="rId19"/>
    <p:sldId id="269" r:id="rId20"/>
    <p:sldId id="264" r:id="rId21"/>
    <p:sldId id="289" r:id="rId22"/>
    <p:sldId id="290" r:id="rId23"/>
    <p:sldId id="291" r:id="rId24"/>
    <p:sldId id="258" r:id="rId25"/>
    <p:sldId id="299" r:id="rId26"/>
    <p:sldId id="267" r:id="rId27"/>
    <p:sldId id="314" r:id="rId28"/>
    <p:sldId id="297" r:id="rId29"/>
    <p:sldId id="308" r:id="rId30"/>
    <p:sldId id="311" r:id="rId31"/>
    <p:sldId id="312" r:id="rId32"/>
    <p:sldId id="303" r:id="rId33"/>
    <p:sldId id="274" r:id="rId34"/>
    <p:sldId id="315" r:id="rId35"/>
    <p:sldId id="304" r:id="rId36"/>
    <p:sldId id="295" r:id="rId37"/>
    <p:sldId id="292" r:id="rId38"/>
    <p:sldId id="317" r:id="rId3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4" autoAdjust="0"/>
  </p:normalViewPr>
  <p:slideViewPr>
    <p:cSldViewPr>
      <p:cViewPr>
        <p:scale>
          <a:sx n="94" d="100"/>
          <a:sy n="94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F44E0-C60F-4E98-A7E4-8E03CE918B6A}" type="doc">
      <dgm:prSet loTypeId="urn:microsoft.com/office/officeart/2009/3/layout/StepUpProcess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95070A-1875-4C8B-B30F-F228EBE8CA1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8987EEE-1A50-4703-80BB-45D32EADD576}" type="par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48A77A9C-6BE0-4841-B047-B766CE86229E}" type="sib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593A6E59-1769-47C8-88BF-C80CC2E8D86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Педагог-сарапшы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3BF15134-454B-4FEE-A514-108DC84D29F2}" type="par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CC6CD29B-9376-4B93-A08A-52EDB6A85D88}" type="sib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19DD3275-AAD7-4BA2-AC30-4BAE359485A7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зерттеуші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9F715A73-EC2C-4C7A-AFC0-A3386E6F17E0}" type="par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E002AAE7-9456-49A1-BDC9-EE6BFC8058E3}" type="sib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627AB04-1B83-4D72-B81A-3DA6CE1C1F51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шебер</a:t>
          </a:r>
        </a:p>
        <a:p>
          <a:r>
            <a:rPr lang="kk-KZ" sz="1600" b="1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F020003-B7D5-43B0-B9F8-568A938A7F91}" type="par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4AA6692-13EF-4ED0-A4C2-B43E96DF929A}" type="sib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B256127F-0A77-4904-9402-E127671AA7E7}" type="pres">
      <dgm:prSet presAssocID="{F62F44E0-C60F-4E98-A7E4-8E03CE918B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DC787F-CDBC-46FA-9A69-CBE74B0779E6}" type="pres">
      <dgm:prSet presAssocID="{BF95070A-1875-4C8B-B30F-F228EBE8CA19}" presName="composite" presStyleCnt="0"/>
      <dgm:spPr/>
    </dgm:pt>
    <dgm:pt modelId="{AE13BC22-8131-4C2B-987F-4CD7DD20795C}" type="pres">
      <dgm:prSet presAssocID="{BF95070A-1875-4C8B-B30F-F228EBE8CA19}" presName="LShape" presStyleLbl="alignNode1" presStyleIdx="0" presStyleCnt="7" custScaleX="96987" custScaleY="90913"/>
      <dgm:spPr/>
    </dgm:pt>
    <dgm:pt modelId="{C6C06650-4B76-4635-A57C-D9567356154C}" type="pres">
      <dgm:prSet presAssocID="{BF95070A-1875-4C8B-B30F-F228EBE8CA1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E9CB-DBFE-4DC0-9A2C-F26EDA6A1CB6}" type="pres">
      <dgm:prSet presAssocID="{BF95070A-1875-4C8B-B30F-F228EBE8CA19}" presName="Triangle" presStyleLbl="alignNode1" presStyleIdx="1" presStyleCnt="7"/>
      <dgm:spPr/>
      <dgm:t>
        <a:bodyPr/>
        <a:lstStyle/>
        <a:p>
          <a:endParaRPr lang="ru-RU"/>
        </a:p>
      </dgm:t>
    </dgm:pt>
    <dgm:pt modelId="{A923F911-6A61-40F1-A06C-8D918504B481}" type="pres">
      <dgm:prSet presAssocID="{48A77A9C-6BE0-4841-B047-B766CE86229E}" presName="sibTrans" presStyleCnt="0"/>
      <dgm:spPr/>
    </dgm:pt>
    <dgm:pt modelId="{F3642849-1729-4231-A449-C045DCCB877E}" type="pres">
      <dgm:prSet presAssocID="{48A77A9C-6BE0-4841-B047-B766CE86229E}" presName="space" presStyleCnt="0"/>
      <dgm:spPr/>
    </dgm:pt>
    <dgm:pt modelId="{20A008A2-DC11-4205-A731-C3626DFE4999}" type="pres">
      <dgm:prSet presAssocID="{593A6E59-1769-47C8-88BF-C80CC2E8D869}" presName="composite" presStyleCnt="0"/>
      <dgm:spPr/>
    </dgm:pt>
    <dgm:pt modelId="{9D538D22-E340-49A5-ABBB-0B4C4CEEC552}" type="pres">
      <dgm:prSet presAssocID="{593A6E59-1769-47C8-88BF-C80CC2E8D869}" presName="LShape" presStyleLbl="alignNode1" presStyleIdx="2" presStyleCnt="7" custScaleY="92287"/>
      <dgm:spPr/>
    </dgm:pt>
    <dgm:pt modelId="{DA8576FC-5AB3-4AED-B3DC-D752AFB4A305}" type="pres">
      <dgm:prSet presAssocID="{593A6E59-1769-47C8-88BF-C80CC2E8D869}" presName="ParentText" presStyleLbl="revTx" presStyleIdx="1" presStyleCnt="4" custLinFactNeighborX="-3683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B84E3-B655-4941-AE4D-1BA49A73BD3F}" type="pres">
      <dgm:prSet presAssocID="{593A6E59-1769-47C8-88BF-C80CC2E8D869}" presName="Triangle" presStyleLbl="alignNode1" presStyleIdx="3" presStyleCnt="7"/>
      <dgm:spPr/>
    </dgm:pt>
    <dgm:pt modelId="{7A3FBBE3-3C23-4CA0-9FD9-8EEA7D3D38AD}" type="pres">
      <dgm:prSet presAssocID="{CC6CD29B-9376-4B93-A08A-52EDB6A85D88}" presName="sibTrans" presStyleCnt="0"/>
      <dgm:spPr/>
    </dgm:pt>
    <dgm:pt modelId="{10CA5036-7744-40A3-8083-BF1EB8E1A990}" type="pres">
      <dgm:prSet presAssocID="{CC6CD29B-9376-4B93-A08A-52EDB6A85D88}" presName="space" presStyleCnt="0"/>
      <dgm:spPr/>
    </dgm:pt>
    <dgm:pt modelId="{7B253A80-90EE-42BC-8CAF-473A952A3512}" type="pres">
      <dgm:prSet presAssocID="{19DD3275-AAD7-4BA2-AC30-4BAE359485A7}" presName="composite" presStyleCnt="0"/>
      <dgm:spPr/>
    </dgm:pt>
    <dgm:pt modelId="{40BB4877-A134-4C46-A0BC-A7A84207C2DB}" type="pres">
      <dgm:prSet presAssocID="{19DD3275-AAD7-4BA2-AC30-4BAE359485A7}" presName="LShape" presStyleLbl="alignNode1" presStyleIdx="4" presStyleCnt="7"/>
      <dgm:spPr/>
      <dgm:t>
        <a:bodyPr/>
        <a:lstStyle/>
        <a:p>
          <a:endParaRPr lang="ru-RU"/>
        </a:p>
      </dgm:t>
    </dgm:pt>
    <dgm:pt modelId="{0D88DC3A-BE86-4D05-BECD-277AE0F09664}" type="pres">
      <dgm:prSet presAssocID="{19DD3275-AAD7-4BA2-AC30-4BAE359485A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FEF65-1CEE-4F11-B1C4-B82F967D2F9D}" type="pres">
      <dgm:prSet presAssocID="{19DD3275-AAD7-4BA2-AC30-4BAE359485A7}" presName="Triangle" presStyleLbl="alignNode1" presStyleIdx="5" presStyleCnt="7"/>
      <dgm:spPr/>
    </dgm:pt>
    <dgm:pt modelId="{6D17B7E1-66B7-43D4-B85F-D271CC90FC97}" type="pres">
      <dgm:prSet presAssocID="{E002AAE7-9456-49A1-BDC9-EE6BFC8058E3}" presName="sibTrans" presStyleCnt="0"/>
      <dgm:spPr/>
    </dgm:pt>
    <dgm:pt modelId="{FC7415C5-E74C-4E4F-B33A-94077EBCBD37}" type="pres">
      <dgm:prSet presAssocID="{E002AAE7-9456-49A1-BDC9-EE6BFC8058E3}" presName="space" presStyleCnt="0"/>
      <dgm:spPr/>
    </dgm:pt>
    <dgm:pt modelId="{A77F1162-C616-4685-9204-111E569212E2}" type="pres">
      <dgm:prSet presAssocID="{A627AB04-1B83-4D72-B81A-3DA6CE1C1F51}" presName="composite" presStyleCnt="0"/>
      <dgm:spPr/>
    </dgm:pt>
    <dgm:pt modelId="{2E4D456D-4F83-4AA5-BDD7-7B4B01767BFC}" type="pres">
      <dgm:prSet presAssocID="{A627AB04-1B83-4D72-B81A-3DA6CE1C1F51}" presName="LShape" presStyleLbl="alignNode1" presStyleIdx="6" presStyleCnt="7"/>
      <dgm:spPr/>
    </dgm:pt>
    <dgm:pt modelId="{B20E4150-E10C-4EE5-8035-0FEF3AB40290}" type="pres">
      <dgm:prSet presAssocID="{A627AB04-1B83-4D72-B81A-3DA6CE1C1F5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612C8-AB8B-4F07-8D86-9C15A16E8645}" srcId="{F62F44E0-C60F-4E98-A7E4-8E03CE918B6A}" destId="{BF95070A-1875-4C8B-B30F-F228EBE8CA19}" srcOrd="0" destOrd="0" parTransId="{18987EEE-1A50-4703-80BB-45D32EADD576}" sibTransId="{48A77A9C-6BE0-4841-B047-B766CE86229E}"/>
    <dgm:cxn modelId="{EC2D4D2D-BAD4-4646-8D98-E0FB8E14DAB3}" srcId="{F62F44E0-C60F-4E98-A7E4-8E03CE918B6A}" destId="{19DD3275-AAD7-4BA2-AC30-4BAE359485A7}" srcOrd="2" destOrd="0" parTransId="{9F715A73-EC2C-4C7A-AFC0-A3386E6F17E0}" sibTransId="{E002AAE7-9456-49A1-BDC9-EE6BFC8058E3}"/>
    <dgm:cxn modelId="{B8F8D86B-077E-433D-B020-4050820E27DA}" type="presOf" srcId="{19DD3275-AAD7-4BA2-AC30-4BAE359485A7}" destId="{0D88DC3A-BE86-4D05-BECD-277AE0F09664}" srcOrd="0" destOrd="0" presId="urn:microsoft.com/office/officeart/2009/3/layout/StepUpProcess"/>
    <dgm:cxn modelId="{FA8517D2-1E8B-476B-B73D-308B3D1CA001}" type="presOf" srcId="{F62F44E0-C60F-4E98-A7E4-8E03CE918B6A}" destId="{B256127F-0A77-4904-9402-E127671AA7E7}" srcOrd="0" destOrd="0" presId="urn:microsoft.com/office/officeart/2009/3/layout/StepUpProcess"/>
    <dgm:cxn modelId="{C7B253D0-099A-4852-A80A-69E135CBA1D1}" type="presOf" srcId="{A627AB04-1B83-4D72-B81A-3DA6CE1C1F51}" destId="{B20E4150-E10C-4EE5-8035-0FEF3AB40290}" srcOrd="0" destOrd="0" presId="urn:microsoft.com/office/officeart/2009/3/layout/StepUpProcess"/>
    <dgm:cxn modelId="{DF96352F-E91D-4C05-B5C9-33034B171B99}" type="presOf" srcId="{BF95070A-1875-4C8B-B30F-F228EBE8CA19}" destId="{C6C06650-4B76-4635-A57C-D9567356154C}" srcOrd="0" destOrd="0" presId="urn:microsoft.com/office/officeart/2009/3/layout/StepUpProcess"/>
    <dgm:cxn modelId="{FC301AA4-1BF6-4C8D-9842-8B640C84D8A4}" type="presOf" srcId="{593A6E59-1769-47C8-88BF-C80CC2E8D869}" destId="{DA8576FC-5AB3-4AED-B3DC-D752AFB4A305}" srcOrd="0" destOrd="0" presId="urn:microsoft.com/office/officeart/2009/3/layout/StepUpProcess"/>
    <dgm:cxn modelId="{692A967F-51C0-4BB5-A758-0F896431743E}" srcId="{F62F44E0-C60F-4E98-A7E4-8E03CE918B6A}" destId="{593A6E59-1769-47C8-88BF-C80CC2E8D869}" srcOrd="1" destOrd="0" parTransId="{3BF15134-454B-4FEE-A514-108DC84D29F2}" sibTransId="{CC6CD29B-9376-4B93-A08A-52EDB6A85D88}"/>
    <dgm:cxn modelId="{28DEEE10-8DA4-4EDE-B99E-0D80424BF067}" srcId="{F62F44E0-C60F-4E98-A7E4-8E03CE918B6A}" destId="{A627AB04-1B83-4D72-B81A-3DA6CE1C1F51}" srcOrd="3" destOrd="0" parTransId="{1F020003-B7D5-43B0-B9F8-568A938A7F91}" sibTransId="{A4AA6692-13EF-4ED0-A4C2-B43E96DF929A}"/>
    <dgm:cxn modelId="{A35AD5A8-F6AF-4A39-BC52-5B5E47A867FD}" type="presParOf" srcId="{B256127F-0A77-4904-9402-E127671AA7E7}" destId="{D9DC787F-CDBC-46FA-9A69-CBE74B0779E6}" srcOrd="0" destOrd="0" presId="urn:microsoft.com/office/officeart/2009/3/layout/StepUpProcess"/>
    <dgm:cxn modelId="{B4574C03-50DB-4D01-9786-53D1D3DD7430}" type="presParOf" srcId="{D9DC787F-CDBC-46FA-9A69-CBE74B0779E6}" destId="{AE13BC22-8131-4C2B-987F-4CD7DD20795C}" srcOrd="0" destOrd="0" presId="urn:microsoft.com/office/officeart/2009/3/layout/StepUpProcess"/>
    <dgm:cxn modelId="{6DCC301F-8F2D-4205-B085-8CC2FC0EEC4E}" type="presParOf" srcId="{D9DC787F-CDBC-46FA-9A69-CBE74B0779E6}" destId="{C6C06650-4B76-4635-A57C-D9567356154C}" srcOrd="1" destOrd="0" presId="urn:microsoft.com/office/officeart/2009/3/layout/StepUpProcess"/>
    <dgm:cxn modelId="{E54E6CB5-3FC4-4075-B884-DDB8A8733831}" type="presParOf" srcId="{D9DC787F-CDBC-46FA-9A69-CBE74B0779E6}" destId="{18A3E9CB-DBFE-4DC0-9A2C-F26EDA6A1CB6}" srcOrd="2" destOrd="0" presId="urn:microsoft.com/office/officeart/2009/3/layout/StepUpProcess"/>
    <dgm:cxn modelId="{0DEFAF1B-5EC7-4D52-857C-BBC9A923F543}" type="presParOf" srcId="{B256127F-0A77-4904-9402-E127671AA7E7}" destId="{A923F911-6A61-40F1-A06C-8D918504B481}" srcOrd="1" destOrd="0" presId="urn:microsoft.com/office/officeart/2009/3/layout/StepUpProcess"/>
    <dgm:cxn modelId="{8CE18E09-9BDA-42C7-9A08-03910548EA1E}" type="presParOf" srcId="{A923F911-6A61-40F1-A06C-8D918504B481}" destId="{F3642849-1729-4231-A449-C045DCCB877E}" srcOrd="0" destOrd="0" presId="urn:microsoft.com/office/officeart/2009/3/layout/StepUpProcess"/>
    <dgm:cxn modelId="{05166044-0879-40A9-9BA3-7BA2D734D316}" type="presParOf" srcId="{B256127F-0A77-4904-9402-E127671AA7E7}" destId="{20A008A2-DC11-4205-A731-C3626DFE4999}" srcOrd="2" destOrd="0" presId="urn:microsoft.com/office/officeart/2009/3/layout/StepUpProcess"/>
    <dgm:cxn modelId="{9467430C-1B9E-4B86-9FA7-59C51D0E28E9}" type="presParOf" srcId="{20A008A2-DC11-4205-A731-C3626DFE4999}" destId="{9D538D22-E340-49A5-ABBB-0B4C4CEEC552}" srcOrd="0" destOrd="0" presId="urn:microsoft.com/office/officeart/2009/3/layout/StepUpProcess"/>
    <dgm:cxn modelId="{CA4418D0-4B7E-46B4-A32C-E7581D926D57}" type="presParOf" srcId="{20A008A2-DC11-4205-A731-C3626DFE4999}" destId="{DA8576FC-5AB3-4AED-B3DC-D752AFB4A305}" srcOrd="1" destOrd="0" presId="urn:microsoft.com/office/officeart/2009/3/layout/StepUpProcess"/>
    <dgm:cxn modelId="{4026C616-9847-4E9B-A0AB-973C782610E0}" type="presParOf" srcId="{20A008A2-DC11-4205-A731-C3626DFE4999}" destId="{19AB84E3-B655-4941-AE4D-1BA49A73BD3F}" srcOrd="2" destOrd="0" presId="urn:microsoft.com/office/officeart/2009/3/layout/StepUpProcess"/>
    <dgm:cxn modelId="{C7A6ABFA-C951-4618-83CE-87BFC07F1C45}" type="presParOf" srcId="{B256127F-0A77-4904-9402-E127671AA7E7}" destId="{7A3FBBE3-3C23-4CA0-9FD9-8EEA7D3D38AD}" srcOrd="3" destOrd="0" presId="urn:microsoft.com/office/officeart/2009/3/layout/StepUpProcess"/>
    <dgm:cxn modelId="{17377817-FCB4-41BA-A164-64BBB26C92AB}" type="presParOf" srcId="{7A3FBBE3-3C23-4CA0-9FD9-8EEA7D3D38AD}" destId="{10CA5036-7744-40A3-8083-BF1EB8E1A990}" srcOrd="0" destOrd="0" presId="urn:microsoft.com/office/officeart/2009/3/layout/StepUpProcess"/>
    <dgm:cxn modelId="{AC0554A1-7571-42CF-B3A4-9AAC9109A47A}" type="presParOf" srcId="{B256127F-0A77-4904-9402-E127671AA7E7}" destId="{7B253A80-90EE-42BC-8CAF-473A952A3512}" srcOrd="4" destOrd="0" presId="urn:microsoft.com/office/officeart/2009/3/layout/StepUpProcess"/>
    <dgm:cxn modelId="{85FF90DB-5874-4977-AA03-F5FD64504AB9}" type="presParOf" srcId="{7B253A80-90EE-42BC-8CAF-473A952A3512}" destId="{40BB4877-A134-4C46-A0BC-A7A84207C2DB}" srcOrd="0" destOrd="0" presId="urn:microsoft.com/office/officeart/2009/3/layout/StepUpProcess"/>
    <dgm:cxn modelId="{B29528C0-A878-4F92-BB35-3FFC1EBFED6D}" type="presParOf" srcId="{7B253A80-90EE-42BC-8CAF-473A952A3512}" destId="{0D88DC3A-BE86-4D05-BECD-277AE0F09664}" srcOrd="1" destOrd="0" presId="urn:microsoft.com/office/officeart/2009/3/layout/StepUpProcess"/>
    <dgm:cxn modelId="{92DA942A-5FAD-4498-B335-CAD342D862FE}" type="presParOf" srcId="{7B253A80-90EE-42BC-8CAF-473A952A3512}" destId="{142FEF65-1CEE-4F11-B1C4-B82F967D2F9D}" srcOrd="2" destOrd="0" presId="urn:microsoft.com/office/officeart/2009/3/layout/StepUpProcess"/>
    <dgm:cxn modelId="{2E1BB5D5-65FC-4868-9347-8C45BCAACECC}" type="presParOf" srcId="{B256127F-0A77-4904-9402-E127671AA7E7}" destId="{6D17B7E1-66B7-43D4-B85F-D271CC90FC97}" srcOrd="5" destOrd="0" presId="urn:microsoft.com/office/officeart/2009/3/layout/StepUpProcess"/>
    <dgm:cxn modelId="{A9BE431C-CCD0-40D1-B875-BD94DE4A5246}" type="presParOf" srcId="{6D17B7E1-66B7-43D4-B85F-D271CC90FC97}" destId="{FC7415C5-E74C-4E4F-B33A-94077EBCBD37}" srcOrd="0" destOrd="0" presId="urn:microsoft.com/office/officeart/2009/3/layout/StepUpProcess"/>
    <dgm:cxn modelId="{3428C1DF-A7AC-4E35-A8F6-C0A7C3983ED0}" type="presParOf" srcId="{B256127F-0A77-4904-9402-E127671AA7E7}" destId="{A77F1162-C616-4685-9204-111E569212E2}" srcOrd="6" destOrd="0" presId="urn:microsoft.com/office/officeart/2009/3/layout/StepUpProcess"/>
    <dgm:cxn modelId="{52E35E92-AC5D-4851-85E8-ED19C6B80EF4}" type="presParOf" srcId="{A77F1162-C616-4685-9204-111E569212E2}" destId="{2E4D456D-4F83-4AA5-BDD7-7B4B01767BFC}" srcOrd="0" destOrd="0" presId="urn:microsoft.com/office/officeart/2009/3/layout/StepUpProcess"/>
    <dgm:cxn modelId="{EAF36E6B-7442-421A-B1DF-FC9F92E46D68}" type="presParOf" srcId="{A77F1162-C616-4685-9204-111E569212E2}" destId="{B20E4150-E10C-4EE5-8035-0FEF3AB402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3BC22-8131-4C2B-987F-4CD7DD20795C}">
      <dsp:nvSpPr>
        <dsp:cNvPr id="0" name=""/>
        <dsp:cNvSpPr/>
      </dsp:nvSpPr>
      <dsp:spPr>
        <a:xfrm rot="5400000">
          <a:off x="722376" y="1100175"/>
          <a:ext cx="944269" cy="167622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06650-4B76-4635-A57C-D9567356154C}">
      <dsp:nvSpPr>
        <dsp:cNvPr id="0" name=""/>
        <dsp:cNvSpPr/>
      </dsp:nvSpPr>
      <dsp:spPr>
        <a:xfrm>
          <a:off x="501808" y="1590525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21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501808" y="1590525"/>
        <a:ext cx="1560313" cy="1367706"/>
      </dsp:txXfrm>
    </dsp:sp>
    <dsp:sp modelId="{18A3E9CB-DBFE-4DC0-9A2C-F26EDA6A1CB6}">
      <dsp:nvSpPr>
        <dsp:cNvPr id="0" name=""/>
        <dsp:cNvSpPr/>
      </dsp:nvSpPr>
      <dsp:spPr>
        <a:xfrm>
          <a:off x="1767723" y="946899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8D22-E340-49A5-ABBB-0B4C4CEEC552}">
      <dsp:nvSpPr>
        <dsp:cNvPr id="0" name=""/>
        <dsp:cNvSpPr/>
      </dsp:nvSpPr>
      <dsp:spPr>
        <a:xfrm rot="5400000">
          <a:off x="2625369" y="601475"/>
          <a:ext cx="958540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76FC-5AB3-4AED-B3DC-D752AFB4A305}">
      <dsp:nvSpPr>
        <dsp:cNvPr id="0" name=""/>
        <dsp:cNvSpPr/>
      </dsp:nvSpPr>
      <dsp:spPr>
        <a:xfrm>
          <a:off x="2354470" y="1129324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Педагог-сарапшы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21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2354470" y="1129324"/>
        <a:ext cx="1560313" cy="1367706"/>
      </dsp:txXfrm>
    </dsp:sp>
    <dsp:sp modelId="{19AB84E3-B655-4941-AE4D-1BA49A73BD3F}">
      <dsp:nvSpPr>
        <dsp:cNvPr id="0" name=""/>
        <dsp:cNvSpPr/>
      </dsp:nvSpPr>
      <dsp:spPr>
        <a:xfrm>
          <a:off x="3677851" y="474236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4877-A134-4C46-A0BC-A7A84207C2DB}">
      <dsp:nvSpPr>
        <dsp:cNvPr id="0" name=""/>
        <dsp:cNvSpPr/>
      </dsp:nvSpPr>
      <dsp:spPr>
        <a:xfrm rot="5400000">
          <a:off x="4469405" y="128812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8DC3A-BE86-4D05-BECD-277AE0F09664}">
      <dsp:nvSpPr>
        <dsp:cNvPr id="0" name=""/>
        <dsp:cNvSpPr/>
      </dsp:nvSpPr>
      <dsp:spPr>
        <a:xfrm>
          <a:off x="4296028" y="645199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зерттеуші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sz="21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4296028" y="645199"/>
        <a:ext cx="1560313" cy="1367706"/>
      </dsp:txXfrm>
    </dsp:sp>
    <dsp:sp modelId="{142FEF65-1CEE-4F11-B1C4-B82F967D2F9D}">
      <dsp:nvSpPr>
        <dsp:cNvPr id="0" name=""/>
        <dsp:cNvSpPr/>
      </dsp:nvSpPr>
      <dsp:spPr>
        <a:xfrm>
          <a:off x="5561943" y="1573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D456D-4F83-4AA5-BDD7-7B4B01767BFC}">
      <dsp:nvSpPr>
        <dsp:cNvPr id="0" name=""/>
        <dsp:cNvSpPr/>
      </dsp:nvSpPr>
      <dsp:spPr>
        <a:xfrm rot="5400000">
          <a:off x="6353497" y="-343851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E4150-E10C-4EE5-8035-0FEF3AB40290}">
      <dsp:nvSpPr>
        <dsp:cNvPr id="0" name=""/>
        <dsp:cNvSpPr/>
      </dsp:nvSpPr>
      <dsp:spPr>
        <a:xfrm>
          <a:off x="6180120" y="172536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шебер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6180120" y="172536"/>
        <a:ext cx="1560313" cy="136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F763-1641-4FF1-BB2C-A82AADE580B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691E-EB27-4801-82DC-3B902894E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691E-EB27-4801-82DC-3B902894EF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691E-EB27-4801-82DC-3B902894EFA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7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0BAE-9607-49E5-91D3-DC98E0FF938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kaz/docs/V150001244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hyperlink" Target="http://adilet.zan.kz/kaz/docs/V1600013317#z350" TargetMode="Externa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gi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hyperlink" Target="https://ktpr.testcenter.kz/" TargetMode="Externa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kaz/docs/V1800016838#z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0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s://cdn.wallpapersafari.com/22/23/8wlV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Қарағанды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қаласының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бөлімі</a:t>
            </a:r>
            <a:r>
              <a:rPr lang="ru-RU" sz="2000" b="1" dirty="0" smtClean="0">
                <a:solidFill>
                  <a:srgbClr val="002060"/>
                </a:solidFill>
              </a:rPr>
              <a:t>» ММ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57598"/>
            <a:ext cx="878497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Franklin Gothic Book"/>
              </a:rPr>
              <a:t>Педагог  </a:t>
            </a:r>
            <a:r>
              <a:rPr lang="ru-RU" sz="4000" b="1" i="1" dirty="0" err="1" smtClean="0">
                <a:solidFill>
                  <a:srgbClr val="7030A0"/>
                </a:solidFill>
                <a:latin typeface="Franklin Gothic Book"/>
              </a:rPr>
              <a:t>қызметкерлердің</a:t>
            </a:r>
            <a:r>
              <a:rPr lang="ru-RU" sz="4000" b="1" i="1" dirty="0" smtClean="0">
                <a:solidFill>
                  <a:srgbClr val="7030A0"/>
                </a:solidFill>
                <a:latin typeface="Franklin Gothic Book"/>
              </a:rPr>
              <a:t>  </a:t>
            </a:r>
            <a:r>
              <a:rPr lang="ru-RU" sz="4000" b="1" i="1" dirty="0" err="1" smtClean="0">
                <a:solidFill>
                  <a:srgbClr val="7030A0"/>
                </a:solidFill>
                <a:latin typeface="Franklin Gothic Book"/>
              </a:rPr>
              <a:t>жаңа</a:t>
            </a:r>
            <a:r>
              <a:rPr lang="ru-RU" sz="4000" b="1" i="1" dirty="0" smtClean="0">
                <a:solidFill>
                  <a:srgbClr val="7030A0"/>
                </a:solidFill>
                <a:latin typeface="Franklin Gothic Book"/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  <a:latin typeface="Franklin Gothic Book"/>
              </a:rPr>
              <a:t>форматта</a:t>
            </a:r>
            <a:r>
              <a:rPr lang="ru-RU" sz="4000" b="1" i="1" dirty="0" smtClean="0">
                <a:solidFill>
                  <a:srgbClr val="7030A0"/>
                </a:solidFill>
                <a:latin typeface="Franklin Gothic Book"/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  <a:latin typeface="Franklin Gothic Book"/>
              </a:rPr>
              <a:t>аттестатталуы</a:t>
            </a:r>
            <a:endParaRPr lang="ru-RU" sz="4000" b="1" i="1" dirty="0">
              <a:solidFill>
                <a:srgbClr val="7030A0"/>
              </a:solidFill>
              <a:latin typeface="Franklin Gothic Book"/>
            </a:endParaRPr>
          </a:p>
          <a:p>
            <a:pPr algn="ctr" fontAlgn="base"/>
            <a:r>
              <a:rPr lang="ru-RU" sz="2400" dirty="0" err="1">
                <a:solidFill>
                  <a:srgbClr val="002060"/>
                </a:solidFill>
              </a:rPr>
              <a:t>Мектепке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дейінгі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бастауыш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негізгі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орта, </a:t>
            </a:r>
            <a:r>
              <a:rPr lang="ru-RU" sz="2400" dirty="0" err="1" smtClean="0">
                <a:solidFill>
                  <a:srgbClr val="002060"/>
                </a:solidFill>
              </a:rPr>
              <a:t>жалпы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орта </a:t>
            </a:r>
            <a:r>
              <a:rPr lang="ru-RU" sz="2400" dirty="0" err="1">
                <a:solidFill>
                  <a:srgbClr val="002060"/>
                </a:solidFill>
              </a:rPr>
              <a:t>білімнің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жалпы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білім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беретін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оқу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техникалық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кәсіптік</a:t>
            </a:r>
            <a:r>
              <a:rPr lang="ru-RU" sz="2400" dirty="0">
                <a:solidFill>
                  <a:srgbClr val="002060"/>
                </a:solidFill>
              </a:rPr>
              <a:t>, орта </a:t>
            </a:r>
            <a:r>
              <a:rPr lang="ru-RU" sz="2400" dirty="0" err="1">
                <a:solidFill>
                  <a:srgbClr val="002060"/>
                </a:solidFill>
              </a:rPr>
              <a:t>білімнен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кейінгі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білімнің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білім</a:t>
            </a:r>
            <a:r>
              <a:rPr lang="ru-RU" sz="2400" dirty="0">
                <a:solidFill>
                  <a:srgbClr val="002060"/>
                </a:solidFill>
              </a:rPr>
              <a:t> беру </a:t>
            </a:r>
            <a:r>
              <a:rPr lang="ru-RU" sz="2400" dirty="0" err="1" smtClean="0">
                <a:solidFill>
                  <a:srgbClr val="002060"/>
                </a:solidFill>
              </a:rPr>
              <a:t>бағдарламаларын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іске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асыратын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білім</a:t>
            </a:r>
            <a:r>
              <a:rPr lang="ru-RU" sz="2400" dirty="0" smtClean="0">
                <a:solidFill>
                  <a:srgbClr val="002060"/>
                </a:solidFill>
              </a:rPr>
              <a:t> беру </a:t>
            </a:r>
            <a:r>
              <a:rPr lang="ru-RU" sz="2400" dirty="0" err="1" smtClean="0">
                <a:solidFill>
                  <a:srgbClr val="002060"/>
                </a:solidFill>
              </a:rPr>
              <a:t>ұйымдарында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жұмыс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істейтін</a:t>
            </a:r>
            <a:r>
              <a:rPr lang="ru-RU" sz="2400" dirty="0">
                <a:solidFill>
                  <a:srgbClr val="002060"/>
                </a:solidFill>
              </a:rPr>
              <a:t> педагог </a:t>
            </a:r>
            <a:r>
              <a:rPr lang="ru-RU" sz="2400" dirty="0" err="1">
                <a:solidFill>
                  <a:srgbClr val="002060"/>
                </a:solidFill>
              </a:rPr>
              <a:t>қызметкерлер</a:t>
            </a:r>
            <a:r>
              <a:rPr lang="ru-RU" sz="2400" dirty="0">
                <a:solidFill>
                  <a:srgbClr val="002060"/>
                </a:solidFill>
              </a:rPr>
              <a:t> мен </a:t>
            </a:r>
            <a:r>
              <a:rPr lang="ru-RU" sz="2400" dirty="0" err="1">
                <a:solidFill>
                  <a:srgbClr val="002060"/>
                </a:solidFill>
              </a:rPr>
              <a:t>оларға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теңестірілген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тұлғалардың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аттестатталуы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yt3.ggpht.com/a-/ACSszfHh8y-YWM8wMLkzkocQHpvQzE6C0C5f-LpQt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309320"/>
            <a:ext cx="9144000" cy="404812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CorelDRAW" r:id="rId5" imgW="2241555" imgH="370637" progId="CorelDRAW.Graphic.11">
                    <p:embed/>
                  </p:oleObj>
                </mc:Choice>
                <mc:Fallback>
                  <p:oleObj name="CorelDRAW" r:id="rId5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7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Аттестатталушылардың</a:t>
            </a:r>
            <a:r>
              <a:rPr lang="ru-RU" sz="2800" b="1" i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 </a:t>
            </a: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өтініштерін</a:t>
            </a:r>
            <a:r>
              <a:rPr lang="ru-RU" sz="2800" b="1" i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 </a:t>
            </a: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қабылдау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627783" y="765175"/>
            <a:ext cx="6242471" cy="5328121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аттестаттаудан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кезекті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мерзімінен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деңгейдің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комиссиясына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желтоқсаннан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қаңтарға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15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тамызға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Осы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Ережелердің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қосымшадағы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нысанына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Стандартының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қосымшасына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көрсетуіне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6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3" descr="C:\Users\Gulmira 203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3782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СТАНДАРТ  БОЙЫНША  МЕМЛЕКЕТТІК  ҚЫЗМЕТ КӨРСЕТУ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074555"/>
            <a:ext cx="8640960" cy="4514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1) </a:t>
            </a:r>
            <a:r>
              <a:rPr lang="kk-KZ" sz="1800" b="1" dirty="0" smtClean="0">
                <a:solidFill>
                  <a:srgbClr val="002060"/>
                </a:solidFill>
              </a:rPr>
              <a:t>ӨТІНІШ</a:t>
            </a:r>
            <a:r>
              <a:rPr lang="en-US" sz="1800" b="1" dirty="0" smtClean="0">
                <a:solidFill>
                  <a:srgbClr val="002060"/>
                </a:solidFill>
              </a:rPr>
              <a:t>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2) </a:t>
            </a:r>
            <a:r>
              <a:rPr lang="ru-RU" sz="1800" b="1" dirty="0" err="1">
                <a:solidFill>
                  <a:srgbClr val="002060"/>
                </a:solidFill>
              </a:rPr>
              <a:t>Қызмет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алушының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жеке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басын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куәландыратын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құжат</a:t>
            </a:r>
            <a:r>
              <a:rPr lang="ru-RU" sz="1800" b="1" dirty="0">
                <a:solidFill>
                  <a:srgbClr val="002060"/>
                </a:solidFill>
              </a:rPr>
              <a:t>  (</a:t>
            </a:r>
            <a:r>
              <a:rPr lang="ru-RU" sz="1800" b="1" dirty="0" err="1">
                <a:solidFill>
                  <a:srgbClr val="002060"/>
                </a:solidFill>
              </a:rPr>
              <a:t>жеке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басты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сәйкестендіру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үшін</a:t>
            </a:r>
            <a:r>
              <a:rPr lang="ru-RU" sz="1800" b="1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3) </a:t>
            </a:r>
            <a:r>
              <a:rPr lang="ru-RU" sz="1800" b="1" dirty="0" err="1">
                <a:solidFill>
                  <a:srgbClr val="002060"/>
                </a:solidFill>
              </a:rPr>
              <a:t>Білім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туралы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димпломның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көшірмесі</a:t>
            </a:r>
            <a:r>
              <a:rPr lang="ru-RU" sz="1800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4) </a:t>
            </a:r>
            <a:r>
              <a:rPr lang="ru-RU" sz="1800" b="1" dirty="0" err="1">
                <a:solidFill>
                  <a:srgbClr val="002060"/>
                </a:solidFill>
              </a:rPr>
              <a:t>Біліктілікті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арттыру</a:t>
            </a:r>
            <a:r>
              <a:rPr lang="ru-RU" sz="1800" b="1" dirty="0">
                <a:solidFill>
                  <a:srgbClr val="002060"/>
                </a:solidFill>
              </a:rPr>
              <a:t>  </a:t>
            </a:r>
            <a:r>
              <a:rPr lang="ru-RU" sz="1800" b="1" dirty="0" err="1">
                <a:solidFill>
                  <a:srgbClr val="002060"/>
                </a:solidFill>
              </a:rPr>
              <a:t>туралы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құжат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көшірмесі</a:t>
            </a:r>
            <a:r>
              <a:rPr lang="ru-RU" sz="1800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5) </a:t>
            </a:r>
            <a:r>
              <a:rPr lang="ru-RU" sz="1800" b="1" dirty="0" err="1">
                <a:solidFill>
                  <a:srgbClr val="002060"/>
                </a:solidFill>
              </a:rPr>
              <a:t>Қызметкердің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еңбек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қызметін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растайтын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құжатының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көшірмесі</a:t>
            </a:r>
            <a:r>
              <a:rPr lang="ru-RU" sz="1800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6) </a:t>
            </a:r>
            <a:r>
              <a:rPr lang="ru-RU" sz="1800" b="1" dirty="0" err="1">
                <a:solidFill>
                  <a:srgbClr val="002060"/>
                </a:solidFill>
              </a:rPr>
              <a:t>бұрын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берген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біліктілік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санаты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туралы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куәлік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көшірмесі</a:t>
            </a:r>
            <a:r>
              <a:rPr lang="ru-RU" sz="1800" b="1" dirty="0">
                <a:solidFill>
                  <a:srgbClr val="002060"/>
                </a:solidFill>
              </a:rPr>
              <a:t> (</a:t>
            </a:r>
            <a:r>
              <a:rPr lang="ru-RU" sz="1800" b="1" dirty="0" err="1">
                <a:solidFill>
                  <a:srgbClr val="002060"/>
                </a:solidFill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білім</a:t>
            </a:r>
            <a:r>
              <a:rPr lang="ru-RU" sz="1800" b="1" dirty="0">
                <a:solidFill>
                  <a:srgbClr val="002060"/>
                </a:solidFill>
              </a:rPr>
              <a:t> беру </a:t>
            </a:r>
            <a:r>
              <a:rPr lang="ru-RU" sz="1800" b="1" dirty="0" err="1">
                <a:solidFill>
                  <a:srgbClr val="002060"/>
                </a:solidFill>
              </a:rPr>
              <a:t>ұйымдарынан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ауысып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келген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және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біліктілік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санаттары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жоқ</a:t>
            </a:r>
            <a:r>
              <a:rPr lang="ru-RU" sz="1800" b="1" dirty="0">
                <a:solidFill>
                  <a:srgbClr val="002060"/>
                </a:solidFill>
              </a:rPr>
              <a:t> педагог </a:t>
            </a:r>
            <a:r>
              <a:rPr lang="ru-RU" sz="1800" b="1" dirty="0" err="1">
                <a:solidFill>
                  <a:srgbClr val="002060"/>
                </a:solidFill>
              </a:rPr>
              <a:t>қызметкерлерінен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басқа</a:t>
            </a:r>
            <a:r>
              <a:rPr lang="ru-RU" sz="1800" b="1" dirty="0">
                <a:solidFill>
                  <a:srgbClr val="002060"/>
                </a:solidFill>
              </a:rPr>
              <a:t> );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7) </a:t>
            </a:r>
            <a:r>
              <a:rPr lang="ru-RU" sz="1800" dirty="0"/>
              <a:t> </a:t>
            </a:r>
            <a:r>
              <a:rPr lang="ru-RU" sz="1800" b="1" dirty="0" err="1">
                <a:solidFill>
                  <a:srgbClr val="002060"/>
                </a:solidFill>
              </a:rPr>
              <a:t>кәсіптік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жетістіктері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туралы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мәліметтер</a:t>
            </a:r>
            <a:r>
              <a:rPr lang="ru-RU" sz="1800" b="1" dirty="0">
                <a:solidFill>
                  <a:srgbClr val="002060"/>
                </a:solidFill>
              </a:rPr>
              <a:t> (</a:t>
            </a:r>
            <a:r>
              <a:rPr lang="ru-RU" sz="1800" b="1" dirty="0" err="1">
                <a:solidFill>
                  <a:srgbClr val="002060"/>
                </a:solidFill>
              </a:rPr>
              <a:t>болған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жағдайда</a:t>
            </a:r>
            <a:r>
              <a:rPr lang="ru-RU" sz="18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23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қызметкерлерді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аттестаттауы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журналы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50823" y="1074738"/>
          <a:ext cx="8750334" cy="459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53"/>
                <a:gridCol w="940297"/>
                <a:gridCol w="1084959"/>
                <a:gridCol w="1012629"/>
                <a:gridCol w="1012629"/>
                <a:gridCol w="875034"/>
                <a:gridCol w="716240"/>
                <a:gridCol w="1157289"/>
                <a:gridCol w="751570"/>
                <a:gridCol w="875034"/>
              </a:tblGrid>
              <a:tr h="199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Құжаттардың к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ел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іп түскен күні/ Дата поступления документов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Қызмет көрсетілетін тұлға туралы мәлімет(ТАӘ)/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Данные об услугополучателе (ФИО)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Қысқаша мазмұны/ Краткое содержание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Ұсынылған құжаттар парақтарының саны/Количество страниц прилагаемых документов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Бірінші басшының бұрыштамасы/ Резолюция первого руководителя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Орындаушы/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Жауапты адамның қолы  және өтініш қабылданған күн/Подпись ответственного исполнителя и дата приема заявления 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Қызмет көрсетудің нәтижесі/ Результат оказания услуги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Мемлекеттік қызмет көрсетілген күні/Дата оказания госуслуги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1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67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Стандарт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бойынша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мемлекеттік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қызмет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көрсету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құжаттары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491209"/>
              </p:ext>
            </p:extLst>
          </p:nvPr>
        </p:nvGraphicFramePr>
        <p:xfrm>
          <a:off x="251520" y="642918"/>
          <a:ext cx="889248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/>
                <a:gridCol w="4446240"/>
              </a:tblGrid>
              <a:tr h="5810418">
                <a:tc>
                  <a:txBody>
                    <a:bodyPr/>
                    <a:lstStyle/>
                    <a:p>
                      <a:pPr algn="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көрсетілетінқы зметстандартына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1-қосымша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</a:t>
                      </a: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__________________________________________________________________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kk-KZ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Тегі, аты, әкесінін аты (болған жағдайда) (бұдан әрі – Т.А.Ә.)_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____________________________________________________________________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                     (көрсетілетін қызметті алушының мекенжайы)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Қолхат № 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Мектепке дейінгі тәрбие мен оқыту, бастауыш, негізгі орта,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 орта, техникалық және кәсіптік, орта білімнен кейінгі білім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 бағдарламаларын іске асыратын республикалық ведомстволық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бағынысты білім беру ұйымдарының педагог қызметкерлері мен оларға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теңестірілген тұлғаларға біліктілік санаттарын беру (растау) үшін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аттестаттаудан өткізуге құжаттар қабылдау туралы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(көрсетілетін қызметті алушының немесе оның заңды өкілінің Т.А.Ә.)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көрсетілетін қызметті беруші мынадай құжаттарды (қажетін белгілеу)алды: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1) осы Стандартқа </a:t>
                      </a:r>
                      <a:r>
                        <a:rPr lang="kk-KZ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2- қосымшаға</a:t>
                      </a: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сәйкес аттестаттауғаөтініш;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2) жеке басын куәландыратын құжат көшірмесі;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3) білімі туралы диплом көшірмесі;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4) біліктілікті арттыру туралы құжат көшірмесі;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5) қызметкердің еңбек қызметін растайтын құжатының көшірмесі;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6) бұрын берген біліктілік санаты туралы куәлік көшірмесі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(жоғары білім беру ұйымдарынан ауысқан және біліктілік санаттары жоқпедагог қызметкерлерден басқа);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Қазақстан Республикасы Білім және ғылым министрінің міндетінатқарушының 2013 жылғы 7 тамыздағы № 323 бұйрығымен бекітілген Білімжәне ғылым саласындағы азаматтық қызметшілерді аттестаттаудан өткізуқағидалары мен шартын, сондай-ақ Мектепке дейінгі, бастауыш, негізгіорта, жалпы орта, техникалық және кәсіптік, орта білімнен кейінгі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білімнің білім беретін оқу бағдарламаларын іске асыратын білім беруұйымдарында жұмыс істейтін педагог қызметкерлер мен оларғатеңестірілген тұлғаларды аттестаттаудан өткізу қағидалары мен шартынасәйкес (Нормативтік құқықтық актілерді мемлекеттік тіркеу тізілімінде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 жылғы 28 тамызда № 8678 болып тіркелген) кәсіптік жетістіктерітуралы мәліметтер (болған жағдайда).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тармақшаға ескерту: кәсіптік жетістіктері туралымәліметтерді мемлекеттік қызметті алушы сараптамалық топқа жыл сайын30 желтоқсанға дейін қосымша ұсынады.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Өтініштің қабылданған күні 20_____ жылғы «_____» 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Т.А.Ә._______________________________________________________________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(құжатты қабылдаған жауапты адам)           қолы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 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Қабылдадым: ___________________________________________________________________	Т.А.Ә./ көрсетілетін қызметті алушының қолы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20___ жылғы «___» 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Приложение 1  к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стандартугосударственной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услуги     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(Фамилия, имя, при наличии отчество(далее - ФИО)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(адрес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Расписка №___________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приеме документов для прохождения аттестации на присвоение (подтверждение) квалификационной категории педагогическим работникам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приравненным к ним лицам организаций образования, реализующих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дошкольного воспитания и обучения, начального, основного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среднего, общего среднего, технического и профессионального,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послесреднего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образования.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 </a:t>
                      </a:r>
                    </a:p>
                    <a:p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Дана_________________________________________________________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 (Ф.И.О.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его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законногопредставителя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том, что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услугодателем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получены документы (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подчеркнутьнужное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1) заявление на аттестацию согласно приложению 2 к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настоящемуСтандарту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2) копия документа,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удостоверяющеголичность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3) копия диплома об образовании;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4) копия документа о повышении квалификации;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5) копия документа, подтверждающего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трудовуюдеятельность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работника;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6) копия удостоверения о ранее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присвоеннойквалификационнойкатегории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(кроме педагогических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работников,перешедших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организациивысшего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 и не имеющих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квалификационныхкатегорий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сведения о профессиональных достижениях(при их наличии)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всоответствии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Правилами проведения 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условиямиаттестациигражданских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служащих в сфере образования и науки,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атакже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Правиламипроведения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условиями аттестации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педагогическихработников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иприравненных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ним лиц, занимающих должности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ворганизацияхобразования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реализующих образовательные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учебныепрограммыдошкольного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начального, основного среднего,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общегосреднего,технического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профессионального,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послесреднегообразования,утвержденными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приказоми.о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Министра образования и науки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РеспубликиКазахстан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7 августа 2013 года № 323(зарегистрированный в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Реестрегосударственной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регистрации нормативных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правовыхактов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№ 8678).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Примечание к подпункту 7): сведения 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профессиональныхдостижениях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услугополучателем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дополнительно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предоставляютсявэкспертную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группу ежегодно до 30 декабря.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</a:t>
                      </a:r>
                    </a:p>
                    <a:p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Датаприема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заявления « ______ » _______________ 20___ года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Ф.И.О.________________________________________________________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    (ответственного лица, принявшего документы)    подпись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 ____________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Получил: _______________________________________________________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Ф.И.О./подпись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«_______»____________ 20___ года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432048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5" name="CorelDRAW" r:id="rId4" imgW="2730240" imgH="437760" progId="">
                    <p:embed/>
                  </p:oleObj>
                </mc:Choice>
                <mc:Fallback>
                  <p:oleObj name="CorelDRAW" r:id="rId4" imgW="2730240" imgH="437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4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АТТЕСТАТТАЛУШЫЛАРДЫҢ   ТІЗІМІН  БЕКІТУ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074555"/>
            <a:ext cx="8640960" cy="4514685"/>
          </a:xfrm>
        </p:spPr>
        <p:txBody>
          <a:bodyPr>
            <a:normAutofit/>
          </a:bodyPr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беру 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орган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шешімімен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аттестатталушылардың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тізімдік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4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Picture 3" descr="C:\Users\Gulmira 20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3" y="2492896"/>
            <a:ext cx="3223803" cy="2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Gulmira 203\Desktop\101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38" y="2564904"/>
            <a:ext cx="3643164" cy="1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Gulmira 203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4" y="45091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632" y="843567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5" y="2718895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1147" y="2659084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0115" y="4472753"/>
            <a:ext cx="1360967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Бағалаудың тәуелсіз орталығы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ҰТО</a:t>
            </a:r>
          </a:p>
          <a:p>
            <a:pPr algn="ctr"/>
            <a:r>
              <a:rPr lang="kk-KZ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Тест дайындайды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Жылына екі  рет  (мамыр, қараша)</a:t>
            </a:r>
            <a:r>
              <a:rPr lang="kk-KZ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углом вверх 17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ҚЫЗМЕТ НӘТИЖЕЛЕРІНІҢ ЖАН-ЖАҚТЫ  КЕШЕНДІ САРАПТАМАСЫ</a:t>
            </a: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67789" y="4612299"/>
            <a:ext cx="1366256" cy="669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Жылына 2 рет</a:t>
            </a:r>
          </a:p>
          <a:p>
            <a:pPr algn="ctr"/>
            <a:r>
              <a:rPr lang="kk-KZ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(маусым-желтоқсан</a:t>
            </a:r>
            <a:r>
              <a:rPr lang="kk-KZ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85958" y="4678707"/>
            <a:ext cx="1236035" cy="66908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Жылына 2 рет</a:t>
            </a:r>
          </a:p>
          <a:p>
            <a:pPr algn="ctr"/>
            <a:r>
              <a:rPr lang="kk-KZ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(маусым-желтоқсан)</a:t>
            </a:r>
          </a:p>
          <a:p>
            <a:pPr algn="ctr"/>
            <a:r>
              <a:rPr lang="kk-KZ" sz="12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lang="kk-KZ" sz="1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781896" y="4148459"/>
            <a:ext cx="0" cy="6485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Төлемдер  1 қыркүйектен және 1 қаңтардан</a:t>
            </a:r>
          </a:p>
          <a:p>
            <a:pPr algn="ctr"/>
            <a:r>
              <a:rPr lang="kk-KZ" sz="1100" b="1" i="1" dirty="0">
                <a:solidFill>
                  <a:srgbClr val="800000"/>
                </a:solidFill>
                <a:latin typeface="Century Gothic" panose="020B0502020202020204" pitchFamily="34" charset="0"/>
              </a:rPr>
              <a:t>Қазіргі аттестаттауда – 1 рет </a:t>
            </a:r>
          </a:p>
          <a:p>
            <a:pPr algn="ctr"/>
            <a:r>
              <a:rPr lang="kk-KZ" sz="1100" b="1" i="1" dirty="0">
                <a:solidFill>
                  <a:srgbClr val="800000"/>
                </a:solidFill>
                <a:latin typeface="Century Gothic" panose="020B0502020202020204" pitchFamily="34" charset="0"/>
              </a:rPr>
              <a:t> 1 қыркүйектен</a:t>
            </a: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" name="Rectangle 11"/>
          <p:cNvSpPr txBox="1">
            <a:spLocks noChangeArrowheads="1"/>
          </p:cNvSpPr>
          <p:nvPr/>
        </p:nvSpPr>
        <p:spPr>
          <a:xfrm>
            <a:off x="373063" y="-27384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АТТЕСТАТТАУДЫҢ  ҚҰРЫЛЫМЫ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38668" y="1146104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САРАПШЫ»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ЗЕРТТЕУШІ»</a:t>
            </a:r>
          </a:p>
          <a:p>
            <a:pPr algn="ctr"/>
            <a:r>
              <a:rPr lang="kk-KZ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</a:t>
            </a:r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ШЕБЕР»</a:t>
            </a:r>
            <a:endParaRPr lang="kk-KZ" sz="1600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5938" y="2981315"/>
            <a:ext cx="3314700" cy="113768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ҰЛТТЫҚ БІЛІКТІЛІК ТЕСТІЛЕУ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70 </a:t>
            </a:r>
            <a:r>
              <a:rPr lang="ru-RU" sz="1200" b="1" i="1" dirty="0" err="1" smtClean="0">
                <a:solidFill>
                  <a:srgbClr val="800000"/>
                </a:solidFill>
                <a:latin typeface="Century Gothic" panose="020B0502020202020204" pitchFamily="34" charset="0"/>
              </a:rPr>
              <a:t>сұрақ</a:t>
            </a:r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 – ПӘН БОЙЫНША БІЛІМІ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30 </a:t>
            </a:r>
            <a:r>
              <a:rPr lang="ru-RU" sz="1200" b="1" i="1" dirty="0" err="1" smtClean="0">
                <a:solidFill>
                  <a:srgbClr val="800000"/>
                </a:solidFill>
                <a:latin typeface="Century Gothic" panose="020B0502020202020204" pitchFamily="34" charset="0"/>
              </a:rPr>
              <a:t>сұрақ</a:t>
            </a:r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 - ПЕДАГОГИКА, ПСИХОЛОГИЯ, МЕТОДИКА</a:t>
            </a:r>
            <a:endParaRPr lang="kk-KZ" sz="1200" b="1" i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98072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біліктіліктерге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қойылмай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оқу-тәрбиелеу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әдістемесін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психологиялық-жас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оқу-тәрбиелеу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жоспарлайды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мәдениетін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әлеуметтендіруді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қалыптастыруға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өтетін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іс-шараларға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тәсілін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кәсіптік-педагогикалық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негіздерін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цифрлық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0065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«ПЕДАГОГ» БІЛІКТІЛІК САНАТЫ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5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176464" cy="5293757"/>
          </a:xfrm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КЕЗЕКТІ   АТТЕСТАТТАУ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"педагог"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инновациялық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нысандарын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жинақтайды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9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 «ПЕДАГОГ-МОДЕРАТОР» БІЛІКТІЛІК САНАТЫ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8328" y="980728"/>
            <a:ext cx="4557059" cy="62478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МЕРЗІМІНЕН  БҰРЫН  АТТЕСТАТТАУ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олимпиада,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дайындаған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олимпиада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тәжірибесімен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бөліскен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құқығымен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В1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CEFR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шкаласы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сертификаты (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куәлігі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бар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педгогикалық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шеберлігіне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үміткерлер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9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672408" cy="5112568"/>
          </a:xfrm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sz="1400" dirty="0"/>
              <a:t>	</a:t>
            </a:r>
            <a:r>
              <a:rPr lang="ru-RU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КЕЗЕКТІ  АТТЕСТАТТАУ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бар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"педагог-модератор"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әріптестерінің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басымдылығын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айқындайды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тәлімгерлікті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жинақтайды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бар;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«ПЕДАГОГ-САРАПШЫ» БІЛІКТІЛІК САНАТЫ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39952" y="1052736"/>
            <a:ext cx="4896544" cy="511256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600" b="1" dirty="0">
                <a:solidFill>
                  <a:srgbClr val="800000"/>
                </a:solidFill>
              </a:rPr>
              <a:t>	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МЕРЗІМІНЕН  БҰРЫН АТТЕСТАТТАУ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олимпиада,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дайындаған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олимпиада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тәжірибесімен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бөліскен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(Астана, Алматы и Шымкент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бағдарламасының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түлегі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кандидаты/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құқығымен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В2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CEFR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шкаласы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сертификаты (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куәлігі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бар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ауысқан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бейіндік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9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53" y="1124744"/>
            <a:ext cx="3650183" cy="5256584"/>
          </a:xfrm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sz="800" dirty="0"/>
              <a:t>	</a:t>
            </a: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КЕЗЕКТІ  АТТЕСТАТТАУ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"педагог-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әзірлей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зерттеушілік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дамытуды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тәлімгерлікті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қауымдастықта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сындарлы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айқындайды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/Астана, Алматы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Шымкент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қалалары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жинақтайды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Астана, Алматы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Шымкент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қалалары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олимпиадаларға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конкурстарға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жарыстарға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бар;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rgbClr val="FFFFCC"/>
                </a:solidFill>
              </a:rPr>
              <a:t>«ПЕДАГОГ-ЗЕРТТЕУШІ» БІЛІКТІЛІК САНАТЫ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3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4355976" y="1124744"/>
            <a:ext cx="4536504" cy="49685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МЕРЗІМІНЕН  БҰРЫН АТТЕСТАТТАУ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пәндік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қатысушыларды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дайындаған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тізімге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жинақтаған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кандидаты/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4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063" y="1052737"/>
            <a:ext cx="8229600" cy="28803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1800" b="1" dirty="0" smtClean="0">
              <a:solidFill>
                <a:srgbClr val="80000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51-бап</a:t>
            </a:r>
            <a:r>
              <a:rPr lang="ru-RU" sz="1800" b="1" dirty="0">
                <a:solidFill>
                  <a:srgbClr val="800000"/>
                </a:solidFill>
              </a:rPr>
              <a:t>.</a:t>
            </a:r>
            <a:r>
              <a:rPr lang="ru-RU" sz="1800" dirty="0">
                <a:solidFill>
                  <a:srgbClr val="80000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Педагог </a:t>
            </a:r>
            <a:r>
              <a:rPr lang="ru-RU" sz="1800" b="1" dirty="0" err="1">
                <a:solidFill>
                  <a:srgbClr val="002060"/>
                </a:solidFill>
              </a:rPr>
              <a:t>қызметкердің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құқықтары</a:t>
            </a:r>
            <a:r>
              <a:rPr lang="ru-RU" sz="1800" b="1" dirty="0">
                <a:solidFill>
                  <a:srgbClr val="002060"/>
                </a:solidFill>
              </a:rPr>
              <a:t>, </a:t>
            </a:r>
            <a:r>
              <a:rPr lang="ru-RU" sz="1800" b="1" dirty="0" err="1">
                <a:solidFill>
                  <a:srgbClr val="002060"/>
                </a:solidFill>
              </a:rPr>
              <a:t>міндеттері</a:t>
            </a:r>
            <a:r>
              <a:rPr lang="ru-RU" sz="1800" b="1" dirty="0">
                <a:solidFill>
                  <a:srgbClr val="002060"/>
                </a:solidFill>
              </a:rPr>
              <a:t> мен </a:t>
            </a:r>
            <a:r>
              <a:rPr lang="ru-RU" sz="1800" b="1" dirty="0" err="1" smtClean="0">
                <a:solidFill>
                  <a:srgbClr val="002060"/>
                </a:solidFill>
              </a:rPr>
              <a:t>жауапкершілігі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 </a:t>
            </a:r>
            <a:r>
              <a:rPr lang="ru-RU" sz="1800" b="1" dirty="0" err="1" smtClean="0">
                <a:solidFill>
                  <a:srgbClr val="002060"/>
                </a:solidFill>
              </a:rPr>
              <a:t>тармақ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err="1">
                <a:solidFill>
                  <a:srgbClr val="002060"/>
                </a:solidFill>
              </a:rPr>
              <a:t>Тиісті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бейіні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бойынша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арнайы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педагогтік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немесе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кәсіптік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білімі</a:t>
            </a:r>
            <a:r>
              <a:rPr lang="ru-RU" sz="1800" b="1" dirty="0">
                <a:solidFill>
                  <a:srgbClr val="002060"/>
                </a:solidFill>
              </a:rPr>
              <a:t> бар </a:t>
            </a:r>
            <a:r>
              <a:rPr lang="ru-RU" sz="1800" b="1" dirty="0" err="1">
                <a:solidFill>
                  <a:srgbClr val="002060"/>
                </a:solidFill>
              </a:rPr>
              <a:t>адамдар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педагогтік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қызметпен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айналысуға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жіберіледі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3 </a:t>
            </a:r>
            <a:r>
              <a:rPr lang="ru-RU" sz="1800" b="1" dirty="0" err="1" smtClean="0">
                <a:solidFill>
                  <a:srgbClr val="800000"/>
                </a:solidFill>
              </a:rPr>
              <a:t>тармақ</a:t>
            </a:r>
            <a:r>
              <a:rPr lang="ru-RU" sz="1800" b="1" dirty="0" smtClean="0">
                <a:solidFill>
                  <a:srgbClr val="80000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Педагог </a:t>
            </a:r>
            <a:r>
              <a:rPr lang="ru-RU" sz="1800" b="1" dirty="0" err="1" smtClean="0">
                <a:solidFill>
                  <a:srgbClr val="002060"/>
                </a:solidFill>
              </a:rPr>
              <a:t>қызметкер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6 </a:t>
            </a:r>
            <a:r>
              <a:rPr lang="ru-RU" sz="1800" b="1" dirty="0" err="1" smtClean="0">
                <a:solidFill>
                  <a:srgbClr val="800000"/>
                </a:solidFill>
              </a:rPr>
              <a:t>т.т</a:t>
            </a:r>
            <a:r>
              <a:rPr lang="ru-RU" sz="1800" b="1" dirty="0" smtClean="0">
                <a:solidFill>
                  <a:srgbClr val="800000"/>
                </a:solidFill>
              </a:rPr>
              <a:t>.) </a:t>
            </a:r>
            <a:r>
              <a:rPr lang="ru-RU" sz="1800" b="1" dirty="0">
                <a:solidFill>
                  <a:srgbClr val="002060"/>
                </a:solidFill>
              </a:rPr>
              <a:t>бес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жылда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err="1">
                <a:solidFill>
                  <a:srgbClr val="002060"/>
                </a:solidFill>
              </a:rPr>
              <a:t>бір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реттен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сиретпей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</a:rPr>
              <a:t>аттестаттаудан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</a:rPr>
              <a:t>өтуге</a:t>
            </a:r>
            <a:r>
              <a:rPr lang="ru-RU" sz="1800" b="1" dirty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6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ҚР «</a:t>
            </a:r>
            <a:r>
              <a:rPr lang="ru-RU" sz="2800" b="1" i="1" dirty="0" err="1" smtClean="0">
                <a:solidFill>
                  <a:schemeClr val="bg1"/>
                </a:solidFill>
              </a:rPr>
              <a:t>Білім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туралы</a:t>
            </a:r>
            <a:r>
              <a:rPr lang="ru-RU" sz="2800" b="1" i="1" dirty="0" smtClean="0">
                <a:solidFill>
                  <a:schemeClr val="bg1"/>
                </a:solidFill>
              </a:rPr>
              <a:t>»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Заңы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pic>
        <p:nvPicPr>
          <p:cNvPr id="33797" name="Picture 5" descr="https://cdn.pixabay.com/photo/2014/04/05/12/19/scales-316892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018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4464496" cy="5400600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6600" b="1" dirty="0">
                <a:solidFill>
                  <a:srgbClr val="800000"/>
                </a:solidFill>
              </a:rPr>
              <a:t>КЕЗЕКТІ  АТТЕСТАТТАУ </a:t>
            </a:r>
          </a:p>
          <a:p>
            <a:pPr marL="0" indent="0" algn="ctr">
              <a:buNone/>
            </a:pPr>
            <a:r>
              <a:rPr lang="ru-RU" sz="5600" b="1" dirty="0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:;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"педагог-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оқу-әдістемелік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мақұлданып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шығарылған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оқулықтардың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оқу-әдістемелік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құралдардың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авторы (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авторы)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тәлімгерлікті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қауымдастық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желісін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дамытуды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жоспарлайды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қатысушысы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қатысушыларын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 «ПЕДАГОГ-ШЕБЕР» БІЛІКТІЛІК САНАТЫ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5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5068768" y="1052736"/>
            <a:ext cx="3816424" cy="53285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800000"/>
                </a:solidFill>
              </a:rPr>
              <a:t>МЕРЗІМІНЕН  БҰРЫН АТТЕСТАТТАУ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80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пәндік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дайындаған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тізімге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конкурстардың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олимпиадалардың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жеңімпаздары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қатысушылары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тәжірибелерін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жинақтаған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практикада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технологиясын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1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7025" y="980728"/>
            <a:ext cx="8064896" cy="206210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аттестатталуынан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тапсырады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аттестатталушыға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тестілеуден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өткендігі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өтпегендігі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тестілеудің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21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21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ҰЛТТЫҚ  БІЛІКТІЛІК  ТЕСТІЛЕУ.</a:t>
            </a: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9825" y="7821488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1" name="CorelDRAW" r:id="rId5" imgW="2241555" imgH="370637" progId="CorelDRAW.Graphic.11">
                    <p:embed/>
                  </p:oleObj>
                </mc:Choice>
                <mc:Fallback>
                  <p:oleObj name="CorelDRAW" r:id="rId5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487025" y="3212976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тестілеуден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құжаттарды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тапсырады</a:t>
            </a:r>
            <a:r>
              <a:rPr lang="ru-RU" sz="6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осы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Қағидаларға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3-қосымшаға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тестілеуге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3x4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көлеміндегі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құжаттың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marL="0" indent="0" fontAlgn="base">
              <a:buNone/>
            </a:pP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базасы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аттестатталушының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мәліметтерімен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тұлғамен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тестіленуге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тұскеннен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толтырылады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ЖСН, ФАӘ (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әкесінің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куәлігі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өтініштегі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базасына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енгізілгеннен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тестілеуге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рұқсаттама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lla.Ibraeva\Desktop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" y="4077072"/>
            <a:ext cx="2232248" cy="18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955616"/>
            <a:ext cx="3357232" cy="227754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орта,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«Педагогика, психология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әдістеме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en-US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22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ҰЛТТЫҚ БІЛІКТІЛІК ТЕСТІЛЕУДІҢ МАЗМҰНЫ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38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416"/>
              </p:ext>
            </p:extLst>
          </p:nvPr>
        </p:nvGraphicFramePr>
        <p:xfrm>
          <a:off x="4050445" y="2852938"/>
          <a:ext cx="4959515" cy="33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9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9352"/>
              </a:tblGrid>
              <a:tr h="1200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САНАТТАР </a:t>
                      </a:r>
                      <a:endParaRPr lang="ru-RU" sz="1600" b="1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Оқыту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пәні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бойынша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мазмұны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latin typeface="Century Gothic" panose="020B0502020202020204" pitchFamily="34" charset="0"/>
                        </a:rPr>
                        <a:t>» 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бағыты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бойынша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 «Педагогика, ОҚЫТУ</a:t>
                      </a:r>
                      <a:r>
                        <a:rPr lang="ru-RU" sz="1400" b="1" u="none" cap="all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ӘДІСТЕМЕСІ</a:t>
                      </a: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» </a:t>
                      </a:r>
                      <a:r>
                        <a:rPr lang="ru-RU" sz="1400" b="1" u="none" cap="all" dirty="0" err="1" smtClean="0">
                          <a:solidFill>
                            <a:srgbClr val="800000"/>
                          </a:solidFill>
                          <a:latin typeface="+mn-lt"/>
                        </a:rPr>
                        <a:t>бағыты</a:t>
                      </a: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u="none" cap="all" dirty="0" err="1" smtClean="0">
                          <a:solidFill>
                            <a:srgbClr val="800000"/>
                          </a:solidFill>
                          <a:latin typeface="+mn-lt"/>
                        </a:rPr>
                        <a:t>бойынша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</a:t>
                      </a:r>
                      <a:r>
                        <a:rPr lang="ru-RU" sz="1600" b="1" u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шебер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</a:t>
                      </a:r>
                      <a:r>
                        <a:rPr lang="ru-RU" sz="1600" b="1" u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зерттеуші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</a:t>
                      </a:r>
                      <a:r>
                        <a:rPr lang="ru-RU" sz="1600" b="1" u="non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сарапшы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Педагог-модератор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7252"/>
              </p:ext>
            </p:extLst>
          </p:nvPr>
        </p:nvGraphicFramePr>
        <p:xfrm>
          <a:off x="250826" y="1037967"/>
          <a:ext cx="8713787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Блок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Тапсырмалар</a:t>
                      </a:r>
                      <a:r>
                        <a:rPr lang="ru-RU" sz="18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саны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Тапсырма</a:t>
                      </a:r>
                      <a:r>
                        <a:rPr lang="ru-RU" sz="18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түрі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Уақыт</a:t>
                      </a:r>
                      <a:r>
                        <a:rPr lang="ru-RU" sz="18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(минут</a:t>
                      </a:r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Пәндік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білім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Бір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дұрыс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жауапты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таңдау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Бір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немесе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бірнеше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дұрыс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жауапты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таңдау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b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(2 ситуации по 5 заданий к ним)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Бір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дұрыс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жауабы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бар 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ситуациялық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контекстік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тапсырмалар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Оқыту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әдістемесі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Бір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дұрыс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жауапты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таңдау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ТЕСТ </a:t>
            </a:r>
            <a:r>
              <a:rPr lang="kk-KZ" sz="2800" b="1" i="1" dirty="0" smtClean="0">
                <a:solidFill>
                  <a:schemeClr val="bg1"/>
                </a:solidFill>
              </a:rPr>
              <a:t>ҚҰ</a:t>
            </a:r>
            <a:r>
              <a:rPr lang="ru-RU" sz="2800" b="1" i="1" dirty="0" smtClean="0">
                <a:solidFill>
                  <a:schemeClr val="bg1"/>
                </a:solidFill>
              </a:rPr>
              <a:t>РЫЛЫМЫ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88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76064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	</a:t>
            </a:r>
            <a:r>
              <a:rPr lang="ru-RU" sz="1800" b="1" u="sng" dirty="0" err="1" smtClean="0">
                <a:solidFill>
                  <a:srgbClr val="800000"/>
                </a:solidFill>
              </a:rPr>
              <a:t>Педагогтар</a:t>
            </a:r>
            <a:r>
              <a:rPr lang="ru-RU" sz="1800" b="1" u="sng" dirty="0" smtClean="0">
                <a:solidFill>
                  <a:srgbClr val="800000"/>
                </a:solidFill>
              </a:rPr>
              <a:t> </a:t>
            </a:r>
            <a:r>
              <a:rPr lang="ru-RU" sz="1800" b="1" u="sng" dirty="0" err="1" smtClean="0">
                <a:solidFill>
                  <a:srgbClr val="800000"/>
                </a:solidFill>
              </a:rPr>
              <a:t>өз</a:t>
            </a:r>
            <a:r>
              <a:rPr lang="ru-RU" sz="1800" b="1" u="sng" dirty="0" smtClean="0">
                <a:solidFill>
                  <a:srgbClr val="800000"/>
                </a:solidFill>
              </a:rPr>
              <a:t> </a:t>
            </a:r>
            <a:r>
              <a:rPr lang="ru-RU" sz="1800" b="1" u="sng" dirty="0" err="1" smtClean="0">
                <a:solidFill>
                  <a:srgbClr val="800000"/>
                </a:solidFill>
              </a:rPr>
              <a:t>пәндері</a:t>
            </a:r>
            <a:r>
              <a:rPr lang="ru-RU" sz="1800" b="1" u="sng" dirty="0" smtClean="0">
                <a:solidFill>
                  <a:srgbClr val="800000"/>
                </a:solidFill>
              </a:rPr>
              <a:t> </a:t>
            </a:r>
            <a:r>
              <a:rPr lang="ru-RU" sz="1800" b="1" u="sng" dirty="0" err="1" smtClean="0">
                <a:solidFill>
                  <a:srgbClr val="800000"/>
                </a:solidFill>
              </a:rPr>
              <a:t>бойынша</a:t>
            </a:r>
            <a:r>
              <a:rPr lang="ru-RU" sz="1800" b="1" u="sng" dirty="0" smtClean="0">
                <a:solidFill>
                  <a:srgbClr val="800000"/>
                </a:solidFill>
              </a:rPr>
              <a:t> тест </a:t>
            </a:r>
            <a:r>
              <a:rPr lang="ru-RU" sz="1800" b="1" u="sng" dirty="0" err="1" smtClean="0">
                <a:solidFill>
                  <a:srgbClr val="800000"/>
                </a:solidFill>
              </a:rPr>
              <a:t>тапсырады</a:t>
            </a:r>
            <a:r>
              <a:rPr lang="ru-RU" sz="1800" b="1" u="sng" dirty="0" smtClean="0">
                <a:solidFill>
                  <a:srgbClr val="800000"/>
                </a:solidFill>
              </a:rPr>
              <a:t>: </a:t>
            </a:r>
            <a:r>
              <a:rPr lang="ru-RU" sz="1800" b="1" dirty="0" err="1" smtClean="0">
                <a:solidFill>
                  <a:srgbClr val="002060"/>
                </a:solidFill>
              </a:rPr>
              <a:t>қазақ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тілі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немес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орыс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тілі</a:t>
            </a:r>
            <a:r>
              <a:rPr lang="ru-RU" sz="1800" b="1" dirty="0" smtClean="0">
                <a:solidFill>
                  <a:srgbClr val="002060"/>
                </a:solidFill>
              </a:rPr>
              <a:t> (</a:t>
            </a:r>
            <a:r>
              <a:rPr lang="ru-RU" sz="1800" b="1" dirty="0" err="1" smtClean="0">
                <a:solidFill>
                  <a:srgbClr val="002060"/>
                </a:solidFill>
              </a:rPr>
              <a:t>оқыту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тілі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800" b="1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sz="1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u="sng" dirty="0" err="1" smtClean="0">
                <a:solidFill>
                  <a:srgbClr val="002060"/>
                </a:solidFill>
              </a:rPr>
              <a:t>Ұлттық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</a:rPr>
              <a:t>біліктілік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</a:rPr>
              <a:t>тестілеудің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</a:rPr>
              <a:t>жалпы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</a:rPr>
              <a:t>уақыты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ЖМБ </a:t>
            </a:r>
            <a:r>
              <a:rPr lang="ru-RU" sz="1800" b="1" dirty="0" err="1" smtClean="0">
                <a:solidFill>
                  <a:srgbClr val="002060"/>
                </a:solidFill>
              </a:rPr>
              <a:t>пәндері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800" b="1" dirty="0" smtClean="0">
                <a:solidFill>
                  <a:srgbClr val="002060"/>
                </a:solidFill>
              </a:rPr>
              <a:t> 3 </a:t>
            </a:r>
            <a:r>
              <a:rPr lang="ru-RU" sz="1800" b="1" dirty="0" err="1" smtClean="0">
                <a:solidFill>
                  <a:srgbClr val="002060"/>
                </a:solidFill>
              </a:rPr>
              <a:t>сағат</a:t>
            </a:r>
            <a:r>
              <a:rPr lang="ru-RU" sz="1800" b="1" dirty="0" smtClean="0">
                <a:solidFill>
                  <a:srgbClr val="002060"/>
                </a:solidFill>
              </a:rPr>
              <a:t> 50 минут;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>
                <a:solidFill>
                  <a:srgbClr val="002060"/>
                </a:solidFill>
              </a:rPr>
              <a:t>Жалпы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гуманитарлық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пәндер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бойынша</a:t>
            </a:r>
            <a:r>
              <a:rPr lang="ru-RU" sz="1800" b="1" dirty="0" smtClean="0">
                <a:solidFill>
                  <a:srgbClr val="002060"/>
                </a:solidFill>
              </a:rPr>
              <a:t> 3 </a:t>
            </a:r>
            <a:r>
              <a:rPr lang="ru-RU" sz="1800" b="1" dirty="0" err="1" smtClean="0">
                <a:solidFill>
                  <a:srgbClr val="002060"/>
                </a:solidFill>
              </a:rPr>
              <a:t>сағат</a:t>
            </a:r>
            <a:r>
              <a:rPr lang="ru-RU" sz="1800" b="1" dirty="0" smtClean="0">
                <a:solidFill>
                  <a:srgbClr val="002060"/>
                </a:solidFill>
              </a:rPr>
              <a:t> 20 минут </a:t>
            </a:r>
            <a:endParaRPr lang="ru-RU" sz="1800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3904" y="3068960"/>
            <a:ext cx="6912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sz="2000" b="1" u="sng" dirty="0" smtClean="0">
                <a:solidFill>
                  <a:srgbClr val="800000"/>
                </a:solidFill>
              </a:rPr>
              <a:t> «Педагог-модератор</a:t>
            </a:r>
            <a:r>
              <a:rPr lang="ru-RU" sz="2000" b="1" u="sng" dirty="0">
                <a:solidFill>
                  <a:srgbClr val="800000"/>
                </a:solidFill>
              </a:rPr>
              <a:t>», «</a:t>
            </a:r>
            <a:r>
              <a:rPr lang="ru-RU" sz="2000" b="1" u="sng" dirty="0" smtClean="0">
                <a:solidFill>
                  <a:srgbClr val="800000"/>
                </a:solidFill>
              </a:rPr>
              <a:t>педагог-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сарапшы</a:t>
            </a:r>
            <a:r>
              <a:rPr lang="ru-RU" sz="2000" b="1" u="sng" dirty="0" smtClean="0">
                <a:solidFill>
                  <a:srgbClr val="800000"/>
                </a:solidFill>
              </a:rPr>
              <a:t>», </a:t>
            </a:r>
            <a:r>
              <a:rPr lang="ru-RU" sz="2000" b="1" u="sng" dirty="0">
                <a:solidFill>
                  <a:srgbClr val="800000"/>
                </a:solidFill>
              </a:rPr>
              <a:t>«</a:t>
            </a:r>
            <a:r>
              <a:rPr lang="ru-RU" sz="2000" b="1" u="sng" dirty="0" smtClean="0">
                <a:solidFill>
                  <a:srgbClr val="800000"/>
                </a:solidFill>
              </a:rPr>
              <a:t>педагог-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зерттеуші</a:t>
            </a:r>
            <a:r>
              <a:rPr lang="ru-RU" sz="2000" b="1" u="sng" dirty="0" smtClean="0">
                <a:solidFill>
                  <a:srgbClr val="800000"/>
                </a:solidFill>
              </a:rPr>
              <a:t>», </a:t>
            </a:r>
            <a:r>
              <a:rPr lang="ru-RU" sz="2000" b="1" u="sng" dirty="0">
                <a:solidFill>
                  <a:srgbClr val="800000"/>
                </a:solidFill>
              </a:rPr>
              <a:t>«педагог -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шебер</a:t>
            </a:r>
            <a:r>
              <a:rPr lang="ru-RU" sz="2000" b="1" u="sng" dirty="0" smtClean="0">
                <a:solidFill>
                  <a:srgbClr val="800000"/>
                </a:solidFill>
              </a:rPr>
              <a:t>»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біліктілік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санаттарына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ие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педагогикалық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қызметкерлер</a:t>
            </a:r>
            <a:r>
              <a:rPr lang="ru-RU" sz="2000" b="1" u="sng" dirty="0" smtClean="0">
                <a:solidFill>
                  <a:srgbClr val="800000"/>
                </a:solidFill>
              </a:rPr>
              <a:t> мен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оларға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теңестірілген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тұлғалар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үшін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келесі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біліктілік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санаттары</a:t>
            </a:r>
            <a:r>
              <a:rPr lang="ru-RU" sz="2000" b="1" u="sng" dirty="0" smtClean="0">
                <a:solidFill>
                  <a:srgbClr val="8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800000"/>
                </a:solidFill>
              </a:rPr>
              <a:t>сақталады</a:t>
            </a:r>
            <a:r>
              <a:rPr lang="ru-RU" sz="2000" b="1" dirty="0" smtClean="0">
                <a:solidFill>
                  <a:srgbClr val="800000"/>
                </a:solidFill>
              </a:rPr>
              <a:t>: 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педагог-модератор» -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екінші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санаттағы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мұғалім</a:t>
            </a:r>
            <a:r>
              <a:rPr lang="ru-RU" b="1" dirty="0" smtClean="0">
                <a:solidFill>
                  <a:srgbClr val="002060"/>
                </a:solidFill>
              </a:rPr>
              <a:t>»; «педагог-</a:t>
            </a:r>
            <a:r>
              <a:rPr lang="ru-RU" b="1" dirty="0" err="1" smtClean="0">
                <a:solidFill>
                  <a:srgbClr val="002060"/>
                </a:solidFill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бірінші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санаттағы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мұғалім</a:t>
            </a:r>
            <a:r>
              <a:rPr lang="ru-RU" b="1" dirty="0" smtClean="0">
                <a:solidFill>
                  <a:srgbClr val="002060"/>
                </a:solidFill>
              </a:rPr>
              <a:t>»;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педагог-</a:t>
            </a:r>
            <a:r>
              <a:rPr lang="ru-RU" b="1" dirty="0" err="1" smtClean="0">
                <a:solidFill>
                  <a:srgbClr val="002060"/>
                </a:solidFill>
              </a:rPr>
              <a:t>зерттеуші</a:t>
            </a:r>
            <a:r>
              <a:rPr lang="ru-RU" b="1" dirty="0" smtClean="0">
                <a:solidFill>
                  <a:srgbClr val="002060"/>
                </a:solidFill>
              </a:rPr>
              <a:t>» - «</a:t>
            </a:r>
            <a:r>
              <a:rPr lang="ru-RU" b="1" dirty="0" err="1" smtClean="0">
                <a:solidFill>
                  <a:srgbClr val="002060"/>
                </a:solidFill>
              </a:rPr>
              <a:t>жоғары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санаттағы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мұғалім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</a:rPr>
              <a:t>шебер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>
                <a:solidFill>
                  <a:srgbClr val="002060"/>
                </a:solidFill>
              </a:rPr>
              <a:t>- «</a:t>
            </a:r>
            <a:r>
              <a:rPr lang="ru-RU" b="1" dirty="0" err="1">
                <a:solidFill>
                  <a:srgbClr val="002060"/>
                </a:solidFill>
              </a:rPr>
              <a:t>жоғары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санаттағы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мұғалім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9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26" name="Picture 26" descr="http://cliparts.co/cliparts/kT8/oAr/kT8oArbX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229"/>
            <a:ext cx="2002722" cy="2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ПАЙДАЛЫ СІЛТЕМЕ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1052735"/>
            <a:ext cx="612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Педагог </a:t>
            </a:r>
            <a:r>
              <a:rPr lang="ru-RU" dirty="0" err="1" smtClean="0"/>
              <a:t>жұмысшылардың</a:t>
            </a:r>
            <a:r>
              <a:rPr lang="ru-RU" dirty="0" smtClean="0"/>
              <a:t> </a:t>
            </a:r>
            <a:r>
              <a:rPr lang="ru-RU" dirty="0" err="1" smtClean="0"/>
              <a:t>сынама</a:t>
            </a:r>
            <a:r>
              <a:rPr lang="ru-RU" dirty="0" smtClean="0"/>
              <a:t> </a:t>
            </a:r>
            <a:r>
              <a:rPr lang="ru-RU" dirty="0" err="1" smtClean="0"/>
              <a:t>тестілеуінен</a:t>
            </a:r>
            <a:r>
              <a:rPr lang="ru-RU" dirty="0" smtClean="0"/>
              <a:t> </a:t>
            </a:r>
            <a:r>
              <a:rPr lang="ru-RU" dirty="0" err="1" smtClean="0"/>
              <a:t>өту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endParaRPr lang="ru-RU" dirty="0"/>
          </a:p>
          <a:p>
            <a:pPr algn="just"/>
            <a:r>
              <a:rPr lang="ru-RU" dirty="0" smtClean="0"/>
              <a:t>Астана қ. </a:t>
            </a:r>
            <a:r>
              <a:rPr lang="ru-RU" dirty="0">
                <a:solidFill>
                  <a:srgbClr val="002060"/>
                </a:solidFill>
                <a:hlinkClick r:id="rId5"/>
              </a:rPr>
              <a:t>www.ktpr.testcenter.kz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/>
              <a:t>сайтындағы</a:t>
            </a:r>
            <a:r>
              <a:rPr lang="ru-RU" dirty="0" smtClean="0"/>
              <a:t>  </a:t>
            </a:r>
            <a:r>
              <a:rPr lang="ru-RU" dirty="0" err="1" smtClean="0"/>
              <a:t>сілтемеге</a:t>
            </a:r>
            <a:r>
              <a:rPr lang="ru-RU" dirty="0" smtClean="0"/>
              <a:t> </a:t>
            </a:r>
            <a:r>
              <a:rPr lang="ru-RU" dirty="0" err="1" smtClean="0"/>
              <a:t>өтіңіз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12039" t="6689" r="13179" b="7358"/>
          <a:stretch/>
        </p:blipFill>
        <p:spPr bwMode="auto">
          <a:xfrm>
            <a:off x="1979712" y="1844824"/>
            <a:ext cx="489654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1764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pPr marL="0" indent="0">
              <a:buNone/>
            </a:pPr>
            <a:endParaRPr lang="ru-RU" sz="16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Тестілеуден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аттестаттаудың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кезеңіне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жіберіледі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Тестілеуден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аттестаттаудың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кезеңіне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жіберілмейді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Тестілеуден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тестілеуді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реттен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тапсыра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800" b="1" i="1" dirty="0" smtClean="0">
                <a:solidFill>
                  <a:schemeClr val="bg1"/>
                </a:solidFill>
              </a:rPr>
              <a:t>ТЕСТІЛЕУДІ ҚАЙТА ТАПСЫРУ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pPr marL="0" indent="0">
              <a:buNone/>
            </a:pPr>
            <a:endParaRPr lang="ru-RU" sz="16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ПЕДАГОГ </a:t>
            </a:r>
            <a:r>
              <a:rPr lang="ru-RU" b="1" i="1" kern="50" cap="all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ҚЫЗМЕТкерлердІҢ</a:t>
            </a:r>
            <a:r>
              <a:rPr lang="ru-RU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b="1" i="1" kern="50" cap="all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қызмет</a:t>
            </a:r>
            <a:r>
              <a:rPr lang="ru-RU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b="1" i="1" kern="50" cap="all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қорытындыларын</a:t>
            </a:r>
            <a:r>
              <a:rPr lang="ru-RU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КЕШЕНДІ </a:t>
            </a:r>
            <a:r>
              <a:rPr lang="ru-RU" b="1" i="1" kern="50" cap="all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талдамалық</a:t>
            </a:r>
            <a:r>
              <a:rPr lang="ru-RU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b="1" i="1" kern="50" cap="all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жинақтау</a:t>
            </a:r>
            <a: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b="1" i="1" kern="5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ПЕДАГОГ ҚЫЗМЕТКЕРЛЕРІНІҢ АТТЕСТАТТАУЫНЫҢ 2 КЕЗЕҢІ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1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096" y="1124744"/>
            <a:ext cx="8784976" cy="4680520"/>
          </a:xfrm>
        </p:spPr>
        <p:txBody>
          <a:bodyPr>
            <a:noAutofit/>
          </a:bodyPr>
          <a:lstStyle/>
          <a:p>
            <a:pPr fontAlgn="base">
              <a:buAutoNum type="arabicParenR"/>
            </a:pP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AutoNum type="arabicParenR"/>
            </a:pP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атқаратын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дипломның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куәліктің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тестілеуін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сырттай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қамтитын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кезеңіндегі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сапасының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мониторингі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көшірмелері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тәжірибені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қорытуды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көшірмелері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осы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Ережедегі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11-қосымшаға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парақтары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аттестатталушылардың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құжаттардың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көшірмелері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біліктілікті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курстарынан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өткендігі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құжаттың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8966069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300" b="1" i="1" dirty="0" smtClean="0">
                <a:solidFill>
                  <a:schemeClr val="bg1"/>
                </a:solidFill>
              </a:rPr>
              <a:t>ПОРТФОЛИО ҚҰРЫЛЫМЫ</a:t>
            </a:r>
          </a:p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(</a:t>
            </a:r>
            <a:r>
              <a:rPr lang="ru-RU" sz="2800" b="1" i="1" dirty="0" err="1">
                <a:solidFill>
                  <a:schemeClr val="bg1"/>
                </a:solidFill>
              </a:rPr>
              <a:t>тестілеу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өткеннен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кейін</a:t>
            </a:r>
            <a:r>
              <a:rPr lang="ru-RU" sz="2800" b="1" i="1" dirty="0">
                <a:solidFill>
                  <a:schemeClr val="bg1"/>
                </a:solidFill>
              </a:rPr>
              <a:t> 10 </a:t>
            </a:r>
            <a:r>
              <a:rPr lang="ru-RU" sz="2800" b="1" i="1" dirty="0" err="1">
                <a:solidFill>
                  <a:schemeClr val="bg1"/>
                </a:solidFill>
              </a:rPr>
              <a:t>жұмыс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күні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ішінде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аттестаттау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комиссиясына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ұсынылады</a:t>
            </a:r>
            <a:r>
              <a:rPr lang="ru-RU" sz="2800" b="1" i="1" dirty="0">
                <a:solidFill>
                  <a:schemeClr val="bg1"/>
                </a:solidFill>
              </a:rPr>
              <a:t>)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3" descr="C:\Users\Stella.Ibraeva\Desktop\fol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6079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8966069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портфолионы</a:t>
            </a:r>
            <a:r>
              <a:rPr lang="ru-RU" sz="2800" b="1" i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бағалаудың</a:t>
            </a:r>
            <a:r>
              <a:rPr lang="ru-RU" sz="2800" b="1" i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i="1" cap="all" dirty="0" err="1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өлшемдері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5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144488" y="6074623"/>
            <a:ext cx="867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Конференцияларда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симпозиумдарда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сөз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сөйлеу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әдістемелік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материалдарды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әзірлеу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семинарлар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мастер-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кластар</a:t>
            </a:r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kern="50" baseline="30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endParaRPr lang="ru-RU" kern="50" baseline="30000" dirty="0">
              <a:solidFill>
                <a:srgbClr val="00206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84367"/>
              </p:ext>
            </p:extLst>
          </p:nvPr>
        </p:nvGraphicFramePr>
        <p:xfrm>
          <a:off x="777802" y="1196752"/>
          <a:ext cx="7632846" cy="482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037"/>
                <a:gridCol w="1581078"/>
                <a:gridCol w="1502981"/>
                <a:gridCol w="1502981"/>
                <a:gridCol w="1350769"/>
              </a:tblGrid>
              <a:tr h="1331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өлшемдері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Біліктілік категориясы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Педагог-сарапшы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Педагог-зерттеуші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Педагог-шебер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алушылардың білім сапасы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сапасының 5 %-ға өсу динамикасы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сапасының 10%-ға өсу динамикасы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сапасының 15 %-ға өсу динамикасы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сапасының 20%-ға өсу динамикасы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</a:tr>
              <a:tr h="199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Оқыту сапасы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беру ұйымының сараптамалық кеңесінің ұсыныстары бар сабақтарды бақылау парағы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(3-тен кем емес)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басқармасы органының сараптамалық кеңесінің ұсыныстары бар сабақтарды бақылау парағы (аудан/қала)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(3-тен кем емес)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басқармасы органының сараптамалық кеңесінің ұсыныстары бар сабақтарды бақылау парағы (облыс, Астана, Алматы қ.)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(3-тен кем емес)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«Назарбаев зияткерлік мектептері» ААҚ ұсыныстары бар сабақтарды бақылау парағы </a:t>
                      </a: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(3-тен кем емес)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</a:tr>
              <a:tr h="931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жетістіктері немесе жұмыс нәтижелерін жалпылау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 беру ұйымының деңгейі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Аудан/қала деңгейі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облыс, Астана, Алматы қ. деңгейі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Республикалық деңгей (жеке авторлық бағдарламаны құру негізінде)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</a:tr>
              <a:tr h="665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Педагогтың кәсіби жетістіртері (бар болған жағдайда)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Кәсіби байқау, олимпиада және басқа да іс-шараларға қатысу)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06" marR="37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215516" y="-15876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err="1" smtClean="0">
                <a:solidFill>
                  <a:schemeClr val="bg1"/>
                </a:solidFill>
              </a:rPr>
              <a:t>Нормативті-құқықтық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құжаттар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тізімі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516" y="783942"/>
            <a:ext cx="871296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800000"/>
                </a:solidFill>
              </a:rPr>
              <a:t>                       1</a:t>
            </a:r>
            <a:r>
              <a:rPr lang="ru-RU" sz="1500" b="1" dirty="0" smtClean="0">
                <a:solidFill>
                  <a:srgbClr val="002060"/>
                </a:solidFill>
              </a:rPr>
              <a:t>. </a:t>
            </a:r>
            <a:r>
              <a:rPr lang="ru-RU" sz="1500" b="1" dirty="0" err="1">
                <a:solidFill>
                  <a:srgbClr val="002060"/>
                </a:solidFill>
              </a:rPr>
              <a:t>Мектепке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дейінгі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тәрбие</a:t>
            </a:r>
            <a:r>
              <a:rPr lang="ru-RU" sz="1500" b="1" dirty="0">
                <a:solidFill>
                  <a:srgbClr val="002060"/>
                </a:solidFill>
              </a:rPr>
              <a:t> мен </a:t>
            </a:r>
            <a:r>
              <a:rPr lang="ru-RU" sz="1500" b="1" dirty="0" err="1">
                <a:solidFill>
                  <a:srgbClr val="002060"/>
                </a:solidFill>
              </a:rPr>
              <a:t>оқытуды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бастауыш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негізгі</a:t>
            </a:r>
            <a:r>
              <a:rPr lang="ru-RU" sz="1500" b="1" dirty="0">
                <a:solidFill>
                  <a:srgbClr val="002060"/>
                </a:solidFill>
              </a:rPr>
              <a:t> орта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жалпы</a:t>
            </a:r>
            <a:r>
              <a:rPr lang="ru-RU" sz="1500" b="1" dirty="0">
                <a:solidFill>
                  <a:srgbClr val="002060"/>
                </a:solidFill>
              </a:rPr>
              <a:t> орта </a:t>
            </a:r>
            <a:r>
              <a:rPr lang="ru-RU" sz="1500" b="1" dirty="0" err="1">
                <a:solidFill>
                  <a:srgbClr val="002060"/>
                </a:solidFill>
              </a:rPr>
              <a:t>білімнің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жалпы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беретін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оқу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техникалық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кәсіптік</a:t>
            </a:r>
            <a:r>
              <a:rPr lang="ru-RU" sz="1500" b="1" dirty="0">
                <a:solidFill>
                  <a:srgbClr val="002060"/>
                </a:solidFill>
              </a:rPr>
              <a:t>, орта </a:t>
            </a:r>
            <a:r>
              <a:rPr lang="ru-RU" sz="1500" b="1" dirty="0" err="1">
                <a:solidFill>
                  <a:srgbClr val="002060"/>
                </a:solidFill>
              </a:rPr>
              <a:t>білімнен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кейінгі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қосымша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білімнің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беру </a:t>
            </a:r>
            <a:r>
              <a:rPr lang="ru-RU" sz="1500" b="1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арнайы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оқу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іске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асыратын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беру </a:t>
            </a:r>
            <a:r>
              <a:rPr lang="ru-RU" sz="1500" b="1" dirty="0" err="1">
                <a:solidFill>
                  <a:srgbClr val="002060"/>
                </a:solidFill>
              </a:rPr>
              <a:t>ұйымдарында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жұмыс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істейтін</a:t>
            </a:r>
            <a:r>
              <a:rPr lang="ru-RU" sz="1500" b="1" dirty="0">
                <a:solidFill>
                  <a:srgbClr val="002060"/>
                </a:solidFill>
              </a:rPr>
              <a:t> педагог </a:t>
            </a:r>
            <a:r>
              <a:rPr lang="ru-RU" sz="1500" b="1" dirty="0" err="1">
                <a:solidFill>
                  <a:srgbClr val="002060"/>
                </a:solidFill>
              </a:rPr>
              <a:t>қызметкерлер</a:t>
            </a:r>
            <a:r>
              <a:rPr lang="ru-RU" sz="1500" b="1" dirty="0">
                <a:solidFill>
                  <a:srgbClr val="002060"/>
                </a:solidFill>
              </a:rPr>
              <a:t> мен </a:t>
            </a:r>
            <a:r>
              <a:rPr lang="ru-RU" sz="1500" b="1" dirty="0" err="1">
                <a:solidFill>
                  <a:srgbClr val="002060"/>
                </a:solidFill>
              </a:rPr>
              <a:t>оларға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теңестірілген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тұлғаларды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ғылым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саласындағы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басқа</a:t>
            </a:r>
            <a:r>
              <a:rPr lang="ru-RU" sz="1500" b="1" dirty="0">
                <a:solidFill>
                  <a:srgbClr val="002060"/>
                </a:solidFill>
              </a:rPr>
              <a:t> да </a:t>
            </a:r>
            <a:r>
              <a:rPr lang="ru-RU" sz="1500" b="1" dirty="0" err="1">
                <a:solidFill>
                  <a:srgbClr val="002060"/>
                </a:solidFill>
              </a:rPr>
              <a:t>азаматтық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қызметшілерді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аттестаттаудан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өткізу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қағидалары</a:t>
            </a:r>
            <a:r>
              <a:rPr lang="ru-RU" sz="1500" b="1" dirty="0">
                <a:solidFill>
                  <a:srgbClr val="002060"/>
                </a:solidFill>
              </a:rPr>
              <a:t> мен </a:t>
            </a:r>
            <a:r>
              <a:rPr lang="ru-RU" sz="1500" b="1" dirty="0" err="1">
                <a:solidFill>
                  <a:srgbClr val="002060"/>
                </a:solidFill>
              </a:rPr>
              <a:t>шарттарын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бекіту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1500" b="1" dirty="0" smtClean="0">
                <a:solidFill>
                  <a:srgbClr val="002060"/>
                </a:solidFill>
              </a:rPr>
              <a:t>.  </a:t>
            </a:r>
            <a:r>
              <a:rPr lang="ru-RU" sz="1500" dirty="0" smtClean="0">
                <a:solidFill>
                  <a:srgbClr val="FF0000"/>
                </a:solidFill>
              </a:rPr>
              <a:t>ҚР </a:t>
            </a:r>
            <a:r>
              <a:rPr lang="ru-RU" sz="1500" dirty="0" err="1">
                <a:solidFill>
                  <a:srgbClr val="FF0000"/>
                </a:solidFill>
              </a:rPr>
              <a:t>Білім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және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ғылым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министрінің</a:t>
            </a:r>
            <a:r>
              <a:rPr lang="ru-RU" sz="1500" dirty="0">
                <a:solidFill>
                  <a:srgbClr val="FF0000"/>
                </a:solidFill>
              </a:rPr>
              <a:t> 12.04.2018 </a:t>
            </a:r>
            <a:r>
              <a:rPr lang="ru-RU" sz="1500" dirty="0">
                <a:solidFill>
                  <a:srgbClr val="FF0000"/>
                </a:solidFill>
                <a:hlinkClick r:id="rId3"/>
              </a:rPr>
              <a:t>№ </a:t>
            </a:r>
            <a:r>
              <a:rPr lang="ru-RU" sz="1500" dirty="0" smtClean="0">
                <a:solidFill>
                  <a:srgbClr val="FF0000"/>
                </a:solidFill>
                <a:hlinkClick r:id="rId3"/>
              </a:rPr>
              <a:t>152</a:t>
            </a:r>
            <a:r>
              <a:rPr lang="ru-RU" sz="1500" dirty="0" smtClean="0">
                <a:solidFill>
                  <a:srgbClr val="FF0000"/>
                </a:solidFill>
              </a:rPr>
              <a:t>. </a:t>
            </a:r>
            <a:r>
              <a:rPr lang="ru-RU" sz="1500" dirty="0"/>
              <a:t> </a:t>
            </a:r>
            <a:r>
              <a:rPr lang="ru-RU" sz="1500" dirty="0">
                <a:solidFill>
                  <a:srgbClr val="FF0000"/>
                </a:solidFill>
              </a:rPr>
              <a:t> ҚР </a:t>
            </a:r>
            <a:r>
              <a:rPr lang="ru-RU" sz="1500" dirty="0" err="1">
                <a:solidFill>
                  <a:srgbClr val="FF0000"/>
                </a:solidFill>
              </a:rPr>
              <a:t>Білім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және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ғылым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err="1">
                <a:solidFill>
                  <a:srgbClr val="FF0000"/>
                </a:solidFill>
              </a:rPr>
              <a:t>министрінің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 smtClean="0">
                <a:solidFill>
                  <a:srgbClr val="FF0000"/>
                </a:solidFill>
              </a:rPr>
              <a:t>29.06.2018</a:t>
            </a:r>
            <a:r>
              <a:rPr lang="ru-RU" sz="1500" dirty="0">
                <a:solidFill>
                  <a:srgbClr val="FF0000"/>
                </a:solidFill>
              </a:rPr>
              <a:t> № </a:t>
            </a:r>
            <a:r>
              <a:rPr lang="ru-RU" sz="1500" dirty="0" smtClean="0">
                <a:solidFill>
                  <a:srgbClr val="FF0000"/>
                </a:solidFill>
              </a:rPr>
              <a:t>316. </a:t>
            </a:r>
            <a:r>
              <a:rPr lang="ru-RU" sz="1500" b="1" dirty="0" smtClean="0">
                <a:solidFill>
                  <a:srgbClr val="002060"/>
                </a:solidFill>
              </a:rPr>
              <a:t>(</a:t>
            </a:r>
            <a:r>
              <a:rPr lang="ru-RU" sz="1500" b="1" dirty="0" err="1" smtClean="0">
                <a:solidFill>
                  <a:srgbClr val="002060"/>
                </a:solidFill>
              </a:rPr>
              <a:t>толықтырулар</a:t>
            </a:r>
            <a:r>
              <a:rPr lang="ru-RU" sz="1500" b="1" dirty="0" smtClean="0">
                <a:solidFill>
                  <a:srgbClr val="002060"/>
                </a:solidFill>
              </a:rPr>
              <a:t> мен </a:t>
            </a:r>
            <a:r>
              <a:rPr lang="ru-RU" sz="1500" b="1" dirty="0" err="1" smtClean="0">
                <a:solidFill>
                  <a:srgbClr val="002060"/>
                </a:solidFill>
              </a:rPr>
              <a:t>өзгерістер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енгізілуі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1500" b="1" dirty="0" smtClean="0">
                <a:solidFill>
                  <a:srgbClr val="002060"/>
                </a:solidFill>
              </a:rPr>
              <a:t>).</a:t>
            </a:r>
            <a:endParaRPr lang="ru-RU" sz="1500" b="1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7" y="3645025"/>
            <a:ext cx="86589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sz="1500" b="1" dirty="0" smtClean="0">
                <a:solidFill>
                  <a:srgbClr val="800000"/>
                </a:solidFill>
              </a:rPr>
              <a:t>3. </a:t>
            </a:r>
            <a:r>
              <a:rPr lang="ru-RU" sz="1500" b="1" dirty="0" err="1" smtClean="0">
                <a:solidFill>
                  <a:srgbClr val="800000"/>
                </a:solidFill>
              </a:rPr>
              <a:t>Мемлекеттік</a:t>
            </a:r>
            <a:r>
              <a:rPr lang="ru-RU" sz="1500" b="1" dirty="0" smtClean="0">
                <a:solidFill>
                  <a:srgbClr val="800000"/>
                </a:solidFill>
              </a:rPr>
              <a:t> </a:t>
            </a:r>
            <a:r>
              <a:rPr lang="ru-RU" sz="1500" b="1" dirty="0" err="1" smtClean="0">
                <a:solidFill>
                  <a:srgbClr val="800000"/>
                </a:solidFill>
              </a:rPr>
              <a:t>қызмет</a:t>
            </a:r>
            <a:r>
              <a:rPr lang="ru-RU" sz="1500" b="1" dirty="0" smtClean="0">
                <a:solidFill>
                  <a:srgbClr val="800000"/>
                </a:solidFill>
              </a:rPr>
              <a:t> стандарты </a:t>
            </a:r>
            <a:r>
              <a:rPr lang="ru-RU" sz="1500" b="1" dirty="0" smtClean="0">
                <a:solidFill>
                  <a:srgbClr val="002060"/>
                </a:solidFill>
              </a:rPr>
              <a:t>«</a:t>
            </a:r>
            <a:r>
              <a:rPr lang="ru-RU" sz="1500" b="1" dirty="0" err="1">
                <a:solidFill>
                  <a:srgbClr val="002060"/>
                </a:solidFill>
              </a:rPr>
              <a:t>Мектепке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дейінгі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тәрбие</a:t>
            </a:r>
            <a:r>
              <a:rPr lang="ru-RU" sz="1500" b="1" dirty="0">
                <a:solidFill>
                  <a:srgbClr val="002060"/>
                </a:solidFill>
              </a:rPr>
              <a:t> мен </a:t>
            </a:r>
            <a:r>
              <a:rPr lang="ru-RU" sz="1500" b="1" dirty="0" err="1">
                <a:solidFill>
                  <a:srgbClr val="002060"/>
                </a:solidFill>
              </a:rPr>
              <a:t>оқыту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бастауыш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негізгі</a:t>
            </a:r>
            <a:r>
              <a:rPr lang="ru-RU" sz="1500" b="1" dirty="0">
                <a:solidFill>
                  <a:srgbClr val="002060"/>
                </a:solidFill>
              </a:rPr>
              <a:t> орта, </a:t>
            </a:r>
            <a:r>
              <a:rPr lang="ru-RU" sz="1500" b="1" dirty="0" err="1">
                <a:solidFill>
                  <a:srgbClr val="002060"/>
                </a:solidFill>
              </a:rPr>
              <a:t>жалпы</a:t>
            </a:r>
            <a:r>
              <a:rPr lang="ru-RU" sz="1500" b="1" dirty="0">
                <a:solidFill>
                  <a:srgbClr val="002060"/>
                </a:solidFill>
              </a:rPr>
              <a:t> орта, </a:t>
            </a:r>
            <a:r>
              <a:rPr lang="ru-RU" sz="1500" b="1" dirty="0" err="1">
                <a:solidFill>
                  <a:srgbClr val="002060"/>
                </a:solidFill>
              </a:rPr>
              <a:t>техникалық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және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кәсіптік</a:t>
            </a:r>
            <a:r>
              <a:rPr lang="ru-RU" sz="1500" b="1" dirty="0">
                <a:solidFill>
                  <a:srgbClr val="002060"/>
                </a:solidFill>
              </a:rPr>
              <a:t>, орта </a:t>
            </a:r>
            <a:r>
              <a:rPr lang="ru-RU" sz="1500" b="1" dirty="0" err="1">
                <a:solidFill>
                  <a:srgbClr val="002060"/>
                </a:solidFill>
              </a:rPr>
              <a:t>білімнен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кейінгі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беру </a:t>
            </a:r>
            <a:r>
              <a:rPr lang="ru-RU" sz="1500" b="1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іске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асыратын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білім</a:t>
            </a:r>
            <a:r>
              <a:rPr lang="ru-RU" sz="1500" b="1" dirty="0">
                <a:solidFill>
                  <a:srgbClr val="002060"/>
                </a:solidFill>
              </a:rPr>
              <a:t> беру </a:t>
            </a:r>
            <a:r>
              <a:rPr lang="ru-RU" sz="1500" b="1" dirty="0" err="1">
                <a:solidFill>
                  <a:srgbClr val="002060"/>
                </a:solidFill>
              </a:rPr>
              <a:t>ұйымдарының</a:t>
            </a:r>
            <a:r>
              <a:rPr lang="ru-RU" sz="1500" b="1" dirty="0">
                <a:solidFill>
                  <a:srgbClr val="002060"/>
                </a:solidFill>
              </a:rPr>
              <a:t> педагог </a:t>
            </a:r>
            <a:r>
              <a:rPr lang="ru-RU" sz="1500" b="1" dirty="0" err="1">
                <a:solidFill>
                  <a:srgbClr val="002060"/>
                </a:solidFill>
              </a:rPr>
              <a:t>қызметкерлері</a:t>
            </a:r>
            <a:r>
              <a:rPr lang="ru-RU" sz="1500" b="1" dirty="0">
                <a:solidFill>
                  <a:srgbClr val="002060"/>
                </a:solidFill>
              </a:rPr>
              <a:t> мен </a:t>
            </a:r>
            <a:r>
              <a:rPr lang="ru-RU" sz="1500" b="1" dirty="0" err="1">
                <a:solidFill>
                  <a:srgbClr val="002060"/>
                </a:solidFill>
              </a:rPr>
              <a:t>оларға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теңестірілген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тұлғаларға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біліктілік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санаттарын</a:t>
            </a:r>
            <a:r>
              <a:rPr lang="ru-RU" sz="1500" b="1" dirty="0">
                <a:solidFill>
                  <a:srgbClr val="002060"/>
                </a:solidFill>
              </a:rPr>
              <a:t> беру (</a:t>
            </a:r>
            <a:r>
              <a:rPr lang="ru-RU" sz="1500" b="1" dirty="0" err="1">
                <a:solidFill>
                  <a:srgbClr val="002060"/>
                </a:solidFill>
              </a:rPr>
              <a:t>растау</a:t>
            </a:r>
            <a:r>
              <a:rPr lang="ru-RU" sz="1500" b="1" dirty="0">
                <a:solidFill>
                  <a:srgbClr val="002060"/>
                </a:solidFill>
              </a:rPr>
              <a:t>) </a:t>
            </a:r>
            <a:r>
              <a:rPr lang="ru-RU" sz="1500" b="1" dirty="0" err="1">
                <a:solidFill>
                  <a:srgbClr val="002060"/>
                </a:solidFill>
              </a:rPr>
              <a:t>үшін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оларды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аттестаттаудан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өткізуге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құжаттарды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қабылдау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бойынша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мемлекеттік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көрсетілетін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қызмет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стандарттарын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бекіту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1500" b="1" dirty="0" smtClean="0">
                <a:solidFill>
                  <a:srgbClr val="002060"/>
                </a:solidFill>
              </a:rPr>
              <a:t>».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ҚР </a:t>
            </a:r>
            <a:r>
              <a:rPr lang="ru-RU" sz="1500" b="1" dirty="0" err="1" smtClean="0">
                <a:solidFill>
                  <a:srgbClr val="002060"/>
                </a:solidFill>
              </a:rPr>
              <a:t>Білім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және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ғылым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</a:rPr>
              <a:t>министрі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2015 </a:t>
            </a:r>
            <a:r>
              <a:rPr lang="ru-RU" sz="1500" b="1" dirty="0" err="1" smtClean="0">
                <a:solidFill>
                  <a:srgbClr val="FF0000"/>
                </a:solidFill>
              </a:rPr>
              <a:t>жылғы</a:t>
            </a:r>
            <a:r>
              <a:rPr lang="ru-RU" sz="1500" b="1" dirty="0" smtClean="0">
                <a:solidFill>
                  <a:srgbClr val="FF0000"/>
                </a:solidFill>
              </a:rPr>
              <a:t> 9 </a:t>
            </a:r>
            <a:r>
              <a:rPr lang="ru-RU" sz="1500" b="1" dirty="0" err="1" smtClean="0">
                <a:solidFill>
                  <a:srgbClr val="FF0000"/>
                </a:solidFill>
              </a:rPr>
              <a:t>қарашадағы</a:t>
            </a:r>
            <a:r>
              <a:rPr lang="ru-RU" sz="1500" b="1" dirty="0" smtClean="0">
                <a:solidFill>
                  <a:srgbClr val="FF0000"/>
                </a:solidFill>
              </a:rPr>
              <a:t> №632 </a:t>
            </a:r>
            <a:r>
              <a:rPr lang="ru-RU" sz="1500" b="1" dirty="0" err="1" smtClean="0">
                <a:solidFill>
                  <a:srgbClr val="FF0000"/>
                </a:solidFill>
              </a:rPr>
              <a:t>бұйрығы</a:t>
            </a:r>
            <a:r>
              <a:rPr lang="ru-RU" sz="1500" b="1" dirty="0" smtClean="0">
                <a:solidFill>
                  <a:srgbClr val="FF0000"/>
                </a:solidFill>
              </a:rPr>
              <a:t>. Стандарт ҚР </a:t>
            </a:r>
            <a:r>
              <a:rPr lang="ru-RU" sz="1500" b="1" dirty="0" err="1" smtClean="0">
                <a:solidFill>
                  <a:srgbClr val="FF0000"/>
                </a:solidFill>
              </a:rPr>
              <a:t>БжҒМ</a:t>
            </a:r>
            <a:r>
              <a:rPr lang="ru-RU" sz="1500" b="1" dirty="0" smtClean="0">
                <a:solidFill>
                  <a:srgbClr val="FF0000"/>
                </a:solidFill>
              </a:rPr>
              <a:t> 2018ж.11.01. №13 </a:t>
            </a:r>
            <a:r>
              <a:rPr lang="kk-KZ" sz="1500" b="1" dirty="0" smtClean="0">
                <a:solidFill>
                  <a:srgbClr val="002060"/>
                </a:solidFill>
              </a:rPr>
              <a:t>бұйрығының редакциялауында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516" y="2492896"/>
            <a:ext cx="883425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</a:rPr>
              <a:t>                          2. </a:t>
            </a:r>
            <a:r>
              <a:rPr lang="ru-RU" sz="1400" b="1" dirty="0" smtClean="0">
                <a:solidFill>
                  <a:srgbClr val="FF0000"/>
                </a:solidFill>
              </a:rPr>
              <a:t>ҚР </a:t>
            </a:r>
            <a:r>
              <a:rPr lang="ru-RU" sz="1400" b="1" dirty="0" err="1" smtClean="0">
                <a:solidFill>
                  <a:srgbClr val="FF0000"/>
                </a:solidFill>
              </a:rPr>
              <a:t>БжҒМ</a:t>
            </a:r>
            <a:r>
              <a:rPr lang="ru-RU" sz="1400" b="1" dirty="0" smtClean="0">
                <a:solidFill>
                  <a:srgbClr val="FF0000"/>
                </a:solidFill>
              </a:rPr>
              <a:t>  2009 </a:t>
            </a:r>
            <a:r>
              <a:rPr lang="ru-RU" sz="1400" b="1" dirty="0" err="1" smtClean="0">
                <a:solidFill>
                  <a:srgbClr val="FF0000"/>
                </a:solidFill>
              </a:rPr>
              <a:t>жылғы</a:t>
            </a:r>
            <a:r>
              <a:rPr lang="ru-RU" sz="1400" b="1" dirty="0" smtClean="0">
                <a:solidFill>
                  <a:srgbClr val="FF0000"/>
                </a:solidFill>
              </a:rPr>
              <a:t> 13 </a:t>
            </a:r>
            <a:r>
              <a:rPr lang="ru-RU" sz="1400" b="1" dirty="0" err="1" smtClean="0">
                <a:solidFill>
                  <a:srgbClr val="FF0000"/>
                </a:solidFill>
              </a:rPr>
              <a:t>шілдеден</a:t>
            </a:r>
            <a:r>
              <a:rPr lang="ru-RU" sz="1400" b="1" dirty="0" smtClean="0">
                <a:solidFill>
                  <a:srgbClr val="FF0000"/>
                </a:solidFill>
              </a:rPr>
              <a:t> №338 </a:t>
            </a:r>
            <a:r>
              <a:rPr lang="ru-RU" sz="1400" b="1" dirty="0" err="1" smtClean="0">
                <a:solidFill>
                  <a:srgbClr val="FF0000"/>
                </a:solidFill>
              </a:rPr>
              <a:t>бұйрығына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енгізілген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өзгерістер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</a:rPr>
              <a:t>Педагог </a:t>
            </a:r>
            <a:r>
              <a:rPr lang="ru-RU" sz="1400" b="1" dirty="0" err="1">
                <a:solidFill>
                  <a:srgbClr val="002060"/>
                </a:solidFill>
              </a:rPr>
              <a:t>қызметкерлер</a:t>
            </a:r>
            <a:r>
              <a:rPr lang="ru-RU" sz="1400" b="1" dirty="0">
                <a:solidFill>
                  <a:srgbClr val="002060"/>
                </a:solidFill>
              </a:rPr>
              <a:t> мен </a:t>
            </a:r>
            <a:r>
              <a:rPr lang="ru-RU" sz="1400" b="1" dirty="0" err="1">
                <a:solidFill>
                  <a:srgbClr val="002060"/>
                </a:solidFill>
              </a:rPr>
              <a:t>оларға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теңестірілген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500" b="1" dirty="0" err="1">
                <a:solidFill>
                  <a:srgbClr val="002060"/>
                </a:solidFill>
              </a:rPr>
              <a:t>тұлғалардың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лауазымдарының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үлгілік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біліктілік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сипаттамаларын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бекіту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1400" b="1" dirty="0" smtClean="0">
                <a:solidFill>
                  <a:srgbClr val="002060"/>
                </a:solidFill>
              </a:rPr>
              <a:t>»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" </a:t>
            </a:r>
            <a:r>
              <a:rPr lang="ru-RU" sz="1400" b="1" dirty="0" smtClean="0">
                <a:solidFill>
                  <a:srgbClr val="FF0000"/>
                </a:solidFill>
              </a:rPr>
              <a:t>ҚР 2013 </a:t>
            </a:r>
            <a:r>
              <a:rPr lang="ru-RU" sz="1400" b="1" dirty="0" err="1" smtClean="0">
                <a:solidFill>
                  <a:srgbClr val="FF0000"/>
                </a:solidFill>
              </a:rPr>
              <a:t>жылғы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27 </a:t>
            </a:r>
            <a:r>
              <a:rPr lang="ru-RU" sz="1400" b="1" dirty="0" err="1" smtClean="0">
                <a:solidFill>
                  <a:srgbClr val="FF0000"/>
                </a:solidFill>
              </a:rPr>
              <a:t>желтоқсандағы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>
                <a:solidFill>
                  <a:srgbClr val="FF0000"/>
                </a:solidFill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</a:rPr>
              <a:t>512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бұйрығы</a:t>
            </a:r>
            <a:r>
              <a:rPr lang="ru-RU" sz="1400" b="1" dirty="0" smtClean="0">
                <a:solidFill>
                  <a:srgbClr val="FF0000"/>
                </a:solidFill>
              </a:rPr>
              <a:t>, ҚР </a:t>
            </a:r>
            <a:r>
              <a:rPr lang="ru-RU" sz="1400" b="1" dirty="0" err="1" smtClean="0">
                <a:solidFill>
                  <a:srgbClr val="FF0000"/>
                </a:solidFill>
              </a:rPr>
              <a:t>БжҒМ</a:t>
            </a:r>
            <a:r>
              <a:rPr lang="ru-RU" sz="1400" b="1" dirty="0" smtClean="0">
                <a:solidFill>
                  <a:srgbClr val="FF0000"/>
                </a:solidFill>
              </a:rPr>
              <a:t> 2018 </a:t>
            </a:r>
            <a:r>
              <a:rPr lang="ru-RU" sz="1400" b="1" dirty="0" err="1" smtClean="0">
                <a:solidFill>
                  <a:srgbClr val="FF0000"/>
                </a:solidFill>
              </a:rPr>
              <a:t>жылғы</a:t>
            </a:r>
            <a:r>
              <a:rPr lang="ru-RU" sz="1400" b="1" dirty="0" smtClean="0">
                <a:solidFill>
                  <a:srgbClr val="FF0000"/>
                </a:solidFill>
              </a:rPr>
              <a:t> 31 </a:t>
            </a:r>
            <a:r>
              <a:rPr lang="ru-RU" sz="1400" b="1" dirty="0" err="1" smtClean="0">
                <a:solidFill>
                  <a:srgbClr val="FF0000"/>
                </a:solidFill>
              </a:rPr>
              <a:t>қазандағы</a:t>
            </a:r>
            <a:r>
              <a:rPr lang="ru-RU" sz="1400" b="1" dirty="0" smtClean="0">
                <a:solidFill>
                  <a:srgbClr val="FF0000"/>
                </a:solidFill>
              </a:rPr>
              <a:t> №602 </a:t>
            </a:r>
            <a:r>
              <a:rPr lang="ru-RU" sz="1400" b="1" dirty="0" err="1" smtClean="0">
                <a:solidFill>
                  <a:srgbClr val="FF0000"/>
                </a:solidFill>
              </a:rPr>
              <a:t>бұйрығы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Әділет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министрлігінде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2018 </a:t>
            </a:r>
            <a:r>
              <a:rPr lang="ru-RU" sz="1400" dirty="0" err="1">
                <a:solidFill>
                  <a:srgbClr val="002060"/>
                </a:solidFill>
              </a:rPr>
              <a:t>жылғы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31 </a:t>
            </a:r>
            <a:r>
              <a:rPr lang="ru-RU" sz="1400" dirty="0" err="1" smtClean="0">
                <a:solidFill>
                  <a:srgbClr val="002060"/>
                </a:solidFill>
              </a:rPr>
              <a:t>қазанда</a:t>
            </a:r>
            <a:r>
              <a:rPr lang="ru-RU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err="1">
                <a:solidFill>
                  <a:srgbClr val="002060"/>
                </a:solidFill>
              </a:rPr>
              <a:t>тіркеудің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тізіліміне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N </a:t>
            </a:r>
            <a:r>
              <a:rPr lang="kk-KZ" sz="1400" dirty="0" smtClean="0">
                <a:solidFill>
                  <a:srgbClr val="002060"/>
                </a:solidFill>
              </a:rPr>
              <a:t>17649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болып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енгізілді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2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9144000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Біліктілік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санатын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(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растау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педагогикалық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қызметкердің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және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оған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теңестірілген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тұлғаның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портфолиосын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бағалау</a:t>
            </a: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altLang="ru-RU" sz="1600" b="1" i="1" kern="50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парағы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85946"/>
              </p:ext>
            </p:extLst>
          </p:nvPr>
        </p:nvGraphicFramePr>
        <p:xfrm>
          <a:off x="539552" y="1628802"/>
          <a:ext cx="7704856" cy="41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9956"/>
                <a:gridCol w="1674900"/>
              </a:tblGrid>
              <a:tr h="33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Портфолио бөлімдері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Коментарий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оқу жетістіктерін сырттай бағалау, қорытынды аттестаттау нәтижелерін қамтитын аттестаттау кезеңіндегі білім алушылардың білім сапасының мониторингі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Білім алушылардың жетістіктерін растайтын немесе тәжірибелерді жалпылауды растайтын құжаттардың көшірмелері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Сабақтарды бақылау парақтары (3-тен кем емес)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Педагог жұмысшылардың және оған теңестірілген тұлғалардың жетістіктерін растайтын құжаттардың көшірмесі (бар болса)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Ұсыныстар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9144000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800" b="1" i="1" dirty="0" smtClean="0">
                <a:solidFill>
                  <a:schemeClr val="bg1"/>
                </a:solidFill>
              </a:rPr>
              <a:t>Сабақтарды бақылау парағы 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6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45582"/>
              </p:ext>
            </p:extLst>
          </p:nvPr>
        </p:nvGraphicFramePr>
        <p:xfrm>
          <a:off x="417761" y="717858"/>
          <a:ext cx="8352928" cy="604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364"/>
                <a:gridCol w="379914"/>
                <a:gridCol w="5459432"/>
                <a:gridCol w="1898218"/>
              </a:tblGrid>
              <a:tr h="1064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 бақылау күні: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Сыныбы: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Пәні:                                                 Тақырыбы: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Педагог: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Бақылаушы: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 бөліктері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Белгі (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10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 жоспары бар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Күтілетін нәтижелер оқу мақсаттарына сәйкес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қажеттіліктерін ескереді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зерттеу дағдыларын дамытуға бағытталған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оқушыларды оқу мақсаттары мен күтілетін нәтижелерге қатыстырады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Сабақтың әр кезеңінде педагог барлық оқушыларды белсенді оқуға қатыстырады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материалын меңгертуді ұйымдастыру барысында педагог қамтамасыз етеді: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сұранысын қанағаттандыру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қабілеттерін дамыту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 барысында педагог АҚТ-ны пайдаланады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нәтижелеріне жету үшін дайын түрдегі білім ресурстарын пайдаланады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өзінің сандық ресурстарын пайдаланады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оқушылармен бірігіп жұмыс істеу үшін желілік ресертарды пайдаланады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оқу мақсаттарына жету бойынша әр оқушының ілгерілеуін бақылайды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оқушыларды бағалау үрдісіне қатыстырады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31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білім алушыларға сындарлы кері байланыс беру үшін жағдай жасайды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10641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Бақылаудың қосымша бөліктері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106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Кері байланыс және ұсыныстар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15" marR="26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95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22225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800" b="1" i="1" dirty="0" smtClean="0">
                <a:solidFill>
                  <a:schemeClr val="bg1"/>
                </a:solidFill>
              </a:rPr>
              <a:t>САРАПТАУ КЕҢЕСІНІҢ ШЕШІМІ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шешімдердің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аттестаттауға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аттестаттауға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ұсынылмайды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err="1" smtClean="0">
                <a:solidFill>
                  <a:srgbClr val="002060"/>
                </a:solidFill>
              </a:rPr>
              <a:t>Мерзімінен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бұрын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аттестаттаудан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өткен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қайта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тестілеуден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өтпеген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аттестатталушыларға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оның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қолданылу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мерзімі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аяқталғанға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дейін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</a:t>
            </a:r>
            <a:r>
              <a:rPr lang="ru-RU" sz="3400" b="1" dirty="0">
                <a:solidFill>
                  <a:srgbClr val="002060"/>
                </a:solidFill>
              </a:rPr>
              <a:t> бар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сақталады</a:t>
            </a:r>
            <a:r>
              <a:rPr lang="ru-RU" sz="34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 smtClean="0">
                <a:solidFill>
                  <a:srgbClr val="002060"/>
                </a:solidFill>
              </a:rPr>
              <a:t>Қайта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ұлттық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тестілеуден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өтпеген</a:t>
            </a:r>
            <a:r>
              <a:rPr lang="ru-RU" sz="3400" b="1" dirty="0">
                <a:solidFill>
                  <a:srgbClr val="002060"/>
                </a:solidFill>
              </a:rPr>
              <a:t> "педагог-модератор", "педагог-</a:t>
            </a:r>
            <a:r>
              <a:rPr lang="ru-RU" sz="3400" b="1" dirty="0" err="1">
                <a:solidFill>
                  <a:srgbClr val="002060"/>
                </a:solidFill>
              </a:rPr>
              <a:t>сарапшы</a:t>
            </a:r>
            <a:r>
              <a:rPr lang="ru-RU" sz="3400" b="1" dirty="0">
                <a:solidFill>
                  <a:srgbClr val="002060"/>
                </a:solidFill>
              </a:rPr>
              <a:t>", "педагог-</a:t>
            </a:r>
            <a:r>
              <a:rPr lang="ru-RU" sz="3400" b="1" dirty="0" err="1">
                <a:solidFill>
                  <a:srgbClr val="002060"/>
                </a:solidFill>
              </a:rPr>
              <a:t>зерттеуші</a:t>
            </a:r>
            <a:r>
              <a:rPr lang="ru-RU" sz="3400" b="1" dirty="0">
                <a:solidFill>
                  <a:srgbClr val="002060"/>
                </a:solidFill>
              </a:rPr>
              <a:t>", "педагог-</a:t>
            </a:r>
            <a:r>
              <a:rPr lang="ru-RU" sz="3400" b="1" dirty="0" err="1">
                <a:solidFill>
                  <a:srgbClr val="002060"/>
                </a:solidFill>
              </a:rPr>
              <a:t>шебер</a:t>
            </a:r>
            <a:r>
              <a:rPr lang="ru-RU" sz="3400" b="1" dirty="0">
                <a:solidFill>
                  <a:srgbClr val="002060"/>
                </a:solidFill>
              </a:rPr>
              <a:t>" (</a:t>
            </a:r>
            <a:r>
              <a:rPr lang="ru-RU" sz="3400" b="1" dirty="0" err="1">
                <a:solidFill>
                  <a:srgbClr val="002060"/>
                </a:solidFill>
              </a:rPr>
              <a:t>өтпелі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кезеңге</a:t>
            </a:r>
            <a:r>
              <a:rPr lang="ru-RU" sz="3400" b="1" dirty="0">
                <a:solidFill>
                  <a:srgbClr val="002060"/>
                </a:solidFill>
              </a:rPr>
              <a:t>)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санаттарын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беруге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өтініш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берген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аттестатталушылардың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</a:t>
            </a:r>
            <a:r>
              <a:rPr lang="ru-RU" sz="3400" b="1" dirty="0">
                <a:solidFill>
                  <a:srgbClr val="002060"/>
                </a:solidFill>
              </a:rPr>
              <a:t> бар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санаттары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сақталады</a:t>
            </a:r>
            <a:r>
              <a:rPr lang="ru-RU" sz="3400" b="1" dirty="0">
                <a:solidFill>
                  <a:srgbClr val="002060"/>
                </a:solidFill>
              </a:rPr>
              <a:t>: </a:t>
            </a:r>
            <a:r>
              <a:rPr lang="ru-RU" sz="3400" b="1" dirty="0" err="1">
                <a:solidFill>
                  <a:srgbClr val="002060"/>
                </a:solidFill>
              </a:rPr>
              <a:t>екінші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бірінші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жоғары</a:t>
            </a:r>
            <a:r>
              <a:rPr lang="ru-RU" sz="3400" b="1" dirty="0">
                <a:solidFill>
                  <a:srgbClr val="002060"/>
                </a:solidFill>
              </a:rPr>
              <a:t> - </a:t>
            </a:r>
            <a:r>
              <a:rPr lang="ru-RU" sz="3400" b="1" dirty="0" err="1">
                <a:solidFill>
                  <a:srgbClr val="002060"/>
                </a:solidFill>
              </a:rPr>
              <a:t>оның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қолданылу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мерзімі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аяқталғанға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дейін</a:t>
            </a:r>
            <a:r>
              <a:rPr lang="ru-RU" sz="34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>
                <a:solidFill>
                  <a:srgbClr val="002060"/>
                </a:solidFill>
              </a:rPr>
              <a:t>Мерзімінен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бұрын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аттестаттаудан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өткен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қайта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тестілеуден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өтпеген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аттестатталушылардың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оның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қолданылу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мерзімі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аяқталғанға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дейін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сақталады</a:t>
            </a:r>
            <a:r>
              <a:rPr lang="ru-RU" sz="3400" b="1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 smtClean="0">
                <a:solidFill>
                  <a:srgbClr val="002060"/>
                </a:solidFill>
              </a:rPr>
              <a:t>Ұлттық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тестілеуден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өтпеген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жағдайда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</a:t>
            </a:r>
            <a:r>
              <a:rPr lang="ru-RU" sz="3400" b="1" dirty="0">
                <a:solidFill>
                  <a:srgbClr val="002060"/>
                </a:solidFill>
              </a:rPr>
              <a:t> бар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санатының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күші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бір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жылға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ұзартылады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қайта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расталмаған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жағдайда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тиісті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деңгейдегі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аттестаттау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комиссиясының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шешімі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негізінде</a:t>
            </a:r>
            <a:r>
              <a:rPr lang="ru-RU" sz="3400" b="1" dirty="0">
                <a:solidFill>
                  <a:srgbClr val="FF0000"/>
                </a:solidFill>
              </a:rPr>
              <a:t> "педагог" </a:t>
            </a:r>
            <a:r>
              <a:rPr lang="ru-RU" sz="3400" b="1" dirty="0" err="1">
                <a:solidFill>
                  <a:srgbClr val="FF0000"/>
                </a:solidFill>
              </a:rPr>
              <a:t>біліктілік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санатына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дейін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төмендейді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Жасына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байланысты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зейнетке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шығуға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бес </a:t>
            </a:r>
            <a:r>
              <a:rPr lang="ru-RU" b="1" dirty="0" err="1">
                <a:solidFill>
                  <a:srgbClr val="002060"/>
                </a:solidFill>
              </a:rPr>
              <a:t>жылдан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көп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емес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уақыт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қалған</a:t>
            </a:r>
            <a:r>
              <a:rPr lang="ru-RU" b="1" dirty="0" smtClean="0">
                <a:solidFill>
                  <a:srgbClr val="002060"/>
                </a:solidFill>
              </a:rPr>
              <a:t> педагог </a:t>
            </a:r>
            <a:r>
              <a:rPr lang="ru-RU" b="1" dirty="0" err="1">
                <a:solidFill>
                  <a:srgbClr val="002060"/>
                </a:solidFill>
              </a:rPr>
              <a:t>қызметкерлерге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оларға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теңестірілген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тұлғалардың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біліктілік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санаттарының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қолданылу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мерзімі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өткен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жағдайда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кезекті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аттестаттаудан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босату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туралы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өтінішке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еркін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түрде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нысан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b="1" dirty="0" err="1">
                <a:solidFill>
                  <a:srgbClr val="002060"/>
                </a:solidFill>
              </a:rPr>
              <a:t>сәйкес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өздерінде</a:t>
            </a:r>
            <a:r>
              <a:rPr lang="ru-RU" b="1" dirty="0" smtClean="0">
                <a:solidFill>
                  <a:srgbClr val="002060"/>
                </a:solidFill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</a:rPr>
              <a:t>біліктілік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санаты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зейнетақы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жасына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жеткенге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дейін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сақталады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3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БІЛІКТІЛІК САНАТТАРЫНЫҢ </a:t>
            </a:r>
            <a:r>
              <a:rPr lang="ru-RU" sz="2800" b="1" i="1" dirty="0" smtClean="0">
                <a:solidFill>
                  <a:schemeClr val="bg1"/>
                </a:solidFill>
              </a:rPr>
              <a:t>САҚТАЛУ МЕРЗІМІ</a:t>
            </a:r>
          </a:p>
        </p:txBody>
      </p:sp>
    </p:spTree>
    <p:extLst>
      <p:ext uri="{BB962C8B-B14F-4D97-AF65-F5344CB8AC3E}">
        <p14:creationId xmlns:p14="http://schemas.microsoft.com/office/powerpoint/2010/main" val="4142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 </a:t>
            </a:r>
            <a:r>
              <a:rPr lang="ru-RU" sz="3400" b="1" dirty="0">
                <a:solidFill>
                  <a:srgbClr val="002060"/>
                </a:solidFill>
              </a:rPr>
              <a:t>94.-1 "</a:t>
            </a:r>
            <a:r>
              <a:rPr lang="ru-RU" sz="3400" b="1" dirty="0" err="1">
                <a:solidFill>
                  <a:srgbClr val="002060"/>
                </a:solidFill>
              </a:rPr>
              <a:t>Өзін-өзі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тану</a:t>
            </a:r>
            <a:r>
              <a:rPr lang="ru-RU" sz="3400" b="1" dirty="0">
                <a:solidFill>
                  <a:srgbClr val="002060"/>
                </a:solidFill>
              </a:rPr>
              <a:t>" </a:t>
            </a:r>
            <a:r>
              <a:rPr lang="ru-RU" sz="3400" b="1" dirty="0" err="1">
                <a:solidFill>
                  <a:srgbClr val="002060"/>
                </a:solidFill>
              </a:rPr>
              <a:t>пәнін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оқыту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кезінде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педагогикалық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қызметкердің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бұрын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оқытылатын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пән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бойынша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санатына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теңестіріледі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және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аттестаттаудың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қолданылу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мерзімі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аяқталғанға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дейін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сақталады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 smtClean="0">
                <a:solidFill>
                  <a:srgbClr val="002060"/>
                </a:solidFill>
              </a:rPr>
              <a:t>Психологиялық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диагностикалық</a:t>
            </a:r>
            <a:r>
              <a:rPr lang="ru-RU" sz="3400" b="1" dirty="0">
                <a:solidFill>
                  <a:srgbClr val="002060"/>
                </a:solidFill>
              </a:rPr>
              <a:t> (</a:t>
            </a:r>
            <a:r>
              <a:rPr lang="ru-RU" sz="3400" b="1" dirty="0" err="1">
                <a:solidFill>
                  <a:srgbClr val="002060"/>
                </a:solidFill>
              </a:rPr>
              <a:t>білім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алушылардың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ерекше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білім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алу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қажеттіліктерін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айқындау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бөлігінде</a:t>
            </a:r>
            <a:r>
              <a:rPr lang="ru-RU" sz="3400" b="1" dirty="0">
                <a:solidFill>
                  <a:srgbClr val="002060"/>
                </a:solidFill>
              </a:rPr>
              <a:t>), </a:t>
            </a:r>
            <a:r>
              <a:rPr lang="ru-RU" sz="3400" b="1" dirty="0" err="1">
                <a:solidFill>
                  <a:srgbClr val="002060"/>
                </a:solidFill>
              </a:rPr>
              <a:t>түзету</a:t>
            </a:r>
            <a:r>
              <a:rPr lang="ru-RU" sz="3400" b="1" dirty="0">
                <a:solidFill>
                  <a:srgbClr val="002060"/>
                </a:solidFill>
              </a:rPr>
              <a:t>, </a:t>
            </a:r>
            <a:r>
              <a:rPr lang="ru-RU" sz="3400" b="1" dirty="0" err="1">
                <a:solidFill>
                  <a:srgbClr val="002060"/>
                </a:solidFill>
              </a:rPr>
              <a:t>әлеуметтік-педагогикалық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қызметті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жүзеге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асыратын</a:t>
            </a:r>
            <a:r>
              <a:rPr lang="ru-RU" sz="3400" b="1" dirty="0">
                <a:solidFill>
                  <a:srgbClr val="002060"/>
                </a:solidFill>
              </a:rPr>
              <a:t> педагог </a:t>
            </a:r>
            <a:r>
              <a:rPr lang="ru-RU" sz="3400" b="1" dirty="0" err="1">
                <a:solidFill>
                  <a:srgbClr val="002060"/>
                </a:solidFill>
              </a:rPr>
              <a:t>қызметкерлерге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дипломда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көрсетілген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мамандыққа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сәйкес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немесе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қайта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даярлау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курстарынан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өтуді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ескере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отырып</a:t>
            </a:r>
            <a:r>
              <a:rPr lang="ru-RU" sz="3400" b="1" dirty="0">
                <a:solidFill>
                  <a:srgbClr val="002060"/>
                </a:solidFill>
              </a:rPr>
              <a:t>, "педагог-модератор", "педагог-</a:t>
            </a:r>
            <a:r>
              <a:rPr lang="ru-RU" sz="3400" b="1" dirty="0" err="1">
                <a:solidFill>
                  <a:srgbClr val="002060"/>
                </a:solidFill>
              </a:rPr>
              <a:t>сарапшы</a:t>
            </a:r>
            <a:r>
              <a:rPr lang="ru-RU" sz="3400" b="1" dirty="0">
                <a:solidFill>
                  <a:srgbClr val="002060"/>
                </a:solidFill>
              </a:rPr>
              <a:t>", "педагог-</a:t>
            </a:r>
            <a:r>
              <a:rPr lang="ru-RU" sz="3400" b="1" dirty="0" err="1">
                <a:solidFill>
                  <a:srgbClr val="002060"/>
                </a:solidFill>
              </a:rPr>
              <a:t>зерттеуші</a:t>
            </a:r>
            <a:r>
              <a:rPr lang="ru-RU" sz="3400" b="1" dirty="0">
                <a:solidFill>
                  <a:srgbClr val="002060"/>
                </a:solidFill>
              </a:rPr>
              <a:t>", "педагог-мастер" </a:t>
            </a:r>
            <a:r>
              <a:rPr lang="ru-RU" sz="3400" b="1" dirty="0" err="1">
                <a:solidFill>
                  <a:srgbClr val="002060"/>
                </a:solidFill>
              </a:rPr>
              <a:t>біліктілік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санаты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беріледі</a:t>
            </a:r>
            <a:r>
              <a:rPr lang="ru-RU" sz="3400" b="1" dirty="0">
                <a:solidFill>
                  <a:srgbClr val="002060"/>
                </a:solidFill>
              </a:rPr>
              <a:t>.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"</a:t>
            </a:r>
            <a:r>
              <a:rPr lang="ru-RU" b="1" dirty="0" err="1">
                <a:solidFill>
                  <a:srgbClr val="002060"/>
                </a:solidFill>
              </a:rPr>
              <a:t>Көркем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еңбек</a:t>
            </a:r>
            <a:r>
              <a:rPr lang="ru-RU" b="1" dirty="0">
                <a:solidFill>
                  <a:srgbClr val="002060"/>
                </a:solidFill>
              </a:rPr>
              <a:t>" </a:t>
            </a:r>
            <a:r>
              <a:rPr lang="ru-RU" b="1" dirty="0" err="1">
                <a:solidFill>
                  <a:srgbClr val="002060"/>
                </a:solidFill>
              </a:rPr>
              <a:t>пәнін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оқытатын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педагогтардың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жағдайын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реттейтін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Ережелерге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өзгерістер</a:t>
            </a:r>
            <a:r>
              <a:rPr lang="ru-RU" b="1" dirty="0">
                <a:solidFill>
                  <a:srgbClr val="002060"/>
                </a:solidFill>
              </a:rPr>
              <a:t> мен </a:t>
            </a:r>
            <a:r>
              <a:rPr lang="ru-RU" b="1" dirty="0" err="1">
                <a:solidFill>
                  <a:srgbClr val="002060"/>
                </a:solidFill>
              </a:rPr>
              <a:t>толықтырулар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енгізіледі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бұл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ретте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біліктілік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санаты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бұрын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оқытылатын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пән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бойынша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біліктілік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санатына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теңестіріледі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Егер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мұғалім</a:t>
            </a:r>
            <a:r>
              <a:rPr lang="ru-RU" b="1" dirty="0">
                <a:solidFill>
                  <a:srgbClr val="002060"/>
                </a:solidFill>
              </a:rPr>
              <a:t> "</a:t>
            </a:r>
            <a:r>
              <a:rPr lang="ru-RU" b="1" dirty="0" err="1">
                <a:solidFill>
                  <a:srgbClr val="002060"/>
                </a:solidFill>
              </a:rPr>
              <a:t>Бейнелеу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өнері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сызу</a:t>
            </a:r>
            <a:r>
              <a:rPr lang="ru-RU" b="1" dirty="0">
                <a:solidFill>
                  <a:srgbClr val="002060"/>
                </a:solidFill>
              </a:rPr>
              <a:t>", "Технология" </a:t>
            </a:r>
            <a:r>
              <a:rPr lang="ru-RU" b="1" dirty="0" err="1">
                <a:solidFill>
                  <a:srgbClr val="002060"/>
                </a:solidFill>
              </a:rPr>
              <a:t>дипломымен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жаңартылған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білім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мазмұнының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Типтік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оқу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бағдарламаларына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сәйкес</a:t>
            </a:r>
            <a:r>
              <a:rPr lang="ru-RU" b="1" dirty="0">
                <a:solidFill>
                  <a:srgbClr val="002060"/>
                </a:solidFill>
              </a:rPr>
              <a:t> "</a:t>
            </a:r>
            <a:r>
              <a:rPr lang="ru-RU" b="1" dirty="0" err="1">
                <a:solidFill>
                  <a:srgbClr val="002060"/>
                </a:solidFill>
              </a:rPr>
              <a:t>көркемдік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еңбек</a:t>
            </a:r>
            <a:r>
              <a:rPr lang="ru-RU" b="1" dirty="0">
                <a:solidFill>
                  <a:srgbClr val="002060"/>
                </a:solidFill>
              </a:rPr>
              <a:t>" </a:t>
            </a:r>
            <a:r>
              <a:rPr lang="ru-RU" b="1" dirty="0" err="1">
                <a:solidFill>
                  <a:srgbClr val="002060"/>
                </a:solidFill>
              </a:rPr>
              <a:t>пәнін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жүргізсе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онда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ол</a:t>
            </a:r>
            <a:r>
              <a:rPr lang="ru-RU" b="1" dirty="0">
                <a:solidFill>
                  <a:srgbClr val="002060"/>
                </a:solidFill>
              </a:rPr>
              <a:t> "педагог-модератор", "педагог-</a:t>
            </a:r>
            <a:r>
              <a:rPr lang="ru-RU" b="1" dirty="0" err="1">
                <a:solidFill>
                  <a:srgbClr val="002060"/>
                </a:solidFill>
              </a:rPr>
              <a:t>сарапшы</a:t>
            </a:r>
            <a:r>
              <a:rPr lang="ru-RU" b="1" dirty="0">
                <a:solidFill>
                  <a:srgbClr val="002060"/>
                </a:solidFill>
              </a:rPr>
              <a:t>", "педагог-</a:t>
            </a:r>
            <a:r>
              <a:rPr lang="ru-RU" b="1" dirty="0" err="1">
                <a:solidFill>
                  <a:srgbClr val="002060"/>
                </a:solidFill>
              </a:rPr>
              <a:t>зерттеуші</a:t>
            </a:r>
            <a:r>
              <a:rPr lang="ru-RU" b="1" dirty="0">
                <a:solidFill>
                  <a:srgbClr val="002060"/>
                </a:solidFill>
              </a:rPr>
              <a:t>", "педагог-</a:t>
            </a:r>
            <a:r>
              <a:rPr lang="ru-RU" b="1" dirty="0" err="1">
                <a:solidFill>
                  <a:srgbClr val="002060"/>
                </a:solidFill>
              </a:rPr>
              <a:t>шебер"санатына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қосымша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ақы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алуға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құқылы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3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</a:rPr>
              <a:t>БІЛІКТІЛІК САНАТТАРЫНЫҢ </a:t>
            </a:r>
            <a:r>
              <a:rPr lang="ru-RU" sz="2800" b="1" i="1" dirty="0" smtClean="0">
                <a:solidFill>
                  <a:schemeClr val="bg1"/>
                </a:solidFill>
              </a:rPr>
              <a:t>САҚТАЛУЫ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5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800" b="1" i="1" dirty="0" smtClean="0">
                <a:solidFill>
                  <a:schemeClr val="bg1"/>
                </a:solidFill>
              </a:rPr>
              <a:t>АТТЕСТАТТАУ КОМИССИЯСЫНЫҢ ШЕШІМІ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Хаттамаға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шешімдердің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2016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r>
              <a:rPr lang="ru-RU" sz="1900" b="1" dirty="0" smtClean="0">
                <a:solidFill>
                  <a:srgbClr val="002060"/>
                </a:solidFill>
              </a:rPr>
              <a:t>Осы </a:t>
            </a:r>
            <a:r>
              <a:rPr lang="ru-RU" sz="1900" b="1" dirty="0" err="1" smtClean="0">
                <a:solidFill>
                  <a:srgbClr val="002060"/>
                </a:solidFill>
              </a:rPr>
              <a:t>Ережедегі</a:t>
            </a:r>
            <a:r>
              <a:rPr lang="ru-RU" sz="1900" b="1" dirty="0" smtClean="0">
                <a:solidFill>
                  <a:srgbClr val="002060"/>
                </a:solidFill>
              </a:rPr>
              <a:t>  </a:t>
            </a:r>
            <a:r>
              <a:rPr lang="ru-RU" sz="1900" b="1" dirty="0">
                <a:solidFill>
                  <a:srgbClr val="002060"/>
                </a:solidFill>
              </a:rPr>
              <a:t>2-қосымшаға </a:t>
            </a:r>
            <a:r>
              <a:rPr lang="ru-RU" sz="1900" b="1" dirty="0" err="1">
                <a:solidFill>
                  <a:srgbClr val="002060"/>
                </a:solidFill>
              </a:rPr>
              <a:t>сәйкес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нысан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бойынша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біліктілік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санаттарын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беруге</a:t>
            </a:r>
            <a:r>
              <a:rPr lang="ru-RU" sz="1900" b="1" dirty="0">
                <a:solidFill>
                  <a:srgbClr val="002060"/>
                </a:solidFill>
              </a:rPr>
              <a:t> (</a:t>
            </a:r>
            <a:r>
              <a:rPr lang="ru-RU" sz="1900" b="1" dirty="0" err="1">
                <a:solidFill>
                  <a:srgbClr val="002060"/>
                </a:solidFill>
              </a:rPr>
              <a:t>растауға</a:t>
            </a:r>
            <a:r>
              <a:rPr lang="ru-RU" sz="1900" b="1" dirty="0">
                <a:solidFill>
                  <a:srgbClr val="002060"/>
                </a:solidFill>
              </a:rPr>
              <a:t>) </a:t>
            </a:r>
            <a:r>
              <a:rPr lang="ru-RU" sz="1900" b="1" dirty="0" err="1" smtClean="0">
                <a:solidFill>
                  <a:srgbClr val="002060"/>
                </a:solidFill>
              </a:rPr>
              <a:t>аттестатталушыларға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аттестаттау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туралы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FF0000"/>
                </a:solidFill>
              </a:rPr>
              <a:t>куәліктерді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беруді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білім</a:t>
            </a:r>
            <a:r>
              <a:rPr lang="ru-RU" sz="1900" b="1" dirty="0">
                <a:solidFill>
                  <a:srgbClr val="002060"/>
                </a:solidFill>
              </a:rPr>
              <a:t> беру </a:t>
            </a:r>
            <a:r>
              <a:rPr lang="ru-RU" sz="1900" b="1" dirty="0" err="1">
                <a:solidFill>
                  <a:srgbClr val="002060"/>
                </a:solidFill>
              </a:rPr>
              <a:t>ұйымдары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аттестаттау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комиссияларының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шешімдері</a:t>
            </a:r>
            <a:r>
              <a:rPr lang="ru-RU" sz="1900" b="1" dirty="0">
                <a:solidFill>
                  <a:srgbClr val="002060"/>
                </a:solidFill>
              </a:rPr>
              <a:t> мен </a:t>
            </a:r>
            <a:r>
              <a:rPr lang="ru-RU" sz="1900" b="1" dirty="0" err="1">
                <a:solidFill>
                  <a:srgbClr val="002060"/>
                </a:solidFill>
              </a:rPr>
              <a:t>ауданның</a:t>
            </a:r>
            <a:r>
              <a:rPr lang="ru-RU" sz="1900" b="1" dirty="0">
                <a:solidFill>
                  <a:srgbClr val="002060"/>
                </a:solidFill>
              </a:rPr>
              <a:t>(</a:t>
            </a:r>
            <a:r>
              <a:rPr lang="ru-RU" sz="1900" b="1" dirty="0" err="1">
                <a:solidFill>
                  <a:srgbClr val="002060"/>
                </a:solidFill>
              </a:rPr>
              <a:t>қаланың</a:t>
            </a:r>
            <a:r>
              <a:rPr lang="ru-RU" sz="1900" b="1" dirty="0">
                <a:solidFill>
                  <a:srgbClr val="002060"/>
                </a:solidFill>
              </a:rPr>
              <a:t>), </a:t>
            </a:r>
            <a:r>
              <a:rPr lang="ru-RU" sz="1900" b="1" dirty="0" err="1">
                <a:solidFill>
                  <a:srgbClr val="002060"/>
                </a:solidFill>
              </a:rPr>
              <a:t>облыстың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тиісті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жергілікті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атқарушы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органдары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басшыларының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бұйрықтары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негізінде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ағымдағы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err="1">
                <a:solidFill>
                  <a:srgbClr val="002060"/>
                </a:solidFill>
              </a:rPr>
              <a:t>жылдың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u="sng" dirty="0">
                <a:solidFill>
                  <a:srgbClr val="002060"/>
                </a:solidFill>
              </a:rPr>
              <a:t>31 </a:t>
            </a:r>
            <a:r>
              <a:rPr lang="ru-RU" sz="1900" b="1" u="sng" dirty="0" err="1">
                <a:solidFill>
                  <a:srgbClr val="002060"/>
                </a:solidFill>
              </a:rPr>
              <a:t>тамызынан</a:t>
            </a:r>
            <a:r>
              <a:rPr lang="ru-RU" sz="1900" b="1" u="sng" dirty="0">
                <a:solidFill>
                  <a:srgbClr val="002060"/>
                </a:solidFill>
              </a:rPr>
              <a:t> </a:t>
            </a:r>
            <a:r>
              <a:rPr lang="ru-RU" sz="1900" b="1" u="sng" dirty="0" err="1">
                <a:solidFill>
                  <a:srgbClr val="002060"/>
                </a:solidFill>
              </a:rPr>
              <a:t>немесе</a:t>
            </a:r>
            <a:r>
              <a:rPr lang="ru-RU" sz="1900" b="1" u="sng" dirty="0">
                <a:solidFill>
                  <a:srgbClr val="002060"/>
                </a:solidFill>
              </a:rPr>
              <a:t> 31 </a:t>
            </a:r>
            <a:r>
              <a:rPr lang="ru-RU" sz="1900" b="1" u="sng" dirty="0" err="1">
                <a:solidFill>
                  <a:srgbClr val="002060"/>
                </a:solidFill>
              </a:rPr>
              <a:t>желтоқсанынан</a:t>
            </a:r>
            <a:r>
              <a:rPr lang="ru-RU" sz="1900" b="1" u="sng" dirty="0">
                <a:solidFill>
                  <a:srgbClr val="002060"/>
                </a:solidFill>
              </a:rPr>
              <a:t> </a:t>
            </a:r>
            <a:r>
              <a:rPr lang="ru-RU" sz="1900" b="1" u="sng" dirty="0" err="1">
                <a:solidFill>
                  <a:srgbClr val="002060"/>
                </a:solidFill>
              </a:rPr>
              <a:t>кешіктірмей</a:t>
            </a:r>
            <a:r>
              <a:rPr lang="ru-RU" sz="1900" b="1" u="sng" dirty="0">
                <a:solidFill>
                  <a:srgbClr val="002060"/>
                </a:solidFill>
              </a:rPr>
              <a:t> </a:t>
            </a:r>
            <a:r>
              <a:rPr lang="ru-RU" sz="1900" b="1" u="sng" dirty="0" err="1">
                <a:solidFill>
                  <a:srgbClr val="002060"/>
                </a:solidFill>
              </a:rPr>
              <a:t>жүзеге</a:t>
            </a:r>
            <a:r>
              <a:rPr lang="ru-RU" sz="1900" b="1" u="sng" dirty="0">
                <a:solidFill>
                  <a:srgbClr val="002060"/>
                </a:solidFill>
              </a:rPr>
              <a:t> </a:t>
            </a:r>
            <a:r>
              <a:rPr lang="ru-RU" sz="1900" b="1" u="sng" dirty="0" err="1">
                <a:solidFill>
                  <a:srgbClr val="002060"/>
                </a:solidFill>
              </a:rPr>
              <a:t>асырады</a:t>
            </a:r>
            <a:r>
              <a:rPr lang="ru-RU" sz="1900" b="1" u="sng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31785" y="123280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АТТЕСТАТТАЛУШЫЛАРҒА КУӘЛІКТЕР БЕРУ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4014768" y="314096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err="1" smtClean="0">
                <a:solidFill>
                  <a:srgbClr val="002060"/>
                </a:solidFill>
              </a:rPr>
              <a:t>Біліктілік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санатын</a:t>
            </a:r>
            <a:r>
              <a:rPr lang="ru-RU" sz="1600" b="1" dirty="0">
                <a:solidFill>
                  <a:srgbClr val="002060"/>
                </a:solidFill>
              </a:rPr>
              <a:t> беру (</a:t>
            </a:r>
            <a:r>
              <a:rPr lang="ru-RU" sz="1600" b="1" dirty="0" err="1">
                <a:solidFill>
                  <a:srgbClr val="002060"/>
                </a:solidFill>
              </a:rPr>
              <a:t>растау</a:t>
            </a:r>
            <a:r>
              <a:rPr lang="ru-RU" sz="1600" b="1" dirty="0">
                <a:solidFill>
                  <a:srgbClr val="002060"/>
                </a:solidFill>
              </a:rPr>
              <a:t>) </a:t>
            </a:r>
            <a:r>
              <a:rPr lang="ru-RU" sz="1600" b="1" dirty="0" err="1">
                <a:solidFill>
                  <a:srgbClr val="002060"/>
                </a:solidFill>
              </a:rPr>
              <a:t>туралы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куәлік</a:t>
            </a:r>
            <a:r>
              <a:rPr lang="ru-RU" sz="1600" b="1" dirty="0">
                <a:solidFill>
                  <a:srgbClr val="002060"/>
                </a:solidFill>
              </a:rPr>
              <a:t> беру осы </a:t>
            </a:r>
            <a:r>
              <a:rPr lang="ru-RU" sz="1600" b="1" dirty="0" err="1">
                <a:solidFill>
                  <a:srgbClr val="002060"/>
                </a:solidFill>
              </a:rPr>
              <a:t>Қағидаларға</a:t>
            </a:r>
            <a:r>
              <a:rPr lang="ru-RU" sz="1600" b="1" dirty="0">
                <a:solidFill>
                  <a:srgbClr val="002060"/>
                </a:solidFill>
              </a:rPr>
              <a:t> 18-қосымшаға </a:t>
            </a:r>
            <a:r>
              <a:rPr lang="ru-RU" sz="1600" b="1" dirty="0" err="1">
                <a:solidFill>
                  <a:srgbClr val="002060"/>
                </a:solidFill>
              </a:rPr>
              <a:t>сәйкес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нысан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Біліктілік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санатын</a:t>
            </a:r>
            <a:r>
              <a:rPr lang="ru-RU" sz="1600" b="1" dirty="0">
                <a:solidFill>
                  <a:srgbClr val="002060"/>
                </a:solidFill>
              </a:rPr>
              <a:t> беру (</a:t>
            </a:r>
            <a:r>
              <a:rPr lang="ru-RU" sz="1600" b="1" dirty="0" err="1">
                <a:solidFill>
                  <a:srgbClr val="002060"/>
                </a:solidFill>
              </a:rPr>
              <a:t>растау</a:t>
            </a:r>
            <a:r>
              <a:rPr lang="ru-RU" sz="1600" b="1" dirty="0">
                <a:solidFill>
                  <a:srgbClr val="002060"/>
                </a:solidFill>
              </a:rPr>
              <a:t>) </a:t>
            </a:r>
            <a:r>
              <a:rPr lang="ru-RU" sz="1600" b="1" dirty="0" err="1">
                <a:solidFill>
                  <a:srgbClr val="002060"/>
                </a:solidFill>
              </a:rPr>
              <a:t>туралы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куәліктерді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тіркеу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және</a:t>
            </a:r>
            <a:r>
              <a:rPr lang="ru-RU" sz="1600" b="1" dirty="0">
                <a:solidFill>
                  <a:srgbClr val="002060"/>
                </a:solidFill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</a:rPr>
              <a:t>журналында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тіркеледі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65274"/>
              </p:ext>
            </p:extLst>
          </p:nvPr>
        </p:nvGraphicFramePr>
        <p:xfrm>
          <a:off x="827584" y="4941168"/>
          <a:ext cx="6984774" cy="1241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014"/>
                <a:gridCol w="732500"/>
                <a:gridCol w="1397860"/>
                <a:gridCol w="1199459"/>
                <a:gridCol w="1436333"/>
                <a:gridCol w="1116477"/>
                <a:gridCol w="798131"/>
              </a:tblGrid>
              <a:tr h="12414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effectLst/>
                        </a:rPr>
                        <a:t>п/п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 smtClean="0">
                          <a:effectLst/>
                        </a:rPr>
                        <a:t>Фамилия</a:t>
                      </a:r>
                      <a:r>
                        <a:rPr lang="kk-KZ" sz="1000" b="1" dirty="0" smtClean="0">
                          <a:effectLst/>
                        </a:rPr>
                        <a:t>сы</a:t>
                      </a:r>
                      <a:r>
                        <a:rPr lang="en-US" sz="1000" b="1" dirty="0" smtClean="0">
                          <a:effectLst/>
                        </a:rPr>
                        <a:t>, </a:t>
                      </a:r>
                      <a:r>
                        <a:rPr lang="kk-KZ" sz="1000" b="1" dirty="0" smtClean="0">
                          <a:effectLst/>
                        </a:rPr>
                        <a:t>аты</a:t>
                      </a:r>
                      <a:r>
                        <a:rPr lang="en-US" sz="1000" b="1" dirty="0" smtClean="0">
                          <a:effectLst/>
                        </a:rPr>
                        <a:t>, </a:t>
                      </a:r>
                      <a:r>
                        <a:rPr lang="kk-KZ" sz="1000" b="1" dirty="0" smtClean="0">
                          <a:effectLst/>
                        </a:rPr>
                        <a:t>әкесінің аты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Берілген</a:t>
                      </a:r>
                      <a:r>
                        <a:rPr lang="ru-RU" sz="1000" b="1" dirty="0" smtClean="0">
                          <a:effectLst/>
                        </a:rPr>
                        <a:t>/</a:t>
                      </a:r>
                      <a:r>
                        <a:rPr lang="ru-RU" sz="1000" b="1" dirty="0" err="1" smtClean="0">
                          <a:effectLst/>
                        </a:rPr>
                        <a:t>расталған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біліктілік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санатының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атауы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Аттестаттау</a:t>
                      </a:r>
                      <a:r>
                        <a:rPr lang="kk-KZ" sz="1000" b="1" baseline="0" dirty="0" smtClean="0">
                          <a:effectLst/>
                        </a:rPr>
                        <a:t> комиссиясының шешімінің күні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Біліктілік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санатын</a:t>
                      </a:r>
                      <a:r>
                        <a:rPr lang="ru-RU" sz="1000" b="1" dirty="0" smtClean="0">
                          <a:effectLst/>
                        </a:rPr>
                        <a:t> беру/</a:t>
                      </a:r>
                      <a:r>
                        <a:rPr lang="ru-RU" sz="1000" b="1" dirty="0" err="1" smtClean="0">
                          <a:effectLst/>
                        </a:rPr>
                        <a:t>растау</a:t>
                      </a:r>
                      <a:r>
                        <a:rPr lang="ru-RU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</a:rPr>
                        <a:t>туралы</a:t>
                      </a:r>
                      <a:r>
                        <a:rPr lang="ru-RU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</a:rPr>
                        <a:t>бұйрықтың</a:t>
                      </a:r>
                      <a:r>
                        <a:rPr lang="ru-RU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</a:rPr>
                        <a:t>күні</a:t>
                      </a:r>
                      <a:r>
                        <a:rPr lang="ru-RU" sz="1000" b="1" baseline="0" dirty="0" smtClean="0">
                          <a:effectLst/>
                        </a:rPr>
                        <a:t> мен </a:t>
                      </a:r>
                      <a:r>
                        <a:rPr lang="ru-RU" sz="1000" b="1" baseline="0" dirty="0" err="1" smtClean="0">
                          <a:effectLst/>
                        </a:rPr>
                        <a:t>нөмірі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Куәлікті беру күні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Педагогтың алғаны жөніндегі қолы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2708920"/>
            <a:ext cx="8856984" cy="3240360"/>
            <a:chOff x="113046" y="3055556"/>
            <a:chExt cx="10003570" cy="29631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971600" y="3055556"/>
              <a:ext cx="9145016" cy="2963112"/>
              <a:chOff x="-174293" y="3055556"/>
              <a:chExt cx="9145016" cy="2963112"/>
            </a:xfrm>
          </p:grpSpPr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1142843146"/>
                  </p:ext>
                </p:extLst>
              </p:nvPr>
            </p:nvGraphicFramePr>
            <p:xfrm>
              <a:off x="-174293" y="3312658"/>
              <a:ext cx="9145016" cy="2706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974135" y="434535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27869" y="3906835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03900" y="346209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02949" y="3055556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3046" y="4505183"/>
              <a:ext cx="1437673" cy="759896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Ағымдағы жылдың қыркүйек айы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6" y="5336712"/>
              <a:ext cx="1437673" cy="59103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Ағымдағы жылдың қаңтар айы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01225" y="1196752"/>
            <a:ext cx="4104455" cy="1368152"/>
            <a:chOff x="2201225" y="1196752"/>
            <a:chExt cx="4104455" cy="13681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01225" y="1196752"/>
              <a:ext cx="4104455" cy="1368152"/>
              <a:chOff x="3491880" y="1052736"/>
              <a:chExt cx="4719439" cy="169545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7944" y="1052736"/>
                <a:ext cx="4143375" cy="16954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91880" y="1715795"/>
                <a:ext cx="212410" cy="457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57907" y="1696794"/>
                <a:ext cx="763448" cy="457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-дан</a:t>
                </a:r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141970" y="1523002"/>
              <a:ext cx="576064" cy="7075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8382" y="1234448"/>
              <a:ext cx="1222285" cy="132001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5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30</a:t>
              </a:r>
              <a:endParaRPr lang="ru-RU" sz="5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78" name="CorelDRAW" r:id="rId9" imgW="2241555" imgH="370637" progId="CorelDRAW.Graphic.11">
                    <p:embed/>
                  </p:oleObj>
                </mc:Choice>
                <mc:Fallback>
                  <p:oleObj name="CorelDRAW" r:id="rId9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БІЛІКТІЛІК САНАТЫ ҮШІН ҚОСЫМША ТӨЛЕМАҚЫ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3696" y="159331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-ға дейін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1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011" y="2564904"/>
            <a:ext cx="750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549" y="116632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24674" y="-99392"/>
            <a:ext cx="8494649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Педагогтарға арналған олимпиада, кәсіби   конкурстар, ғылыми жобалар, спорттық жарыстар  және  т.б  тізбесі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8511" y="908720"/>
            <a:ext cx="878497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dirty="0"/>
              <a:t>	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287" y="881807"/>
            <a:ext cx="85914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Биыл аттестатталушы  және олардың  оқушыларының жетістіктерін қарастыруына өзгерістер енгізілген.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1. Аттестат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таудың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кезеңін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өткізгенде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БжҒМ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мамырдағы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№226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бұйрығымен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орындаушылар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тізбесін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тізбеге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БжҒМ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№394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бұйрығымен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толықтырулар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 жылғы 7 желтоқсандағы № 514 бұйрығымен 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бекітілген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ж. 6 мамырдағы №175 бұйрығымен  өзгерістер мен толықтырулар енгізілген )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орындаушылар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конкурстарының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жарыстардың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тізбесін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тізбені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негізге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 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800" b="1" i="1" dirty="0" smtClean="0">
                <a:solidFill>
                  <a:schemeClr val="bg1"/>
                </a:solidFill>
              </a:rPr>
              <a:t>АТТЕСТАТТАУ  МОДЕЛІ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107504" y="1046520"/>
            <a:ext cx="5384039" cy="1446384"/>
          </a:xfr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	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Кезекті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және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мерзімінен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бұрын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аттестаттау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екі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кезеңмен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өткізіледі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lvl="0"/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Бірінші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кезең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ұлттық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біліктілік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тестілеу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(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әрі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қарай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–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тестілеу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);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lvl="0"/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Екінші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Century Gothic" pitchFamily="34" charset="0"/>
              </a:rPr>
              <a:t>кезең</a:t>
            </a: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қызмет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қорытындыларының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кешенді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нәтижесін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кешенді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талдымалық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жинақтау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48118" y="2527855"/>
            <a:ext cx="1467139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</a:t>
            </a:r>
            <a:r>
              <a:rPr lang="ru-RU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шебер</a:t>
            </a:r>
            <a:endPara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35433" y="3337804"/>
            <a:ext cx="1399000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Жоғары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санат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48118" y="3337804"/>
            <a:ext cx="158837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</a:t>
            </a: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зерттеуші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5587" y="4139684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Бірінші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санат</a:t>
            </a:r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9" y="4139684"/>
            <a:ext cx="1467138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</a:t>
            </a: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сарапшы</a:t>
            </a:r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7896" y="4946607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Екінші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санат</a:t>
            </a:r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60581" y="4946607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47896" y="5751513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Санатсыз</a:t>
            </a:r>
            <a:endParaRPr lang="ru-RU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60581" y="5751513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80112" y="1367129"/>
            <a:ext cx="1533789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Қазіргі</a:t>
            </a:r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14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қолданыстағы</a:t>
            </a:r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14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санаттар</a:t>
            </a:r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ru-RU" sz="14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354966" y="1382978"/>
            <a:ext cx="1681530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Берілетін</a:t>
            </a:r>
            <a:r>
              <a:rPr lang="ru-RU" sz="16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16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санаттар</a:t>
            </a:r>
            <a:endParaRPr lang="ru-RU" sz="16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C:\Users\Stella.Ibraeva\Desktop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27416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113901" y="1699357"/>
            <a:ext cx="241064" cy="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2780928"/>
            <a:ext cx="5285701" cy="2569934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Century Gothic" pitchFamily="34" charset="0"/>
              </a:rPr>
              <a:t>Жоғары, бірінші, екінші біліктілік санаттары бар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едагог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қызметкерлер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мен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оларға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теңестірілген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тұлғалардың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осы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Ережелермен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бекітілген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педагог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қызметкерлер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 мен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оларға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теңестірілген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тұлғалардың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біліктілік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деңгейлеріне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қойылған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талаптарына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сәйкес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біліктілік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санаттарының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біреуіне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ие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болуға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құқығы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бар.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Санатсыз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педагог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қызметкерлер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 мен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оларға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entury Gothic" pitchFamily="34" charset="0"/>
              </a:rPr>
              <a:t>теңестірілген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тұлғалар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«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педагог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»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біліктілік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категориясына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entury Gothic" pitchFamily="34" charset="0"/>
              </a:rPr>
              <a:t>теңестіріледі</a:t>
            </a:r>
            <a:r>
              <a:rPr lang="ru-RU" sz="1600" b="1" dirty="0" smtClean="0">
                <a:solidFill>
                  <a:srgbClr val="800000"/>
                </a:solidFill>
                <a:latin typeface="Century Gothic" pitchFamily="34" charset="0"/>
              </a:rPr>
              <a:t>..</a:t>
            </a:r>
            <a:endParaRPr lang="ru-RU" sz="16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053920" y="5948801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053919" y="514389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035398" y="4336972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11413" y="357198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3600400" cy="2232248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теңестірілген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иісті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деңгейлерге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комиссиялары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бөлімдерінде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басқармаларында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АТТЕСТАТТАУ КОМИССИЯНЫҢ ҚҰРАМЫ МЕН  ҚҰРЫЛУЫ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1403648" y="3212976"/>
            <a:ext cx="3744416" cy="17543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комиссиясының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бұйрығымен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5097261"/>
            <a:ext cx="4824536" cy="14280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 комиссиясы   мүшелерінің саны тақ саннан тұрады</a:t>
            </a:r>
          </a:p>
          <a:p>
            <a:pPr lvl="0">
              <a:spcBef>
                <a:spcPct val="20000"/>
              </a:spcBef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  комиссиясының төрағасы, төрағаның орынбасары комиссия мүшелері құрамынан сайланады. Хатшы аттестаттау комиссия мүшесі болып  табылмайды</a:t>
            </a:r>
            <a:r>
              <a:rPr lang="kk-KZ" sz="1400" b="1" dirty="0" smtClean="0">
                <a:solidFill>
                  <a:srgbClr val="002060"/>
                </a:solidFill>
              </a:rPr>
              <a:t>.</a:t>
            </a:r>
            <a:endParaRPr lang="kk-KZ" sz="14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Gulmira 203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9805"/>
            <a:ext cx="3713832" cy="23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АТТЕСТАТТАУ  КОМИССИЯНЫҢ  ҚЫЗМЕТІ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4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390119" y="3645024"/>
            <a:ext cx="4464496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осы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Ережеге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қосымшаның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ныса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портфолиосының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жинақталуын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желтоқсанына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-беру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актісі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деңгейдің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119" y="1181651"/>
            <a:ext cx="4464496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2, 3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қосымшаларға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аттестатталушылардың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мерзімінен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тестілеуге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өтініштерінің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жиналуын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985" name="Picture 1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0824"/>
            <a:ext cx="4032448" cy="42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688632" cy="1872208"/>
          </a:xfrm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саннан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санынан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өкілеттілігі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САРАПТАМАЛЫҚ  КЕҢЕСІНІҢ  ҚҰРАМЫ МЕН ҚЫЗМЕТІ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6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2483768" y="3573016"/>
            <a:ext cx="5544616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 деңгейдегі сараптамалық  кеңесі, осы Ережелерге сәйкес 13 қосымшадағы  нысанға сай  аттестатталушылардың портфолиосын  біліктілік санатын беру / растау/ бағалау критерийлеріне сәйкес  қарастырып бағалайды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Gulmira 203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196752"/>
            <a:ext cx="3023895" cy="20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3297736"/>
              </p:ext>
            </p:extLst>
          </p:nvPr>
        </p:nvGraphicFramePr>
        <p:xfrm>
          <a:off x="225698" y="886034"/>
          <a:ext cx="8648153" cy="59253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6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2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Іс-шаралар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№</a:t>
                      </a: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1 </a:t>
                      </a:r>
                      <a:r>
                        <a:rPr lang="ru-RU" sz="1200" b="1" dirty="0" err="1" smtClean="0">
                          <a:effectLst/>
                          <a:latin typeface="Century Gothic" pitchFamily="34" charset="0"/>
                        </a:rPr>
                        <a:t>аттестаттау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№2 </a:t>
                      </a:r>
                      <a:r>
                        <a:rPr lang="ru-RU" sz="1200" b="1" dirty="0" err="1" smtClean="0">
                          <a:effectLst/>
                          <a:latin typeface="Century Gothic" pitchFamily="34" charset="0"/>
                        </a:rPr>
                        <a:t>аттестаттау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Аттестатталуға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өтініш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 беру</a:t>
                      </a:r>
                      <a:endParaRPr lang="ru-RU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 20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желтоқсанынан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5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қаңтарына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 1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тамызынан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15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тамызына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дейін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2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Аттестатталушылардың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тізімдік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құрамының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жасалынуы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тізім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аттестатталушылардың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мәліметтер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базасын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толтыруы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бойынша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жауапты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тұлғаның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тағайындалуы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бұйрық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kk-KZ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А.ж.9 қаңтарына дейін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А.ж.20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тамызына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дейін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6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Тестіленуіне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өтініш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беру</a:t>
                      </a: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А.ж.10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наурызынан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            2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мамырына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дейін</a:t>
                      </a:r>
                      <a:endParaRPr lang="ru-RU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 10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тамызынан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6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қыркүйегіне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1</a:t>
                      </a:r>
                      <a:r>
                        <a:rPr lang="ru-RU" sz="1200" b="1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Century Gothic" pitchFamily="34" charset="0"/>
                        </a:rPr>
                        <a:t>кезең</a:t>
                      </a: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Ұлттық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біліктілік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тестілеуден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өту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(ҰБТ)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 26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мамырынан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5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маусымына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 1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қарашасынан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10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қарашасына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Аттестатталушы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қызметкердің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портфолиосын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тапсыру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(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Аттестаттау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Ережелері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77п. 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Тестілеуден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кейінгі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10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күн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аралығында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Тестілеуден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кейінгі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10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күн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аралығында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46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Аттестаттау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комиссиясы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тиісті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деңгейдегі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сараптамалық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кеңесіне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портфолионы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жібереді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 15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маусымына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 20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қарашасына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2</a:t>
                      </a:r>
                      <a:r>
                        <a:rPr lang="ru-RU" sz="1200" b="1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Century Gothic" pitchFamily="34" charset="0"/>
                        </a:rPr>
                        <a:t>кезең</a:t>
                      </a: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:</a:t>
                      </a:r>
                      <a:endParaRPr lang="ru-RU" sz="1200" b="1" dirty="0">
                        <a:effectLst/>
                        <a:latin typeface="Century Gothic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Педагог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қызметінің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нәтижелерін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кешенді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сараптаудан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өткізу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 31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шілдесіне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 15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желтоқсанына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549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Аттестаттау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комиссияның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</a:rPr>
                        <a:t>шешімі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хаттама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Century Gothic" pitchFamily="34" charset="0"/>
                        </a:rPr>
                        <a:t>бұйрық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 21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тамызына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 21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желтоқсанынан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дейін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Аттестатталуы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бойынша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куәліктерді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беру/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табыстау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 31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тамызынан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кешіктірмей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 31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желтоқсаннан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кешіктірмей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Шешім </a:t>
                      </a:r>
                      <a:r>
                        <a:rPr lang="kk-KZ" sz="1200" baseline="0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күшіне  енеді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А.ж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 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қыркүйегінен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бастап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Келесі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жылдың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1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қаңтарынан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бастап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80528" y="-30957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АТТЕСТАТТАУ  ІС-ШАРАЛАРЫНЫҢ  КҮНТІЗБЕСІ</a:t>
            </a:r>
          </a:p>
        </p:txBody>
      </p:sp>
    </p:spTree>
    <p:extLst>
      <p:ext uri="{BB962C8B-B14F-4D97-AF65-F5344CB8AC3E}">
        <p14:creationId xmlns:p14="http://schemas.microsoft.com/office/powerpoint/2010/main" val="2636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2636</Words>
  <Application>Microsoft Office PowerPoint</Application>
  <PresentationFormat>Экран (4:3)</PresentationFormat>
  <Paragraphs>523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CorelDRAW</vt:lpstr>
      <vt:lpstr> «Қарағанды қаласының білім бөлімі» 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222</cp:revision>
  <cp:lastPrinted>2018-12-06T06:01:49Z</cp:lastPrinted>
  <dcterms:created xsi:type="dcterms:W3CDTF">2018-08-15T04:41:53Z</dcterms:created>
  <dcterms:modified xsi:type="dcterms:W3CDTF">2019-12-19T05:07:12Z</dcterms:modified>
</cp:coreProperties>
</file>