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83" r:id="rId2"/>
    <p:sldId id="298" r:id="rId3"/>
    <p:sldId id="278" r:id="rId4"/>
    <p:sldId id="284" r:id="rId5"/>
    <p:sldId id="287" r:id="rId6"/>
    <p:sldId id="260" r:id="rId7"/>
    <p:sldId id="300" r:id="rId8"/>
    <p:sldId id="280" r:id="rId9"/>
    <p:sldId id="286" r:id="rId10"/>
    <p:sldId id="285" r:id="rId11"/>
    <p:sldId id="306" r:id="rId12"/>
    <p:sldId id="319" r:id="rId13"/>
    <p:sldId id="321" r:id="rId14"/>
    <p:sldId id="316" r:id="rId15"/>
    <p:sldId id="293" r:id="rId16"/>
    <p:sldId id="268" r:id="rId17"/>
    <p:sldId id="270" r:id="rId18"/>
    <p:sldId id="271" r:id="rId19"/>
    <p:sldId id="269" r:id="rId20"/>
    <p:sldId id="264" r:id="rId21"/>
    <p:sldId id="289" r:id="rId22"/>
    <p:sldId id="290" r:id="rId23"/>
    <p:sldId id="291" r:id="rId24"/>
    <p:sldId id="258" r:id="rId25"/>
    <p:sldId id="299" r:id="rId26"/>
    <p:sldId id="267" r:id="rId27"/>
    <p:sldId id="314" r:id="rId28"/>
    <p:sldId id="297" r:id="rId29"/>
    <p:sldId id="308" r:id="rId30"/>
    <p:sldId id="311" r:id="rId31"/>
    <p:sldId id="312" r:id="rId32"/>
    <p:sldId id="303" r:id="rId33"/>
    <p:sldId id="274" r:id="rId34"/>
    <p:sldId id="315" r:id="rId35"/>
    <p:sldId id="304" r:id="rId36"/>
    <p:sldId id="295" r:id="rId37"/>
    <p:sldId id="292" r:id="rId38"/>
    <p:sldId id="317" r:id="rId39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744" autoAdjust="0"/>
  </p:normalViewPr>
  <p:slideViewPr>
    <p:cSldViewPr>
      <p:cViewPr>
        <p:scale>
          <a:sx n="94" d="100"/>
          <a:sy n="94" d="100"/>
        </p:scale>
        <p:origin x="-1284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2F44E0-C60F-4E98-A7E4-8E03CE918B6A}" type="doc">
      <dgm:prSet loTypeId="urn:microsoft.com/office/officeart/2009/3/layout/StepUpProcess" loCatId="process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F95070A-1875-4C8B-B30F-F228EBE8CA19}">
      <dgm:prSet phldrT="[Текст]"/>
      <dgm:spPr/>
      <dgm:t>
        <a:bodyPr/>
        <a:lstStyle/>
        <a:p>
          <a:r>
            <a:rPr lang="kk-KZ" b="1" dirty="0" smtClean="0">
              <a:solidFill>
                <a:srgbClr val="002060"/>
              </a:solidFill>
              <a:latin typeface="Book Antiqua" panose="02040602050305030304" pitchFamily="18" charset="0"/>
            </a:rPr>
            <a:t>Педагог-модератор</a:t>
          </a:r>
        </a:p>
        <a:p>
          <a:r>
            <a:rPr lang="en-US" b="1" dirty="0" smtClean="0">
              <a:solidFill>
                <a:srgbClr val="800000"/>
              </a:solidFill>
              <a:latin typeface="Book Antiqua" panose="02040602050305030304" pitchFamily="18" charset="0"/>
            </a:rPr>
            <a:t>3</a:t>
          </a:r>
          <a:r>
            <a:rPr lang="kk-KZ" b="1" dirty="0" smtClean="0">
              <a:solidFill>
                <a:srgbClr val="800000"/>
              </a:solidFill>
              <a:latin typeface="Book Antiqua" panose="02040602050305030304" pitchFamily="18" charset="0"/>
            </a:rPr>
            <a:t>0</a:t>
          </a:r>
          <a:r>
            <a:rPr lang="ru-RU" b="1" dirty="0" smtClean="0">
              <a:solidFill>
                <a:srgbClr val="800000"/>
              </a:solidFill>
              <a:latin typeface="Book Antiqua" panose="02040602050305030304" pitchFamily="18" charset="0"/>
            </a:rPr>
            <a:t>%</a:t>
          </a:r>
          <a:endParaRPr lang="ru-RU" b="1" dirty="0">
            <a:solidFill>
              <a:srgbClr val="800000"/>
            </a:solidFill>
            <a:latin typeface="Book Antiqua" panose="02040602050305030304" pitchFamily="18" charset="0"/>
          </a:endParaRPr>
        </a:p>
      </dgm:t>
    </dgm:pt>
    <dgm:pt modelId="{18987EEE-1A50-4703-80BB-45D32EADD576}" type="parTrans" cxnId="{22B612C8-AB8B-4F07-8D86-9C15A16E8645}">
      <dgm:prSet/>
      <dgm:spPr/>
      <dgm:t>
        <a:bodyPr/>
        <a:lstStyle/>
        <a:p>
          <a:endParaRPr lang="ru-RU">
            <a:solidFill>
              <a:srgbClr val="0070C0"/>
            </a:solidFill>
            <a:latin typeface="Book Antiqua" panose="02040602050305030304" pitchFamily="18" charset="0"/>
          </a:endParaRPr>
        </a:p>
      </dgm:t>
    </dgm:pt>
    <dgm:pt modelId="{48A77A9C-6BE0-4841-B047-B766CE86229E}" type="sibTrans" cxnId="{22B612C8-AB8B-4F07-8D86-9C15A16E8645}">
      <dgm:prSet/>
      <dgm:spPr/>
      <dgm:t>
        <a:bodyPr/>
        <a:lstStyle/>
        <a:p>
          <a:endParaRPr lang="ru-RU">
            <a:solidFill>
              <a:srgbClr val="0070C0"/>
            </a:solidFill>
            <a:latin typeface="Book Antiqua" panose="02040602050305030304" pitchFamily="18" charset="0"/>
          </a:endParaRPr>
        </a:p>
      </dgm:t>
    </dgm:pt>
    <dgm:pt modelId="{593A6E59-1769-47C8-88BF-C80CC2E8D869}">
      <dgm:prSet phldrT="[Текст]"/>
      <dgm:spPr/>
      <dgm:t>
        <a:bodyPr/>
        <a:lstStyle/>
        <a:p>
          <a:r>
            <a:rPr lang="kk-KZ" b="1" dirty="0" smtClean="0">
              <a:solidFill>
                <a:srgbClr val="002060"/>
              </a:solidFill>
              <a:latin typeface="Book Antiqua" panose="02040602050305030304" pitchFamily="18" charset="0"/>
            </a:rPr>
            <a:t>Педагог-сарапшы</a:t>
          </a:r>
        </a:p>
        <a:p>
          <a:r>
            <a:rPr lang="kk-KZ" b="1" dirty="0" smtClean="0">
              <a:solidFill>
                <a:srgbClr val="800000"/>
              </a:solidFill>
              <a:latin typeface="Book Antiqua" panose="02040602050305030304" pitchFamily="18" charset="0"/>
            </a:rPr>
            <a:t>3</a:t>
          </a:r>
          <a:r>
            <a:rPr lang="en-US" b="1" dirty="0" smtClean="0">
              <a:solidFill>
                <a:srgbClr val="800000"/>
              </a:solidFill>
              <a:latin typeface="Book Antiqua" panose="02040602050305030304" pitchFamily="18" charset="0"/>
            </a:rPr>
            <a:t>5</a:t>
          </a:r>
          <a:r>
            <a:rPr lang="kk-KZ" b="1" dirty="0" smtClean="0">
              <a:solidFill>
                <a:srgbClr val="800000"/>
              </a:solidFill>
              <a:latin typeface="Book Antiqua" panose="02040602050305030304" pitchFamily="18" charset="0"/>
            </a:rPr>
            <a:t>%</a:t>
          </a:r>
          <a:endParaRPr lang="ru-RU" b="1" dirty="0">
            <a:solidFill>
              <a:srgbClr val="800000"/>
            </a:solidFill>
            <a:latin typeface="Book Antiqua" panose="02040602050305030304" pitchFamily="18" charset="0"/>
          </a:endParaRPr>
        </a:p>
      </dgm:t>
    </dgm:pt>
    <dgm:pt modelId="{3BF15134-454B-4FEE-A514-108DC84D29F2}" type="parTrans" cxnId="{692A967F-51C0-4BB5-A758-0F896431743E}">
      <dgm:prSet/>
      <dgm:spPr/>
      <dgm:t>
        <a:bodyPr/>
        <a:lstStyle/>
        <a:p>
          <a:endParaRPr lang="ru-RU">
            <a:solidFill>
              <a:srgbClr val="0070C0"/>
            </a:solidFill>
            <a:latin typeface="Book Antiqua" panose="02040602050305030304" pitchFamily="18" charset="0"/>
          </a:endParaRPr>
        </a:p>
      </dgm:t>
    </dgm:pt>
    <dgm:pt modelId="{CC6CD29B-9376-4B93-A08A-52EDB6A85D88}" type="sibTrans" cxnId="{692A967F-51C0-4BB5-A758-0F896431743E}">
      <dgm:prSet/>
      <dgm:spPr/>
      <dgm:t>
        <a:bodyPr/>
        <a:lstStyle/>
        <a:p>
          <a:endParaRPr lang="ru-RU">
            <a:solidFill>
              <a:srgbClr val="0070C0"/>
            </a:solidFill>
            <a:latin typeface="Book Antiqua" panose="02040602050305030304" pitchFamily="18" charset="0"/>
          </a:endParaRPr>
        </a:p>
      </dgm:t>
    </dgm:pt>
    <dgm:pt modelId="{19DD3275-AAD7-4BA2-AC30-4BAE359485A7}">
      <dgm:prSet phldrT="[Текст]"/>
      <dgm:spPr/>
      <dgm:t>
        <a:bodyPr/>
        <a:lstStyle/>
        <a:p>
          <a:r>
            <a:rPr lang="kk-KZ" b="1" dirty="0" smtClean="0">
              <a:solidFill>
                <a:srgbClr val="002060"/>
              </a:solidFill>
              <a:latin typeface="Book Antiqua" panose="02040602050305030304" pitchFamily="18" charset="0"/>
            </a:rPr>
            <a:t>Педагог- зерттеуші</a:t>
          </a:r>
        </a:p>
        <a:p>
          <a:r>
            <a:rPr lang="kk-KZ" b="1" dirty="0" smtClean="0">
              <a:solidFill>
                <a:srgbClr val="800000"/>
              </a:solidFill>
              <a:latin typeface="Book Antiqua" panose="02040602050305030304" pitchFamily="18" charset="0"/>
            </a:rPr>
            <a:t>40%</a:t>
          </a:r>
          <a:endParaRPr lang="ru-RU" b="1" dirty="0">
            <a:solidFill>
              <a:srgbClr val="800000"/>
            </a:solidFill>
            <a:latin typeface="Book Antiqua" panose="02040602050305030304" pitchFamily="18" charset="0"/>
          </a:endParaRPr>
        </a:p>
      </dgm:t>
    </dgm:pt>
    <dgm:pt modelId="{9F715A73-EC2C-4C7A-AFC0-A3386E6F17E0}" type="parTrans" cxnId="{EC2D4D2D-BAD4-4646-8D98-E0FB8E14DAB3}">
      <dgm:prSet/>
      <dgm:spPr/>
      <dgm:t>
        <a:bodyPr/>
        <a:lstStyle/>
        <a:p>
          <a:endParaRPr lang="ru-RU">
            <a:solidFill>
              <a:srgbClr val="0070C0"/>
            </a:solidFill>
            <a:latin typeface="Book Antiqua" panose="02040602050305030304" pitchFamily="18" charset="0"/>
          </a:endParaRPr>
        </a:p>
      </dgm:t>
    </dgm:pt>
    <dgm:pt modelId="{E002AAE7-9456-49A1-BDC9-EE6BFC8058E3}" type="sibTrans" cxnId="{EC2D4D2D-BAD4-4646-8D98-E0FB8E14DAB3}">
      <dgm:prSet/>
      <dgm:spPr/>
      <dgm:t>
        <a:bodyPr/>
        <a:lstStyle/>
        <a:p>
          <a:endParaRPr lang="ru-RU">
            <a:solidFill>
              <a:srgbClr val="0070C0"/>
            </a:solidFill>
            <a:latin typeface="Book Antiqua" panose="02040602050305030304" pitchFamily="18" charset="0"/>
          </a:endParaRPr>
        </a:p>
      </dgm:t>
    </dgm:pt>
    <dgm:pt modelId="{A627AB04-1B83-4D72-B81A-3DA6CE1C1F51}">
      <dgm:prSet phldrT="[Текст]" custT="1"/>
      <dgm:spPr/>
      <dgm:t>
        <a:bodyPr/>
        <a:lstStyle/>
        <a:p>
          <a:r>
            <a:rPr lang="kk-KZ" sz="1600" b="1" dirty="0" smtClean="0">
              <a:solidFill>
                <a:srgbClr val="002060"/>
              </a:solidFill>
              <a:latin typeface="Book Antiqua" panose="02040602050305030304" pitchFamily="18" charset="0"/>
            </a:rPr>
            <a:t>Педагог – шебер</a:t>
          </a:r>
        </a:p>
        <a:p>
          <a:r>
            <a:rPr lang="kk-KZ" sz="1600" b="1" dirty="0" smtClean="0">
              <a:solidFill>
                <a:srgbClr val="800000"/>
              </a:solidFill>
              <a:latin typeface="Book Antiqua" panose="02040602050305030304" pitchFamily="18" charset="0"/>
            </a:rPr>
            <a:t>50%</a:t>
          </a:r>
          <a:endParaRPr lang="ru-RU" sz="1600" b="1" dirty="0">
            <a:solidFill>
              <a:srgbClr val="800000"/>
            </a:solidFill>
            <a:latin typeface="Book Antiqua" panose="02040602050305030304" pitchFamily="18" charset="0"/>
          </a:endParaRPr>
        </a:p>
      </dgm:t>
    </dgm:pt>
    <dgm:pt modelId="{1F020003-B7D5-43B0-B9F8-568A938A7F91}" type="parTrans" cxnId="{28DEEE10-8DA4-4EDE-B99E-0D80424BF067}">
      <dgm:prSet/>
      <dgm:spPr/>
      <dgm:t>
        <a:bodyPr/>
        <a:lstStyle/>
        <a:p>
          <a:endParaRPr lang="ru-RU">
            <a:solidFill>
              <a:srgbClr val="0070C0"/>
            </a:solidFill>
            <a:latin typeface="Book Antiqua" panose="02040602050305030304" pitchFamily="18" charset="0"/>
          </a:endParaRPr>
        </a:p>
      </dgm:t>
    </dgm:pt>
    <dgm:pt modelId="{A4AA6692-13EF-4ED0-A4C2-B43E96DF929A}" type="sibTrans" cxnId="{28DEEE10-8DA4-4EDE-B99E-0D80424BF067}">
      <dgm:prSet/>
      <dgm:spPr/>
      <dgm:t>
        <a:bodyPr/>
        <a:lstStyle/>
        <a:p>
          <a:endParaRPr lang="ru-RU">
            <a:solidFill>
              <a:srgbClr val="0070C0"/>
            </a:solidFill>
            <a:latin typeface="Book Antiqua" panose="02040602050305030304" pitchFamily="18" charset="0"/>
          </a:endParaRPr>
        </a:p>
      </dgm:t>
    </dgm:pt>
    <dgm:pt modelId="{B256127F-0A77-4904-9402-E127671AA7E7}" type="pres">
      <dgm:prSet presAssocID="{F62F44E0-C60F-4E98-A7E4-8E03CE918B6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9DC787F-CDBC-46FA-9A69-CBE74B0779E6}" type="pres">
      <dgm:prSet presAssocID="{BF95070A-1875-4C8B-B30F-F228EBE8CA19}" presName="composite" presStyleCnt="0"/>
      <dgm:spPr/>
    </dgm:pt>
    <dgm:pt modelId="{AE13BC22-8131-4C2B-987F-4CD7DD20795C}" type="pres">
      <dgm:prSet presAssocID="{BF95070A-1875-4C8B-B30F-F228EBE8CA19}" presName="LShape" presStyleLbl="alignNode1" presStyleIdx="0" presStyleCnt="7" custScaleX="96987" custScaleY="90913"/>
      <dgm:spPr/>
    </dgm:pt>
    <dgm:pt modelId="{C6C06650-4B76-4635-A57C-D9567356154C}" type="pres">
      <dgm:prSet presAssocID="{BF95070A-1875-4C8B-B30F-F228EBE8CA19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A3E9CB-DBFE-4DC0-9A2C-F26EDA6A1CB6}" type="pres">
      <dgm:prSet presAssocID="{BF95070A-1875-4C8B-B30F-F228EBE8CA19}" presName="Triangle" presStyleLbl="alignNode1" presStyleIdx="1" presStyleCnt="7"/>
      <dgm:spPr/>
      <dgm:t>
        <a:bodyPr/>
        <a:lstStyle/>
        <a:p>
          <a:endParaRPr lang="ru-RU"/>
        </a:p>
      </dgm:t>
    </dgm:pt>
    <dgm:pt modelId="{A923F911-6A61-40F1-A06C-8D918504B481}" type="pres">
      <dgm:prSet presAssocID="{48A77A9C-6BE0-4841-B047-B766CE86229E}" presName="sibTrans" presStyleCnt="0"/>
      <dgm:spPr/>
    </dgm:pt>
    <dgm:pt modelId="{F3642849-1729-4231-A449-C045DCCB877E}" type="pres">
      <dgm:prSet presAssocID="{48A77A9C-6BE0-4841-B047-B766CE86229E}" presName="space" presStyleCnt="0"/>
      <dgm:spPr/>
    </dgm:pt>
    <dgm:pt modelId="{20A008A2-DC11-4205-A731-C3626DFE4999}" type="pres">
      <dgm:prSet presAssocID="{593A6E59-1769-47C8-88BF-C80CC2E8D869}" presName="composite" presStyleCnt="0"/>
      <dgm:spPr/>
    </dgm:pt>
    <dgm:pt modelId="{9D538D22-E340-49A5-ABBB-0B4C4CEEC552}" type="pres">
      <dgm:prSet presAssocID="{593A6E59-1769-47C8-88BF-C80CC2E8D869}" presName="LShape" presStyleLbl="alignNode1" presStyleIdx="2" presStyleCnt="7" custScaleY="92287"/>
      <dgm:spPr/>
    </dgm:pt>
    <dgm:pt modelId="{DA8576FC-5AB3-4AED-B3DC-D752AFB4A305}" type="pres">
      <dgm:prSet presAssocID="{593A6E59-1769-47C8-88BF-C80CC2E8D869}" presName="ParentText" presStyleLbl="revTx" presStyleIdx="1" presStyleCnt="4" custLinFactNeighborX="-3683" custLinFactNeighborY="83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AB84E3-B655-4941-AE4D-1BA49A73BD3F}" type="pres">
      <dgm:prSet presAssocID="{593A6E59-1769-47C8-88BF-C80CC2E8D869}" presName="Triangle" presStyleLbl="alignNode1" presStyleIdx="3" presStyleCnt="7"/>
      <dgm:spPr/>
    </dgm:pt>
    <dgm:pt modelId="{7A3FBBE3-3C23-4CA0-9FD9-8EEA7D3D38AD}" type="pres">
      <dgm:prSet presAssocID="{CC6CD29B-9376-4B93-A08A-52EDB6A85D88}" presName="sibTrans" presStyleCnt="0"/>
      <dgm:spPr/>
    </dgm:pt>
    <dgm:pt modelId="{10CA5036-7744-40A3-8083-BF1EB8E1A990}" type="pres">
      <dgm:prSet presAssocID="{CC6CD29B-9376-4B93-A08A-52EDB6A85D88}" presName="space" presStyleCnt="0"/>
      <dgm:spPr/>
    </dgm:pt>
    <dgm:pt modelId="{7B253A80-90EE-42BC-8CAF-473A952A3512}" type="pres">
      <dgm:prSet presAssocID="{19DD3275-AAD7-4BA2-AC30-4BAE359485A7}" presName="composite" presStyleCnt="0"/>
      <dgm:spPr/>
    </dgm:pt>
    <dgm:pt modelId="{40BB4877-A134-4C46-A0BC-A7A84207C2DB}" type="pres">
      <dgm:prSet presAssocID="{19DD3275-AAD7-4BA2-AC30-4BAE359485A7}" presName="LShape" presStyleLbl="alignNode1" presStyleIdx="4" presStyleCnt="7"/>
      <dgm:spPr/>
      <dgm:t>
        <a:bodyPr/>
        <a:lstStyle/>
        <a:p>
          <a:endParaRPr lang="ru-RU"/>
        </a:p>
      </dgm:t>
    </dgm:pt>
    <dgm:pt modelId="{0D88DC3A-BE86-4D05-BECD-277AE0F09664}" type="pres">
      <dgm:prSet presAssocID="{19DD3275-AAD7-4BA2-AC30-4BAE359485A7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2FEF65-1CEE-4F11-B1C4-B82F967D2F9D}" type="pres">
      <dgm:prSet presAssocID="{19DD3275-AAD7-4BA2-AC30-4BAE359485A7}" presName="Triangle" presStyleLbl="alignNode1" presStyleIdx="5" presStyleCnt="7"/>
      <dgm:spPr/>
    </dgm:pt>
    <dgm:pt modelId="{6D17B7E1-66B7-43D4-B85F-D271CC90FC97}" type="pres">
      <dgm:prSet presAssocID="{E002AAE7-9456-49A1-BDC9-EE6BFC8058E3}" presName="sibTrans" presStyleCnt="0"/>
      <dgm:spPr/>
    </dgm:pt>
    <dgm:pt modelId="{FC7415C5-E74C-4E4F-B33A-94077EBCBD37}" type="pres">
      <dgm:prSet presAssocID="{E002AAE7-9456-49A1-BDC9-EE6BFC8058E3}" presName="space" presStyleCnt="0"/>
      <dgm:spPr/>
    </dgm:pt>
    <dgm:pt modelId="{A77F1162-C616-4685-9204-111E569212E2}" type="pres">
      <dgm:prSet presAssocID="{A627AB04-1B83-4D72-B81A-3DA6CE1C1F51}" presName="composite" presStyleCnt="0"/>
      <dgm:spPr/>
    </dgm:pt>
    <dgm:pt modelId="{2E4D456D-4F83-4AA5-BDD7-7B4B01767BFC}" type="pres">
      <dgm:prSet presAssocID="{A627AB04-1B83-4D72-B81A-3DA6CE1C1F51}" presName="LShape" presStyleLbl="alignNode1" presStyleIdx="6" presStyleCnt="7"/>
      <dgm:spPr/>
    </dgm:pt>
    <dgm:pt modelId="{B20E4150-E10C-4EE5-8035-0FEF3AB40290}" type="pres">
      <dgm:prSet presAssocID="{A627AB04-1B83-4D72-B81A-3DA6CE1C1F51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2B612C8-AB8B-4F07-8D86-9C15A16E8645}" srcId="{F62F44E0-C60F-4E98-A7E4-8E03CE918B6A}" destId="{BF95070A-1875-4C8B-B30F-F228EBE8CA19}" srcOrd="0" destOrd="0" parTransId="{18987EEE-1A50-4703-80BB-45D32EADD576}" sibTransId="{48A77A9C-6BE0-4841-B047-B766CE86229E}"/>
    <dgm:cxn modelId="{EC2D4D2D-BAD4-4646-8D98-E0FB8E14DAB3}" srcId="{F62F44E0-C60F-4E98-A7E4-8E03CE918B6A}" destId="{19DD3275-AAD7-4BA2-AC30-4BAE359485A7}" srcOrd="2" destOrd="0" parTransId="{9F715A73-EC2C-4C7A-AFC0-A3386E6F17E0}" sibTransId="{E002AAE7-9456-49A1-BDC9-EE6BFC8058E3}"/>
    <dgm:cxn modelId="{B8F8D86B-077E-433D-B020-4050820E27DA}" type="presOf" srcId="{19DD3275-AAD7-4BA2-AC30-4BAE359485A7}" destId="{0D88DC3A-BE86-4D05-BECD-277AE0F09664}" srcOrd="0" destOrd="0" presId="urn:microsoft.com/office/officeart/2009/3/layout/StepUpProcess"/>
    <dgm:cxn modelId="{FA8517D2-1E8B-476B-B73D-308B3D1CA001}" type="presOf" srcId="{F62F44E0-C60F-4E98-A7E4-8E03CE918B6A}" destId="{B256127F-0A77-4904-9402-E127671AA7E7}" srcOrd="0" destOrd="0" presId="urn:microsoft.com/office/officeart/2009/3/layout/StepUpProcess"/>
    <dgm:cxn modelId="{C7B253D0-099A-4852-A80A-69E135CBA1D1}" type="presOf" srcId="{A627AB04-1B83-4D72-B81A-3DA6CE1C1F51}" destId="{B20E4150-E10C-4EE5-8035-0FEF3AB40290}" srcOrd="0" destOrd="0" presId="urn:microsoft.com/office/officeart/2009/3/layout/StepUpProcess"/>
    <dgm:cxn modelId="{DF96352F-E91D-4C05-B5C9-33034B171B99}" type="presOf" srcId="{BF95070A-1875-4C8B-B30F-F228EBE8CA19}" destId="{C6C06650-4B76-4635-A57C-D9567356154C}" srcOrd="0" destOrd="0" presId="urn:microsoft.com/office/officeart/2009/3/layout/StepUpProcess"/>
    <dgm:cxn modelId="{FC301AA4-1BF6-4C8D-9842-8B640C84D8A4}" type="presOf" srcId="{593A6E59-1769-47C8-88BF-C80CC2E8D869}" destId="{DA8576FC-5AB3-4AED-B3DC-D752AFB4A305}" srcOrd="0" destOrd="0" presId="urn:microsoft.com/office/officeart/2009/3/layout/StepUpProcess"/>
    <dgm:cxn modelId="{692A967F-51C0-4BB5-A758-0F896431743E}" srcId="{F62F44E0-C60F-4E98-A7E4-8E03CE918B6A}" destId="{593A6E59-1769-47C8-88BF-C80CC2E8D869}" srcOrd="1" destOrd="0" parTransId="{3BF15134-454B-4FEE-A514-108DC84D29F2}" sibTransId="{CC6CD29B-9376-4B93-A08A-52EDB6A85D88}"/>
    <dgm:cxn modelId="{28DEEE10-8DA4-4EDE-B99E-0D80424BF067}" srcId="{F62F44E0-C60F-4E98-A7E4-8E03CE918B6A}" destId="{A627AB04-1B83-4D72-B81A-3DA6CE1C1F51}" srcOrd="3" destOrd="0" parTransId="{1F020003-B7D5-43B0-B9F8-568A938A7F91}" sibTransId="{A4AA6692-13EF-4ED0-A4C2-B43E96DF929A}"/>
    <dgm:cxn modelId="{A35AD5A8-F6AF-4A39-BC52-5B5E47A867FD}" type="presParOf" srcId="{B256127F-0A77-4904-9402-E127671AA7E7}" destId="{D9DC787F-CDBC-46FA-9A69-CBE74B0779E6}" srcOrd="0" destOrd="0" presId="urn:microsoft.com/office/officeart/2009/3/layout/StepUpProcess"/>
    <dgm:cxn modelId="{B4574C03-50DB-4D01-9786-53D1D3DD7430}" type="presParOf" srcId="{D9DC787F-CDBC-46FA-9A69-CBE74B0779E6}" destId="{AE13BC22-8131-4C2B-987F-4CD7DD20795C}" srcOrd="0" destOrd="0" presId="urn:microsoft.com/office/officeart/2009/3/layout/StepUpProcess"/>
    <dgm:cxn modelId="{6DCC301F-8F2D-4205-B085-8CC2FC0EEC4E}" type="presParOf" srcId="{D9DC787F-CDBC-46FA-9A69-CBE74B0779E6}" destId="{C6C06650-4B76-4635-A57C-D9567356154C}" srcOrd="1" destOrd="0" presId="urn:microsoft.com/office/officeart/2009/3/layout/StepUpProcess"/>
    <dgm:cxn modelId="{E54E6CB5-3FC4-4075-B884-DDB8A8733831}" type="presParOf" srcId="{D9DC787F-CDBC-46FA-9A69-CBE74B0779E6}" destId="{18A3E9CB-DBFE-4DC0-9A2C-F26EDA6A1CB6}" srcOrd="2" destOrd="0" presId="urn:microsoft.com/office/officeart/2009/3/layout/StepUpProcess"/>
    <dgm:cxn modelId="{0DEFAF1B-5EC7-4D52-857C-BBC9A923F543}" type="presParOf" srcId="{B256127F-0A77-4904-9402-E127671AA7E7}" destId="{A923F911-6A61-40F1-A06C-8D918504B481}" srcOrd="1" destOrd="0" presId="urn:microsoft.com/office/officeart/2009/3/layout/StepUpProcess"/>
    <dgm:cxn modelId="{8CE18E09-9BDA-42C7-9A08-03910548EA1E}" type="presParOf" srcId="{A923F911-6A61-40F1-A06C-8D918504B481}" destId="{F3642849-1729-4231-A449-C045DCCB877E}" srcOrd="0" destOrd="0" presId="urn:microsoft.com/office/officeart/2009/3/layout/StepUpProcess"/>
    <dgm:cxn modelId="{05166044-0879-40A9-9BA3-7BA2D734D316}" type="presParOf" srcId="{B256127F-0A77-4904-9402-E127671AA7E7}" destId="{20A008A2-DC11-4205-A731-C3626DFE4999}" srcOrd="2" destOrd="0" presId="urn:microsoft.com/office/officeart/2009/3/layout/StepUpProcess"/>
    <dgm:cxn modelId="{9467430C-1B9E-4B86-9FA7-59C51D0E28E9}" type="presParOf" srcId="{20A008A2-DC11-4205-A731-C3626DFE4999}" destId="{9D538D22-E340-49A5-ABBB-0B4C4CEEC552}" srcOrd="0" destOrd="0" presId="urn:microsoft.com/office/officeart/2009/3/layout/StepUpProcess"/>
    <dgm:cxn modelId="{CA4418D0-4B7E-46B4-A32C-E7581D926D57}" type="presParOf" srcId="{20A008A2-DC11-4205-A731-C3626DFE4999}" destId="{DA8576FC-5AB3-4AED-B3DC-D752AFB4A305}" srcOrd="1" destOrd="0" presId="urn:microsoft.com/office/officeart/2009/3/layout/StepUpProcess"/>
    <dgm:cxn modelId="{4026C616-9847-4E9B-A0AB-973C782610E0}" type="presParOf" srcId="{20A008A2-DC11-4205-A731-C3626DFE4999}" destId="{19AB84E3-B655-4941-AE4D-1BA49A73BD3F}" srcOrd="2" destOrd="0" presId="urn:microsoft.com/office/officeart/2009/3/layout/StepUpProcess"/>
    <dgm:cxn modelId="{C7A6ABFA-C951-4618-83CE-87BFC07F1C45}" type="presParOf" srcId="{B256127F-0A77-4904-9402-E127671AA7E7}" destId="{7A3FBBE3-3C23-4CA0-9FD9-8EEA7D3D38AD}" srcOrd="3" destOrd="0" presId="urn:microsoft.com/office/officeart/2009/3/layout/StepUpProcess"/>
    <dgm:cxn modelId="{17377817-FCB4-41BA-A164-64BBB26C92AB}" type="presParOf" srcId="{7A3FBBE3-3C23-4CA0-9FD9-8EEA7D3D38AD}" destId="{10CA5036-7744-40A3-8083-BF1EB8E1A990}" srcOrd="0" destOrd="0" presId="urn:microsoft.com/office/officeart/2009/3/layout/StepUpProcess"/>
    <dgm:cxn modelId="{AC0554A1-7571-42CF-B3A4-9AAC9109A47A}" type="presParOf" srcId="{B256127F-0A77-4904-9402-E127671AA7E7}" destId="{7B253A80-90EE-42BC-8CAF-473A952A3512}" srcOrd="4" destOrd="0" presId="urn:microsoft.com/office/officeart/2009/3/layout/StepUpProcess"/>
    <dgm:cxn modelId="{85FF90DB-5874-4977-AA03-F5FD64504AB9}" type="presParOf" srcId="{7B253A80-90EE-42BC-8CAF-473A952A3512}" destId="{40BB4877-A134-4C46-A0BC-A7A84207C2DB}" srcOrd="0" destOrd="0" presId="urn:microsoft.com/office/officeart/2009/3/layout/StepUpProcess"/>
    <dgm:cxn modelId="{B29528C0-A878-4F92-BB35-3FFC1EBFED6D}" type="presParOf" srcId="{7B253A80-90EE-42BC-8CAF-473A952A3512}" destId="{0D88DC3A-BE86-4D05-BECD-277AE0F09664}" srcOrd="1" destOrd="0" presId="urn:microsoft.com/office/officeart/2009/3/layout/StepUpProcess"/>
    <dgm:cxn modelId="{92DA942A-5FAD-4498-B335-CAD342D862FE}" type="presParOf" srcId="{7B253A80-90EE-42BC-8CAF-473A952A3512}" destId="{142FEF65-1CEE-4F11-B1C4-B82F967D2F9D}" srcOrd="2" destOrd="0" presId="urn:microsoft.com/office/officeart/2009/3/layout/StepUpProcess"/>
    <dgm:cxn modelId="{2E1BB5D5-65FC-4868-9347-8C45BCAACECC}" type="presParOf" srcId="{B256127F-0A77-4904-9402-E127671AA7E7}" destId="{6D17B7E1-66B7-43D4-B85F-D271CC90FC97}" srcOrd="5" destOrd="0" presId="urn:microsoft.com/office/officeart/2009/3/layout/StepUpProcess"/>
    <dgm:cxn modelId="{A9BE431C-CCD0-40D1-B875-BD94DE4A5246}" type="presParOf" srcId="{6D17B7E1-66B7-43D4-B85F-D271CC90FC97}" destId="{FC7415C5-E74C-4E4F-B33A-94077EBCBD37}" srcOrd="0" destOrd="0" presId="urn:microsoft.com/office/officeart/2009/3/layout/StepUpProcess"/>
    <dgm:cxn modelId="{3428C1DF-A7AC-4E35-A8F6-C0A7C3983ED0}" type="presParOf" srcId="{B256127F-0A77-4904-9402-E127671AA7E7}" destId="{A77F1162-C616-4685-9204-111E569212E2}" srcOrd="6" destOrd="0" presId="urn:microsoft.com/office/officeart/2009/3/layout/StepUpProcess"/>
    <dgm:cxn modelId="{52E35E92-AC5D-4851-85E8-ED19C6B80EF4}" type="presParOf" srcId="{A77F1162-C616-4685-9204-111E569212E2}" destId="{2E4D456D-4F83-4AA5-BDD7-7B4B01767BFC}" srcOrd="0" destOrd="0" presId="urn:microsoft.com/office/officeart/2009/3/layout/StepUpProcess"/>
    <dgm:cxn modelId="{EAF36E6B-7442-421A-B1DF-FC9F92E46D68}" type="presParOf" srcId="{A77F1162-C616-4685-9204-111E569212E2}" destId="{B20E4150-E10C-4EE5-8035-0FEF3AB40290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13BC22-8131-4C2B-987F-4CD7DD20795C}">
      <dsp:nvSpPr>
        <dsp:cNvPr id="0" name=""/>
        <dsp:cNvSpPr/>
      </dsp:nvSpPr>
      <dsp:spPr>
        <a:xfrm rot="5400000">
          <a:off x="722376" y="1100175"/>
          <a:ext cx="944269" cy="1676220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C06650-4B76-4635-A57C-D9567356154C}">
      <dsp:nvSpPr>
        <dsp:cNvPr id="0" name=""/>
        <dsp:cNvSpPr/>
      </dsp:nvSpPr>
      <dsp:spPr>
        <a:xfrm>
          <a:off x="501808" y="1590525"/>
          <a:ext cx="1560313" cy="1367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b="1" kern="1200" dirty="0" smtClean="0">
              <a:solidFill>
                <a:srgbClr val="002060"/>
              </a:solidFill>
              <a:latin typeface="Book Antiqua" panose="02040602050305030304" pitchFamily="18" charset="0"/>
            </a:rPr>
            <a:t>Педагог-модератор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rgbClr val="800000"/>
              </a:solidFill>
              <a:latin typeface="Book Antiqua" panose="02040602050305030304" pitchFamily="18" charset="0"/>
            </a:rPr>
            <a:t>3</a:t>
          </a:r>
          <a:r>
            <a:rPr lang="kk-KZ" sz="2100" b="1" kern="1200" dirty="0" smtClean="0">
              <a:solidFill>
                <a:srgbClr val="800000"/>
              </a:solidFill>
              <a:latin typeface="Book Antiqua" panose="02040602050305030304" pitchFamily="18" charset="0"/>
            </a:rPr>
            <a:t>0</a:t>
          </a:r>
          <a:r>
            <a:rPr lang="ru-RU" sz="2100" b="1" kern="1200" dirty="0" smtClean="0">
              <a:solidFill>
                <a:srgbClr val="800000"/>
              </a:solidFill>
              <a:latin typeface="Book Antiqua" panose="02040602050305030304" pitchFamily="18" charset="0"/>
            </a:rPr>
            <a:t>%</a:t>
          </a:r>
          <a:endParaRPr lang="ru-RU" sz="2100" b="1" kern="1200" dirty="0">
            <a:solidFill>
              <a:srgbClr val="800000"/>
            </a:solidFill>
            <a:latin typeface="Book Antiqua" panose="02040602050305030304" pitchFamily="18" charset="0"/>
          </a:endParaRPr>
        </a:p>
      </dsp:txBody>
      <dsp:txXfrm>
        <a:off x="501808" y="1590525"/>
        <a:ext cx="1560313" cy="1367706"/>
      </dsp:txXfrm>
    </dsp:sp>
    <dsp:sp modelId="{18A3E9CB-DBFE-4DC0-9A2C-F26EDA6A1CB6}">
      <dsp:nvSpPr>
        <dsp:cNvPr id="0" name=""/>
        <dsp:cNvSpPr/>
      </dsp:nvSpPr>
      <dsp:spPr>
        <a:xfrm>
          <a:off x="1767723" y="946899"/>
          <a:ext cx="294398" cy="294398"/>
        </a:xfrm>
        <a:prstGeom prst="triangle">
          <a:avLst>
            <a:gd name="adj" fmla="val 100000"/>
          </a:avLst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 w="9525" cap="flat" cmpd="sng" algn="ctr">
          <a:solidFill>
            <a:schemeClr val="accent4">
              <a:hueOff val="-744128"/>
              <a:satOff val="4483"/>
              <a:lumOff val="359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538D22-E340-49A5-ABBB-0B4C4CEEC552}">
      <dsp:nvSpPr>
        <dsp:cNvPr id="0" name=""/>
        <dsp:cNvSpPr/>
      </dsp:nvSpPr>
      <dsp:spPr>
        <a:xfrm rot="5400000">
          <a:off x="2625369" y="601475"/>
          <a:ext cx="958540" cy="1728293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9525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8576FC-5AB3-4AED-B3DC-D752AFB4A305}">
      <dsp:nvSpPr>
        <dsp:cNvPr id="0" name=""/>
        <dsp:cNvSpPr/>
      </dsp:nvSpPr>
      <dsp:spPr>
        <a:xfrm>
          <a:off x="2354470" y="1129324"/>
          <a:ext cx="1560313" cy="1367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b="1" kern="1200" dirty="0" smtClean="0">
              <a:solidFill>
                <a:srgbClr val="002060"/>
              </a:solidFill>
              <a:latin typeface="Book Antiqua" panose="02040602050305030304" pitchFamily="18" charset="0"/>
            </a:rPr>
            <a:t>Педагог-сарапшы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b="1" kern="1200" dirty="0" smtClean="0">
              <a:solidFill>
                <a:srgbClr val="800000"/>
              </a:solidFill>
              <a:latin typeface="Book Antiqua" panose="02040602050305030304" pitchFamily="18" charset="0"/>
            </a:rPr>
            <a:t>3</a:t>
          </a:r>
          <a:r>
            <a:rPr lang="en-US" sz="2100" b="1" kern="1200" dirty="0" smtClean="0">
              <a:solidFill>
                <a:srgbClr val="800000"/>
              </a:solidFill>
              <a:latin typeface="Book Antiqua" panose="02040602050305030304" pitchFamily="18" charset="0"/>
            </a:rPr>
            <a:t>5</a:t>
          </a:r>
          <a:r>
            <a:rPr lang="kk-KZ" sz="2100" b="1" kern="1200" dirty="0" smtClean="0">
              <a:solidFill>
                <a:srgbClr val="800000"/>
              </a:solidFill>
              <a:latin typeface="Book Antiqua" panose="02040602050305030304" pitchFamily="18" charset="0"/>
            </a:rPr>
            <a:t>%</a:t>
          </a:r>
          <a:endParaRPr lang="ru-RU" sz="2100" b="1" kern="1200" dirty="0">
            <a:solidFill>
              <a:srgbClr val="800000"/>
            </a:solidFill>
            <a:latin typeface="Book Antiqua" panose="02040602050305030304" pitchFamily="18" charset="0"/>
          </a:endParaRPr>
        </a:p>
      </dsp:txBody>
      <dsp:txXfrm>
        <a:off x="2354470" y="1129324"/>
        <a:ext cx="1560313" cy="1367706"/>
      </dsp:txXfrm>
    </dsp:sp>
    <dsp:sp modelId="{19AB84E3-B655-4941-AE4D-1BA49A73BD3F}">
      <dsp:nvSpPr>
        <dsp:cNvPr id="0" name=""/>
        <dsp:cNvSpPr/>
      </dsp:nvSpPr>
      <dsp:spPr>
        <a:xfrm>
          <a:off x="3677851" y="474236"/>
          <a:ext cx="294398" cy="294398"/>
        </a:xfrm>
        <a:prstGeom prst="triangle">
          <a:avLst>
            <a:gd name="adj" fmla="val 10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BB4877-A134-4C46-A0BC-A7A84207C2DB}">
      <dsp:nvSpPr>
        <dsp:cNvPr id="0" name=""/>
        <dsp:cNvSpPr/>
      </dsp:nvSpPr>
      <dsp:spPr>
        <a:xfrm rot="5400000">
          <a:off x="4469405" y="128812"/>
          <a:ext cx="1038652" cy="1728293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9525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88DC3A-BE86-4D05-BECD-277AE0F09664}">
      <dsp:nvSpPr>
        <dsp:cNvPr id="0" name=""/>
        <dsp:cNvSpPr/>
      </dsp:nvSpPr>
      <dsp:spPr>
        <a:xfrm>
          <a:off x="4296028" y="645199"/>
          <a:ext cx="1560313" cy="1367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b="1" kern="1200" dirty="0" smtClean="0">
              <a:solidFill>
                <a:srgbClr val="002060"/>
              </a:solidFill>
              <a:latin typeface="Book Antiqua" panose="02040602050305030304" pitchFamily="18" charset="0"/>
            </a:rPr>
            <a:t>Педагог- зерттеуші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b="1" kern="1200" dirty="0" smtClean="0">
              <a:solidFill>
                <a:srgbClr val="800000"/>
              </a:solidFill>
              <a:latin typeface="Book Antiqua" panose="02040602050305030304" pitchFamily="18" charset="0"/>
            </a:rPr>
            <a:t>40%</a:t>
          </a:r>
          <a:endParaRPr lang="ru-RU" sz="2100" b="1" kern="1200" dirty="0">
            <a:solidFill>
              <a:srgbClr val="800000"/>
            </a:solidFill>
            <a:latin typeface="Book Antiqua" panose="02040602050305030304" pitchFamily="18" charset="0"/>
          </a:endParaRPr>
        </a:p>
      </dsp:txBody>
      <dsp:txXfrm>
        <a:off x="4296028" y="645199"/>
        <a:ext cx="1560313" cy="1367706"/>
      </dsp:txXfrm>
    </dsp:sp>
    <dsp:sp modelId="{142FEF65-1CEE-4F11-B1C4-B82F967D2F9D}">
      <dsp:nvSpPr>
        <dsp:cNvPr id="0" name=""/>
        <dsp:cNvSpPr/>
      </dsp:nvSpPr>
      <dsp:spPr>
        <a:xfrm>
          <a:off x="5561943" y="1573"/>
          <a:ext cx="294398" cy="294398"/>
        </a:xfrm>
        <a:prstGeom prst="triangle">
          <a:avLst>
            <a:gd name="adj" fmla="val 100000"/>
          </a:avLst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 w="9525" cap="flat" cmpd="sng" algn="ctr">
          <a:solidFill>
            <a:schemeClr val="accent4">
              <a:hueOff val="-3720641"/>
              <a:satOff val="22416"/>
              <a:lumOff val="1797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4D456D-4F83-4AA5-BDD7-7B4B01767BFC}">
      <dsp:nvSpPr>
        <dsp:cNvPr id="0" name=""/>
        <dsp:cNvSpPr/>
      </dsp:nvSpPr>
      <dsp:spPr>
        <a:xfrm rot="5400000">
          <a:off x="6353497" y="-343851"/>
          <a:ext cx="1038652" cy="1728293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0E4150-E10C-4EE5-8035-0FEF3AB40290}">
      <dsp:nvSpPr>
        <dsp:cNvPr id="0" name=""/>
        <dsp:cNvSpPr/>
      </dsp:nvSpPr>
      <dsp:spPr>
        <a:xfrm>
          <a:off x="6180120" y="172536"/>
          <a:ext cx="1560313" cy="1367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002060"/>
              </a:solidFill>
              <a:latin typeface="Book Antiqua" panose="02040602050305030304" pitchFamily="18" charset="0"/>
            </a:rPr>
            <a:t>Педагог – шебер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800000"/>
              </a:solidFill>
              <a:latin typeface="Book Antiqua" panose="02040602050305030304" pitchFamily="18" charset="0"/>
            </a:rPr>
            <a:t>50%</a:t>
          </a:r>
          <a:endParaRPr lang="ru-RU" sz="1600" b="1" kern="1200" dirty="0">
            <a:solidFill>
              <a:srgbClr val="800000"/>
            </a:solidFill>
            <a:latin typeface="Book Antiqua" panose="02040602050305030304" pitchFamily="18" charset="0"/>
          </a:endParaRPr>
        </a:p>
      </dsp:txBody>
      <dsp:txXfrm>
        <a:off x="6180120" y="172536"/>
        <a:ext cx="1560313" cy="13677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F9F763-1641-4FF1-BB2C-A82AADE580BA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E1691E-EB27-4801-82DC-3B902894E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16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1691E-EB27-4801-82DC-3B902894EFA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103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1691E-EB27-4801-82DC-3B902894EFA6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469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275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779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656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737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655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603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470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658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982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020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60BAE-9607-49E5-91D3-DC98E0FF938B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D5534-3B65-48C4-A16B-84E13EE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476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8.jpeg"/><Relationship Id="rId4" Type="http://schemas.openxmlformats.org/officeDocument/2006/relationships/image" Target="../media/image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adilet.zan.kz/kaz/docs/V1500012449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1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jpeg"/><Relationship Id="rId4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hyperlink" Target="http://adilet.zan.kz/kaz/docs/V1600013317#z350" TargetMode="External"/><Relationship Id="rId5" Type="http://schemas.openxmlformats.org/officeDocument/2006/relationships/oleObject" Target="../embeddings/oleObject20.bin"/><Relationship Id="rId4" Type="http://schemas.openxmlformats.org/officeDocument/2006/relationships/image" Target="../media/image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1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13.gif"/><Relationship Id="rId4" Type="http://schemas.openxmlformats.org/officeDocument/2006/relationships/image" Target="../media/image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4.png"/><Relationship Id="rId5" Type="http://schemas.openxmlformats.org/officeDocument/2006/relationships/hyperlink" Target="https://ktpr.testcenter.kz/" TargetMode="External"/><Relationship Id="rId4" Type="http://schemas.openxmlformats.org/officeDocument/2006/relationships/image" Target="../media/image1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1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1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15.jpeg"/><Relationship Id="rId4" Type="http://schemas.openxmlformats.org/officeDocument/2006/relationships/image" Target="../media/image1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adilet.zan.kz/kaz/docs/V1800016838#z3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4" Type="http://schemas.openxmlformats.org/officeDocument/2006/relationships/image" Target="../media/image1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0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mlDrawing" Target="../drawings/vmlDrawing30.v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1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4" Type="http://schemas.openxmlformats.org/officeDocument/2006/relationships/image" Target="../media/image1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4" Type="http://schemas.openxmlformats.org/officeDocument/2006/relationships/image" Target="../media/image1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4" Type="http://schemas.openxmlformats.org/officeDocument/2006/relationships/image" Target="../media/image1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4.vml"/><Relationship Id="rId4" Type="http://schemas.openxmlformats.org/officeDocument/2006/relationships/image" Target="../media/image1.e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5.v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.emf"/><Relationship Id="rId4" Type="http://schemas.openxmlformats.org/officeDocument/2006/relationships/diagramLayout" Target="../diagrams/layout1.xml"/><Relationship Id="rId9" Type="http://schemas.openxmlformats.org/officeDocument/2006/relationships/oleObject" Target="../embeddings/oleObject36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6.v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5.png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6.jpeg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7.png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6.jpeg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9" name="Picture 45" descr="https://cdn.wallpapersafari.com/22/23/8wlVC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83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6207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 «</a:t>
            </a:r>
            <a:r>
              <a:rPr lang="ru-RU" sz="2000" b="1" dirty="0" err="1" smtClean="0">
                <a:solidFill>
                  <a:srgbClr val="002060"/>
                </a:solidFill>
              </a:rPr>
              <a:t>Қарағанды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қаласының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білім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бөлімі</a:t>
            </a:r>
            <a:r>
              <a:rPr lang="ru-RU" sz="2000" b="1" dirty="0" smtClean="0">
                <a:solidFill>
                  <a:srgbClr val="002060"/>
                </a:solidFill>
              </a:rPr>
              <a:t>» ММ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757598"/>
            <a:ext cx="8784976" cy="405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>
              <a:buClr>
                <a:srgbClr val="F0A22E"/>
              </a:buClr>
              <a:buSzPct val="70000"/>
              <a:buNone/>
            </a:pPr>
            <a:r>
              <a:rPr lang="ru-RU" sz="4000" b="1" i="1" dirty="0" smtClean="0">
                <a:solidFill>
                  <a:srgbClr val="7030A0"/>
                </a:solidFill>
                <a:latin typeface="Franklin Gothic Book"/>
              </a:rPr>
              <a:t>Педагог  </a:t>
            </a:r>
            <a:r>
              <a:rPr lang="ru-RU" sz="4000" b="1" i="1" dirty="0" err="1" smtClean="0">
                <a:solidFill>
                  <a:srgbClr val="7030A0"/>
                </a:solidFill>
                <a:latin typeface="Franklin Gothic Book"/>
              </a:rPr>
              <a:t>қызметкерлердің</a:t>
            </a:r>
            <a:r>
              <a:rPr lang="ru-RU" sz="4000" b="1" i="1" dirty="0" smtClean="0">
                <a:solidFill>
                  <a:srgbClr val="7030A0"/>
                </a:solidFill>
                <a:latin typeface="Franklin Gothic Book"/>
              </a:rPr>
              <a:t>  </a:t>
            </a:r>
            <a:r>
              <a:rPr lang="ru-RU" sz="4000" b="1" i="1" dirty="0" err="1" smtClean="0">
                <a:solidFill>
                  <a:srgbClr val="7030A0"/>
                </a:solidFill>
                <a:latin typeface="Franklin Gothic Book"/>
              </a:rPr>
              <a:t>жаңа</a:t>
            </a:r>
            <a:r>
              <a:rPr lang="ru-RU" sz="4000" b="1" i="1" dirty="0" smtClean="0">
                <a:solidFill>
                  <a:srgbClr val="7030A0"/>
                </a:solidFill>
                <a:latin typeface="Franklin Gothic Book"/>
              </a:rPr>
              <a:t> </a:t>
            </a:r>
            <a:r>
              <a:rPr lang="ru-RU" sz="4000" b="1" i="1" dirty="0" err="1" smtClean="0">
                <a:solidFill>
                  <a:srgbClr val="7030A0"/>
                </a:solidFill>
                <a:latin typeface="Franklin Gothic Book"/>
              </a:rPr>
              <a:t>форматта</a:t>
            </a:r>
            <a:r>
              <a:rPr lang="ru-RU" sz="4000" b="1" i="1" dirty="0" smtClean="0">
                <a:solidFill>
                  <a:srgbClr val="7030A0"/>
                </a:solidFill>
                <a:latin typeface="Franklin Gothic Book"/>
              </a:rPr>
              <a:t> </a:t>
            </a:r>
            <a:r>
              <a:rPr lang="ru-RU" sz="4000" b="1" i="1" dirty="0" err="1" smtClean="0">
                <a:solidFill>
                  <a:srgbClr val="7030A0"/>
                </a:solidFill>
                <a:latin typeface="Franklin Gothic Book"/>
              </a:rPr>
              <a:t>аттестатталуы</a:t>
            </a:r>
            <a:endParaRPr lang="ru-RU" sz="4000" b="1" i="1" dirty="0">
              <a:solidFill>
                <a:srgbClr val="7030A0"/>
              </a:solidFill>
              <a:latin typeface="Franklin Gothic Book"/>
            </a:endParaRPr>
          </a:p>
          <a:p>
            <a:pPr algn="ctr" fontAlgn="base"/>
            <a:r>
              <a:rPr lang="ru-RU" sz="2400" dirty="0" err="1">
                <a:solidFill>
                  <a:srgbClr val="002060"/>
                </a:solidFill>
              </a:rPr>
              <a:t>Мектепке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дейінгі</a:t>
            </a:r>
            <a:r>
              <a:rPr lang="ru-RU" sz="2400" dirty="0" smtClean="0">
                <a:solidFill>
                  <a:srgbClr val="002060"/>
                </a:solidFill>
              </a:rPr>
              <a:t>, </a:t>
            </a:r>
            <a:r>
              <a:rPr lang="ru-RU" sz="2400" dirty="0" err="1">
                <a:solidFill>
                  <a:srgbClr val="002060"/>
                </a:solidFill>
              </a:rPr>
              <a:t>бастауыш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dirty="0" err="1">
                <a:solidFill>
                  <a:srgbClr val="002060"/>
                </a:solidFill>
              </a:rPr>
              <a:t>негізгі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орта, </a:t>
            </a:r>
            <a:r>
              <a:rPr lang="ru-RU" sz="2400" dirty="0" err="1" smtClean="0">
                <a:solidFill>
                  <a:srgbClr val="002060"/>
                </a:solidFill>
              </a:rPr>
              <a:t>жалпы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орта </a:t>
            </a:r>
            <a:r>
              <a:rPr lang="ru-RU" sz="2400" dirty="0" err="1">
                <a:solidFill>
                  <a:srgbClr val="002060"/>
                </a:solidFill>
              </a:rPr>
              <a:t>білімнің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жалпы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білім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беретін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оқу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бағдарламаларын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dirty="0" err="1">
                <a:solidFill>
                  <a:srgbClr val="002060"/>
                </a:solidFill>
              </a:rPr>
              <a:t>техникалық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және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кәсіптік</a:t>
            </a:r>
            <a:r>
              <a:rPr lang="ru-RU" sz="2400" dirty="0">
                <a:solidFill>
                  <a:srgbClr val="002060"/>
                </a:solidFill>
              </a:rPr>
              <a:t>, орта </a:t>
            </a:r>
            <a:r>
              <a:rPr lang="ru-RU" sz="2400" dirty="0" err="1">
                <a:solidFill>
                  <a:srgbClr val="002060"/>
                </a:solidFill>
              </a:rPr>
              <a:t>білімнен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кейінгі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білімнің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білім</a:t>
            </a:r>
            <a:r>
              <a:rPr lang="ru-RU" sz="2400" dirty="0">
                <a:solidFill>
                  <a:srgbClr val="002060"/>
                </a:solidFill>
              </a:rPr>
              <a:t> беру </a:t>
            </a:r>
            <a:r>
              <a:rPr lang="ru-RU" sz="2400" dirty="0" err="1" smtClean="0">
                <a:solidFill>
                  <a:srgbClr val="002060"/>
                </a:solidFill>
              </a:rPr>
              <a:t>бағдарламаларын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іске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асыратын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білім</a:t>
            </a:r>
            <a:r>
              <a:rPr lang="ru-RU" sz="2400" dirty="0" smtClean="0">
                <a:solidFill>
                  <a:srgbClr val="002060"/>
                </a:solidFill>
              </a:rPr>
              <a:t> беру </a:t>
            </a:r>
            <a:r>
              <a:rPr lang="ru-RU" sz="2400" dirty="0" err="1" smtClean="0">
                <a:solidFill>
                  <a:srgbClr val="002060"/>
                </a:solidFill>
              </a:rPr>
              <a:t>ұйымдарында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жұмыс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істейтін</a:t>
            </a:r>
            <a:r>
              <a:rPr lang="ru-RU" sz="2400" dirty="0">
                <a:solidFill>
                  <a:srgbClr val="002060"/>
                </a:solidFill>
              </a:rPr>
              <a:t> педагог </a:t>
            </a:r>
            <a:r>
              <a:rPr lang="ru-RU" sz="2400" dirty="0" err="1">
                <a:solidFill>
                  <a:srgbClr val="002060"/>
                </a:solidFill>
              </a:rPr>
              <a:t>қызметкерлер</a:t>
            </a:r>
            <a:r>
              <a:rPr lang="ru-RU" sz="2400" dirty="0">
                <a:solidFill>
                  <a:srgbClr val="002060"/>
                </a:solidFill>
              </a:rPr>
              <a:t> мен </a:t>
            </a:r>
            <a:r>
              <a:rPr lang="ru-RU" sz="2400" dirty="0" err="1">
                <a:solidFill>
                  <a:srgbClr val="002060"/>
                </a:solidFill>
              </a:rPr>
              <a:t>оларға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теңестірілген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тұлғалардың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аттестатталуы</a:t>
            </a:r>
            <a:endParaRPr lang="ru-RU" sz="24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ru-RU" sz="2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26" name="Picture 2" descr="https://yt3.ggpht.com/a-/ACSszfHh8y-YWM8wMLkzkocQHpvQzE6C0C5f-LpQtw=s900-mo-c-c0xffffffff-rj-k-n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0" y="6309320"/>
            <a:ext cx="9144000" cy="404812"/>
            <a:chOff x="0" y="4065"/>
            <a:chExt cx="5760" cy="255"/>
          </a:xfrm>
        </p:grpSpPr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2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" name="CorelDRAW" r:id="rId5" imgW="2241555" imgH="370637" progId="CorelDRAW.Graphic.11">
                    <p:embed/>
                  </p:oleObj>
                </mc:Choice>
                <mc:Fallback>
                  <p:oleObj name="CorelDRAW" r:id="rId5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413722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cap="all" dirty="0" err="1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Аттестатталушылардың</a:t>
            </a:r>
            <a:r>
              <a:rPr lang="ru-RU" sz="2800" b="1" i="1" cap="all" dirty="0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  </a:t>
            </a:r>
            <a:r>
              <a:rPr lang="ru-RU" sz="2800" b="1" i="1" cap="all" dirty="0" err="1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өтініштерін</a:t>
            </a:r>
            <a:r>
              <a:rPr lang="ru-RU" sz="2800" b="1" i="1" cap="all" dirty="0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  </a:t>
            </a:r>
            <a:r>
              <a:rPr lang="ru-RU" sz="2800" b="1" i="1" cap="all" dirty="0" err="1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қабылдау</a:t>
            </a:r>
            <a:endParaRPr lang="ru-RU" sz="2800" b="1" i="1" dirty="0" smtClean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86000" y="26903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cap="all" dirty="0">
                <a:solidFill>
                  <a:srgbClr val="002060"/>
                </a:solidFill>
              </a:rPr>
              <a:t/>
            </a:r>
            <a:br>
              <a:rPr lang="ru-RU" b="1" cap="all" dirty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12" name="Объект 2"/>
          <p:cNvSpPr>
            <a:spLocks noGrp="1"/>
          </p:cNvSpPr>
          <p:nvPr>
            <p:ph idx="1"/>
          </p:nvPr>
        </p:nvSpPr>
        <p:spPr>
          <a:xfrm>
            <a:off x="2627783" y="765175"/>
            <a:ext cx="6242471" cy="5328121"/>
          </a:xfrm>
        </p:spPr>
        <p:txBody>
          <a:bodyPr>
            <a:normAutofit lnSpcReduction="10000"/>
          </a:bodyPr>
          <a:lstStyle/>
          <a:p>
            <a:pPr marL="0" lvl="0" indent="0" algn="ctr">
              <a:buClr>
                <a:srgbClr val="F0A22E"/>
              </a:buClr>
              <a:buSzPct val="70000"/>
              <a:buNone/>
            </a:pP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Аттестатталушылар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аттестаттаудан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өту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кезекті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мерзімінен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бұрын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деңгейдің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аттестаттау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комиссиясына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ағымдағы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жылдың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желтоқсаннан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қаңтарға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тамыздан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15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тамызға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lvl="0" indent="0" algn="ctr">
              <a:buClr>
                <a:srgbClr val="F0A22E"/>
              </a:buClr>
              <a:buSzPct val="70000"/>
              <a:buNone/>
            </a:pP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Clr>
                <a:srgbClr val="F0A22E"/>
              </a:buClr>
              <a:buSzPct val="70000"/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Осы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Ережелердің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қосымшадағы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нысанына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өтініш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lvl="0" indent="0" algn="ctr">
              <a:buClr>
                <a:srgbClr val="F0A22E"/>
              </a:buClr>
              <a:buSzPct val="70000"/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Стандартының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қосымшасына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көрсетуіне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өтініш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 algn="ctr">
              <a:buClr>
                <a:srgbClr val="F0A22E"/>
              </a:buClr>
              <a:buSzPct val="70000"/>
              <a:buNone/>
            </a:pP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Clr>
                <a:srgbClr val="F0A22E"/>
              </a:buClr>
              <a:buSzPct val="70000"/>
              <a:buNone/>
            </a:pPr>
            <a:endParaRPr lang="ru-RU" sz="2800" dirty="0" smtClean="0">
              <a:solidFill>
                <a:srgbClr val="4E3B3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Clr>
                <a:srgbClr val="F0A22E"/>
              </a:buClr>
              <a:buSzPct val="70000"/>
              <a:buNone/>
            </a:pPr>
            <a:endParaRPr lang="ru-RU" sz="2800" dirty="0">
              <a:solidFill>
                <a:srgbClr val="4E3B3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Clr>
                <a:srgbClr val="F0A22E"/>
              </a:buClr>
              <a:buSzPct val="70000"/>
              <a:buNone/>
            </a:pPr>
            <a:endParaRPr lang="ru-RU" sz="1800" b="1" dirty="0">
              <a:solidFill>
                <a:srgbClr val="002060"/>
              </a:solidFill>
            </a:endParaRPr>
          </a:p>
        </p:txBody>
      </p:sp>
      <p:grpSp>
        <p:nvGrpSpPr>
          <p:cNvPr id="13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4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5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96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9" name="Picture 3" descr="C:\Users\Gulmira 203\Desktop\images (5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237827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40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СТАНДАРТ  БОЙЫНША  МЕМЛЕКЕТТІК  ҚЫЗМЕТ КӨРСЕТУ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286000" y="26903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cap="all" dirty="0">
                <a:solidFill>
                  <a:srgbClr val="002060"/>
                </a:solidFill>
              </a:rPr>
              <a:t/>
            </a:r>
            <a:br>
              <a:rPr lang="ru-RU" b="1" cap="all" dirty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12" name="Объект 2"/>
          <p:cNvSpPr>
            <a:spLocks noGrp="1"/>
          </p:cNvSpPr>
          <p:nvPr>
            <p:ph idx="1"/>
          </p:nvPr>
        </p:nvSpPr>
        <p:spPr>
          <a:xfrm>
            <a:off x="251520" y="1074555"/>
            <a:ext cx="8640960" cy="451468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1) </a:t>
            </a:r>
            <a:r>
              <a:rPr lang="kk-KZ" sz="1800" b="1" dirty="0" smtClean="0">
                <a:solidFill>
                  <a:srgbClr val="002060"/>
                </a:solidFill>
              </a:rPr>
              <a:t>ӨТІНІШ</a:t>
            </a:r>
            <a:r>
              <a:rPr lang="en-US" sz="1800" b="1" dirty="0" smtClean="0">
                <a:solidFill>
                  <a:srgbClr val="002060"/>
                </a:solidFill>
              </a:rPr>
              <a:t>;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>
              <a:buAutoNum type="arabicParenR"/>
            </a:pPr>
            <a:endParaRPr lang="ru-RU" sz="1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rgbClr val="002060"/>
                </a:solidFill>
              </a:rPr>
              <a:t>2) </a:t>
            </a:r>
            <a:r>
              <a:rPr lang="ru-RU" sz="1800" b="1" dirty="0" err="1">
                <a:solidFill>
                  <a:srgbClr val="002060"/>
                </a:solidFill>
              </a:rPr>
              <a:t>Қызмет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алушының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жеке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басын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куәландыратын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құжат</a:t>
            </a:r>
            <a:r>
              <a:rPr lang="ru-RU" sz="1800" b="1" dirty="0">
                <a:solidFill>
                  <a:srgbClr val="002060"/>
                </a:solidFill>
              </a:rPr>
              <a:t>  (</a:t>
            </a:r>
            <a:r>
              <a:rPr lang="ru-RU" sz="1800" b="1" dirty="0" err="1">
                <a:solidFill>
                  <a:srgbClr val="002060"/>
                </a:solidFill>
              </a:rPr>
              <a:t>жеке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басты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сәйкестендіру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үшін</a:t>
            </a:r>
            <a:r>
              <a:rPr lang="ru-RU" sz="1800" b="1" dirty="0">
                <a:solidFill>
                  <a:srgbClr val="002060"/>
                </a:solidFill>
              </a:rPr>
              <a:t>);</a:t>
            </a:r>
          </a:p>
          <a:p>
            <a:pPr marL="0" indent="0">
              <a:buNone/>
            </a:pPr>
            <a:endParaRPr lang="ru-RU" sz="1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rgbClr val="002060"/>
                </a:solidFill>
              </a:rPr>
              <a:t>3) </a:t>
            </a:r>
            <a:r>
              <a:rPr lang="ru-RU" sz="1800" b="1" dirty="0" err="1">
                <a:solidFill>
                  <a:srgbClr val="002060"/>
                </a:solidFill>
              </a:rPr>
              <a:t>Білім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туралы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димпломның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көшірмесі</a:t>
            </a:r>
            <a:r>
              <a:rPr lang="ru-RU" sz="1800" b="1" dirty="0">
                <a:solidFill>
                  <a:srgbClr val="002060"/>
                </a:solidFill>
              </a:rPr>
              <a:t>;</a:t>
            </a:r>
          </a:p>
          <a:p>
            <a:pPr marL="0" indent="0">
              <a:buNone/>
            </a:pPr>
            <a:endParaRPr lang="ru-RU" sz="1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rgbClr val="002060"/>
                </a:solidFill>
              </a:rPr>
              <a:t>4) </a:t>
            </a:r>
            <a:r>
              <a:rPr lang="ru-RU" sz="1800" b="1" dirty="0" err="1">
                <a:solidFill>
                  <a:srgbClr val="002060"/>
                </a:solidFill>
              </a:rPr>
              <a:t>Біліктілікті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арттыру</a:t>
            </a:r>
            <a:r>
              <a:rPr lang="ru-RU" sz="1800" b="1" dirty="0">
                <a:solidFill>
                  <a:srgbClr val="002060"/>
                </a:solidFill>
              </a:rPr>
              <a:t>  </a:t>
            </a:r>
            <a:r>
              <a:rPr lang="ru-RU" sz="1800" b="1" dirty="0" err="1">
                <a:solidFill>
                  <a:srgbClr val="002060"/>
                </a:solidFill>
              </a:rPr>
              <a:t>туралы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құжат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көшірмесі</a:t>
            </a:r>
            <a:r>
              <a:rPr lang="ru-RU" sz="1800" b="1" dirty="0">
                <a:solidFill>
                  <a:srgbClr val="002060"/>
                </a:solidFill>
              </a:rPr>
              <a:t>;</a:t>
            </a:r>
          </a:p>
          <a:p>
            <a:pPr marL="0" indent="0">
              <a:buNone/>
            </a:pPr>
            <a:endParaRPr lang="ru-RU" sz="1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rgbClr val="002060"/>
                </a:solidFill>
              </a:rPr>
              <a:t>5) </a:t>
            </a:r>
            <a:r>
              <a:rPr lang="ru-RU" sz="1800" b="1" dirty="0" err="1">
                <a:solidFill>
                  <a:srgbClr val="002060"/>
                </a:solidFill>
              </a:rPr>
              <a:t>Қызметкердің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еңбек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қызметін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растайтын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құжатының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көшірмесі</a:t>
            </a:r>
            <a:r>
              <a:rPr lang="ru-RU" sz="1800" b="1" dirty="0">
                <a:solidFill>
                  <a:srgbClr val="002060"/>
                </a:solidFill>
              </a:rPr>
              <a:t>;</a:t>
            </a:r>
          </a:p>
          <a:p>
            <a:pPr marL="0" indent="0">
              <a:buNone/>
            </a:pPr>
            <a:endParaRPr lang="ru-RU" sz="1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rgbClr val="002060"/>
                </a:solidFill>
              </a:rPr>
              <a:t>6) </a:t>
            </a:r>
            <a:r>
              <a:rPr lang="ru-RU" sz="1800" b="1" dirty="0" err="1">
                <a:solidFill>
                  <a:srgbClr val="002060"/>
                </a:solidFill>
              </a:rPr>
              <a:t>бұрын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берген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біліктілік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санаты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туралы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куәлік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көшірмесі</a:t>
            </a:r>
            <a:r>
              <a:rPr lang="ru-RU" sz="1800" b="1" dirty="0">
                <a:solidFill>
                  <a:srgbClr val="002060"/>
                </a:solidFill>
              </a:rPr>
              <a:t> (</a:t>
            </a:r>
            <a:r>
              <a:rPr lang="ru-RU" sz="1800" b="1" dirty="0" err="1">
                <a:solidFill>
                  <a:srgbClr val="002060"/>
                </a:solidFill>
              </a:rPr>
              <a:t>жоғары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білім</a:t>
            </a:r>
            <a:r>
              <a:rPr lang="ru-RU" sz="1800" b="1" dirty="0">
                <a:solidFill>
                  <a:srgbClr val="002060"/>
                </a:solidFill>
              </a:rPr>
              <a:t> беру </a:t>
            </a:r>
            <a:r>
              <a:rPr lang="ru-RU" sz="1800" b="1" dirty="0" err="1">
                <a:solidFill>
                  <a:srgbClr val="002060"/>
                </a:solidFill>
              </a:rPr>
              <a:t>ұйымдарынан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ауысып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келген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және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біліктілік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санаттары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жоқ</a:t>
            </a:r>
            <a:r>
              <a:rPr lang="ru-RU" sz="1800" b="1" dirty="0">
                <a:solidFill>
                  <a:srgbClr val="002060"/>
                </a:solidFill>
              </a:rPr>
              <a:t> педагог </a:t>
            </a:r>
            <a:r>
              <a:rPr lang="ru-RU" sz="1800" b="1" dirty="0" err="1">
                <a:solidFill>
                  <a:srgbClr val="002060"/>
                </a:solidFill>
              </a:rPr>
              <a:t>қызметкерлерінен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басқа</a:t>
            </a:r>
            <a:r>
              <a:rPr lang="ru-RU" sz="1800" b="1" dirty="0">
                <a:solidFill>
                  <a:srgbClr val="002060"/>
                </a:solidFill>
              </a:rPr>
              <a:t> );</a:t>
            </a:r>
          </a:p>
          <a:p>
            <a:pPr marL="0" indent="0">
              <a:buNone/>
            </a:pPr>
            <a:endParaRPr lang="ru-RU" sz="1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rgbClr val="002060"/>
                </a:solidFill>
              </a:rPr>
              <a:t>7) </a:t>
            </a:r>
            <a:r>
              <a:rPr lang="ru-RU" sz="1800" dirty="0"/>
              <a:t> </a:t>
            </a:r>
            <a:r>
              <a:rPr lang="ru-RU" sz="1800" b="1" dirty="0" err="1">
                <a:solidFill>
                  <a:srgbClr val="002060"/>
                </a:solidFill>
              </a:rPr>
              <a:t>кәсіптік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жетістіктері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туралы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мәліметтер</a:t>
            </a:r>
            <a:r>
              <a:rPr lang="ru-RU" sz="1800" b="1" dirty="0">
                <a:solidFill>
                  <a:srgbClr val="002060"/>
                </a:solidFill>
              </a:rPr>
              <a:t> (</a:t>
            </a:r>
            <a:r>
              <a:rPr lang="ru-RU" sz="1800" b="1" dirty="0" err="1">
                <a:solidFill>
                  <a:srgbClr val="002060"/>
                </a:solidFill>
              </a:rPr>
              <a:t>болған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жағдайда</a:t>
            </a:r>
            <a:r>
              <a:rPr lang="ru-RU" sz="1800" b="1" dirty="0">
                <a:solidFill>
                  <a:srgbClr val="002060"/>
                </a:solidFill>
              </a:rPr>
              <a:t>)</a:t>
            </a:r>
          </a:p>
          <a:p>
            <a:pPr marL="0" indent="0"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1800" b="1" dirty="0">
              <a:solidFill>
                <a:srgbClr val="002060"/>
              </a:solidFill>
            </a:endParaRPr>
          </a:p>
        </p:txBody>
      </p:sp>
      <p:grpSp>
        <p:nvGrpSpPr>
          <p:cNvPr id="13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4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5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023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20423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Педагог </a:t>
            </a:r>
            <a:r>
              <a:rPr lang="ru-RU" sz="24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қызметкерлерді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аттестаттауы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көрсету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журналы</a:t>
            </a:r>
            <a:endParaRPr lang="ru-RU" sz="2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86000" y="26903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cap="all" dirty="0">
                <a:solidFill>
                  <a:srgbClr val="002060"/>
                </a:solidFill>
              </a:rPr>
              <a:t/>
            </a:r>
            <a:br>
              <a:rPr lang="ru-RU" b="1" cap="all" dirty="0">
                <a:solidFill>
                  <a:srgbClr val="002060"/>
                </a:solidFill>
              </a:rPr>
            </a:br>
            <a:endParaRPr lang="ru-RU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</p:nvPr>
        </p:nvGraphicFramePr>
        <p:xfrm>
          <a:off x="250823" y="1074738"/>
          <a:ext cx="8750334" cy="4592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653"/>
                <a:gridCol w="940297"/>
                <a:gridCol w="1084959"/>
                <a:gridCol w="1012629"/>
                <a:gridCol w="1012629"/>
                <a:gridCol w="875034"/>
                <a:gridCol w="716240"/>
                <a:gridCol w="1157289"/>
                <a:gridCol w="751570"/>
                <a:gridCol w="875034"/>
              </a:tblGrid>
              <a:tr h="1997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№</a:t>
                      </a:r>
                      <a:r>
                        <a:rPr lang="kk-KZ" sz="1100" dirty="0">
                          <a:solidFill>
                            <a:schemeClr val="tx1"/>
                          </a:solidFill>
                        </a:rPr>
                        <a:t>/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chemeClr val="tx1"/>
                          </a:solidFill>
                        </a:rPr>
                        <a:t>№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chemeClr val="tx1"/>
                          </a:solidFill>
                        </a:rPr>
                        <a:t>Құжаттардың к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ел</a:t>
                      </a:r>
                      <a:r>
                        <a:rPr lang="kk-KZ" sz="1100" dirty="0">
                          <a:solidFill>
                            <a:schemeClr val="tx1"/>
                          </a:solidFill>
                        </a:rPr>
                        <a:t>іп түскен күні/ Дата поступления документов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chemeClr val="tx1"/>
                          </a:solidFill>
                        </a:rPr>
                        <a:t>Қызмет көрсетілетін тұлға туралы мәлімет(ТАӘ)/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chemeClr val="tx1"/>
                          </a:solidFill>
                        </a:rPr>
                        <a:t>Данные об услугополучателе (ФИО)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chemeClr val="tx1"/>
                          </a:solidFill>
                        </a:rPr>
                        <a:t>Қысқаша мазмұны/ Краткое содержание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chemeClr val="tx1"/>
                          </a:solidFill>
                        </a:rPr>
                        <a:t>Ұсынылған құжаттар парақтарының саны/Количество страниц прилагаемых документов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chemeClr val="tx1"/>
                          </a:solidFill>
                        </a:rPr>
                        <a:t>Бірінші басшының бұрыштамасы/ Резолюция первого руководителя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</a:rPr>
                        <a:t>Орындаушы/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</a:rPr>
                        <a:t>Исполнитель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chemeClr val="tx1"/>
                          </a:solidFill>
                        </a:rPr>
                        <a:t>Жауапты адамның қолы  және өтініш қабылданған күн/Подпись ответственного исполнителя и дата приема заявления  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chemeClr val="tx1"/>
                          </a:solidFill>
                        </a:rPr>
                        <a:t>Қызмет көрсетудің нәтижесі/ Результат оказания услуги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chemeClr val="tx1"/>
                          </a:solidFill>
                        </a:rPr>
                        <a:t>Мемлекеттік қызмет көрсетілген күні/Дата оказания госуслуги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6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4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5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31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85672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Стандарт  </a:t>
            </a:r>
            <a:r>
              <a:rPr lang="ru-RU" sz="2800" b="1" i="1" dirty="0" err="1" smtClean="0">
                <a:solidFill>
                  <a:schemeClr val="bg1"/>
                </a:solidFill>
              </a:rPr>
              <a:t>бойынша</a:t>
            </a:r>
            <a:r>
              <a:rPr lang="ru-RU" sz="2800" b="1" i="1" dirty="0" smtClean="0">
                <a:solidFill>
                  <a:schemeClr val="bg1"/>
                </a:solidFill>
              </a:rPr>
              <a:t>  </a:t>
            </a:r>
            <a:r>
              <a:rPr lang="ru-RU" sz="2800" b="1" i="1" dirty="0" err="1" smtClean="0">
                <a:solidFill>
                  <a:schemeClr val="bg1"/>
                </a:solidFill>
              </a:rPr>
              <a:t>мемлекеттік</a:t>
            </a:r>
            <a:r>
              <a:rPr lang="ru-RU" sz="2800" b="1" i="1" dirty="0" smtClean="0">
                <a:solidFill>
                  <a:schemeClr val="bg1"/>
                </a:solidFill>
              </a:rPr>
              <a:t>  </a:t>
            </a:r>
            <a:r>
              <a:rPr lang="ru-RU" sz="2800" b="1" i="1" dirty="0" err="1" smtClean="0">
                <a:solidFill>
                  <a:schemeClr val="bg1"/>
                </a:solidFill>
              </a:rPr>
              <a:t>қызмет</a:t>
            </a:r>
            <a:r>
              <a:rPr lang="ru-RU" sz="2800" b="1" i="1" dirty="0" smtClean="0">
                <a:solidFill>
                  <a:schemeClr val="bg1"/>
                </a:solidFill>
              </a:rPr>
              <a:t>  </a:t>
            </a:r>
            <a:r>
              <a:rPr lang="ru-RU" sz="2800" b="1" i="1" dirty="0" err="1" smtClean="0">
                <a:solidFill>
                  <a:schemeClr val="bg1"/>
                </a:solidFill>
              </a:rPr>
              <a:t>көрсету</a:t>
            </a:r>
            <a:r>
              <a:rPr lang="ru-RU" sz="2800" b="1" i="1" dirty="0" smtClean="0">
                <a:solidFill>
                  <a:schemeClr val="bg1"/>
                </a:solidFill>
              </a:rPr>
              <a:t> </a:t>
            </a:r>
            <a:r>
              <a:rPr lang="ru-RU" sz="2800" b="1" i="1" dirty="0" err="1" smtClean="0">
                <a:solidFill>
                  <a:schemeClr val="bg1"/>
                </a:solidFill>
              </a:rPr>
              <a:t>құжаттары</a:t>
            </a:r>
            <a:endParaRPr lang="ru-RU" sz="2800" b="1" i="1" dirty="0" smtClean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86000" y="26903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cap="all" dirty="0">
                <a:solidFill>
                  <a:srgbClr val="002060"/>
                </a:solidFill>
              </a:rPr>
              <a:t/>
            </a:r>
            <a:br>
              <a:rPr lang="ru-RU" b="1" cap="all" dirty="0">
                <a:solidFill>
                  <a:srgbClr val="002060"/>
                </a:solidFill>
              </a:rPr>
            </a:br>
            <a:endParaRPr lang="ru-RU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5491209"/>
              </p:ext>
            </p:extLst>
          </p:nvPr>
        </p:nvGraphicFramePr>
        <p:xfrm>
          <a:off x="251520" y="642918"/>
          <a:ext cx="8892480" cy="630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6240"/>
                <a:gridCol w="4446240"/>
              </a:tblGrid>
              <a:tr h="5810418">
                <a:tc>
                  <a:txBody>
                    <a:bodyPr/>
                    <a:lstStyle/>
                    <a:p>
                      <a:pPr algn="r"/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Мемлекеттік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көрсетілетінқы зметстандартына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  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1-қосымша 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</a:t>
                      </a: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__________________________________________________________________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kk-KZ" sz="800" b="1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Тегі, аты, әкесінін аты (болған жағдайда) (бұдан әрі – Т.А.Ә.)_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  ____________________________________________________________________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                          (көрсетілетін қызметті алушының мекенжайы)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Қолхат № ______________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Мектепке дейінгі тәрбие мен оқыту, бастауыш, негізгі орта,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жалпы орта, техникалық және кәсіптік, орта білімнен кейінгі білім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беру бағдарламаларын іске асыратын республикалық ведомстволық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бағынысты білім беру ұйымдарының педагог қызметкерлері мен оларға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теңестірілген тұлғаларға біліктілік санаттарын беру (растау) үшін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аттестаттаудан өткізуге құжаттар қабылдау туралы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_____________________________________________________________________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 (көрсетілетін қызметті алушының немесе оның заңды өкілінің Т.А.Ә.)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көрсетілетін қызметті беруші мынадай құжаттарды (қажетін белгілеу)алды: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1) осы Стандартқа </a:t>
                      </a:r>
                      <a:r>
                        <a:rPr lang="kk-KZ" sz="800" b="1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3"/>
                        </a:rPr>
                        <a:t>2- қосымшаға</a:t>
                      </a: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сәйкес аттестаттауғаөтініш;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2) жеке басын куәландыратын құжат көшірмесі;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3) білімі туралы диплом көшірмесі;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4) біліктілікті арттыру туралы құжат көшірмесі; 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5) қызметкердің еңбек қызметін растайтын құжатының көшірмесі; 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6) бұрын берген біліктілік санаты туралы куәлік көшірмесі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(жоғары білім беру ұйымдарынан ауысқан және біліктілік санаттары жоқпедагог қызметкерлерден басқа); 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7) Қазақстан Республикасы Білім және ғылым министрінің міндетінатқарушының 2013 жылғы 7 тамыздағы № 323 бұйрығымен бекітілген Білімжәне ғылым саласындағы азаматтық қызметшілерді аттестаттаудан өткізуқағидалары мен шартын, сондай-ақ Мектепке дейінгі, бастауыш, негізгіорта, жалпы орта, техникалық және кәсіптік, орта білімнен кейінгі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білімнің білім беретін оқу бағдарламаларын іске асыратын білім беруұйымдарында жұмыс істейтін педагог қызметкерлер мен оларғатеңестірілген тұлғаларды аттестаттаудан өткізу қағидалары мен шартынасәйкес (Нормативтік құқықтық актілерді мемлекеттік тіркеу тізілімінде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2013 жылғы 28 тамызда № 8678 болып тіркелген) кәсіптік жетістіктерітуралы мәліметтер (болған жағдайда). 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7) тармақшаға ескерту: кәсіптік жетістіктері туралымәліметтерді мемлекеттік қызметті алушы сараптамалық топқа жыл сайын30 желтоқсанға дейін қосымша ұсынады.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Өтініштің қабылданған күні 20_____ жылғы «_____» _________________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Т.А.Ә._______________________________________________________________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     (құжатты қабылдаған жауапты адам)           қолы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Телефон ______________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Қабылдадым: ___________________________________________________________________	Т.А.Ә./ көрсетілетін қызметті алушының қолы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20___ жылғы «___» __________________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kk-KZ" sz="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Приложение 1  к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стандартугосударственной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услуги      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Форма</a:t>
                      </a:r>
                    </a:p>
                    <a:p>
                      <a:pPr algn="ctr"/>
                      <a:r>
                        <a:rPr lang="ru-RU" sz="800" b="1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________________________________________________________________________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(Фамилия, имя, при наличии отчество(далее - ФИО)</a:t>
                      </a:r>
                    </a:p>
                    <a:p>
                      <a:pPr algn="ctr"/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_________________________________________________________________</a:t>
                      </a:r>
                    </a:p>
                    <a:p>
                      <a:pPr algn="ctr"/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(адрес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услугополучателя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Расписка №___________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 приеме документов для прохождения аттестации на присвоение (подтверждение) квалификационной категории педагогическим работникам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приравненным к ним лицам организаций образования, реализующих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программы дошкольного воспитания и обучения, начального, основного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среднего, общего среднего, технического и профессионального,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послесреднего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образования.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 </a:t>
                      </a:r>
                    </a:p>
                    <a:p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Дана_________________________________________________________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   (Ф.И.О.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услугополучателя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или его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законногопредставителя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том, что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услугодателем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получены документы (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подчеркнутьнужное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):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1) заявление на аттестацию согласно приложению 2 к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настоящемуСтандарту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2) копия документа,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удостоверяющеголичность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3) копия диплома об образовании;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4) копия документа о повышении квалификации;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 5) копия документа, подтверждающего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трудовуюдеятельность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работника;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6) копия удостоверения о ранее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присвоеннойквалификационнойкатегории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(кроме педагогических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работников,перешедших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из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организациивысшего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образования и не имеющих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квалификационныхкатегорий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);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7) сведения о профессиональных достижениях(при их наличии)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всоответствии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 Правилами проведения и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условиямиаттестациигражданских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служащих в сфере образования и науки,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атакже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Правиламипроведения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условиями аттестации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педагогическихработников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иприравненных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 ним лиц, занимающих должности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ворганизацияхобразования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реализующих образовательные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учебныепрограммыдошкольного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начального, основного среднего,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общегосреднего,технического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профессионального,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послесреднегообразования,утвержденными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приказоми.о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Министра образования и науки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РеспубликиКазахстан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от 7 августа 2013 года № 323(зарегистрированный в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Реестрегосударственной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регистрации нормативных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правовыхактов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за № 8678).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Примечание к подпункту 7): сведения о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профессиональныхдостижениях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услугополучателем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дополнительно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предоставляютсявэкспертную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группу ежегодно до 30 декабря. 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</a:t>
                      </a:r>
                    </a:p>
                    <a:p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Датаприема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заявления « ______ » _______________ 20___ года 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Ф.И.О.________________________________________________________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         (ответственного лица, принявшего документы)    подпись 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Телефон ____________ 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Получил: _______________________________________________________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Ф.И.О./подпись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услугополучателя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«_______»____________ 20___ года 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sz="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0" y="6525344"/>
            <a:ext cx="9144000" cy="432048"/>
            <a:chOff x="0" y="4065"/>
            <a:chExt cx="5760" cy="255"/>
          </a:xfrm>
        </p:grpSpPr>
        <p:sp>
          <p:nvSpPr>
            <p:cNvPr id="14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5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55" name="CorelDRAW" r:id="rId4" imgW="2730240" imgH="437760" progId="">
                    <p:embed/>
                  </p:oleObj>
                </mc:Choice>
                <mc:Fallback>
                  <p:oleObj name="CorelDRAW" r:id="rId4" imgW="2730240" imgH="4377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15461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cap="all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АТТЕСТАТТАЛУШЫЛАРДЫҢ   ТІЗІМІН  БЕКІТУ</a:t>
            </a:r>
            <a:endParaRPr lang="ru-RU" sz="2800" b="1" i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86000" y="26903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cap="all" dirty="0">
                <a:solidFill>
                  <a:srgbClr val="002060"/>
                </a:solidFill>
              </a:rPr>
              <a:t/>
            </a:r>
            <a:br>
              <a:rPr lang="ru-RU" b="1" cap="all" dirty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12" name="Объект 2"/>
          <p:cNvSpPr>
            <a:spLocks noGrp="1"/>
          </p:cNvSpPr>
          <p:nvPr>
            <p:ph idx="1"/>
          </p:nvPr>
        </p:nvSpPr>
        <p:spPr>
          <a:xfrm>
            <a:off x="251520" y="1074555"/>
            <a:ext cx="8640960" cy="4514685"/>
          </a:xfrm>
        </p:spPr>
        <p:txBody>
          <a:bodyPr>
            <a:normAutofit/>
          </a:bodyPr>
          <a:lstStyle/>
          <a:p>
            <a:pPr marL="0" lvl="0" indent="0">
              <a:buClr>
                <a:srgbClr val="F0A22E"/>
              </a:buClr>
              <a:buSzPct val="70000"/>
              <a:buNone/>
            </a:pPr>
            <a:r>
              <a:rPr lang="ru-RU" sz="2800" dirty="0" smtClean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24. </a:t>
            </a:r>
            <a:r>
              <a:rPr lang="ru-RU" sz="28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8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 беру  </a:t>
            </a:r>
            <a:r>
              <a:rPr lang="ru-RU" sz="28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ұйымының</a:t>
            </a:r>
            <a:r>
              <a:rPr lang="ru-RU" sz="28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алқалы</a:t>
            </a:r>
            <a:r>
              <a:rPr lang="ru-RU" sz="28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 орган </a:t>
            </a:r>
            <a:r>
              <a:rPr lang="ru-RU" sz="28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шешімімен</a:t>
            </a:r>
            <a:r>
              <a:rPr lang="ru-RU" sz="28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аттестатталушылардың</a:t>
            </a:r>
            <a:r>
              <a:rPr lang="ru-RU" sz="28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тізімдік</a:t>
            </a:r>
            <a:r>
              <a:rPr lang="ru-RU" sz="28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құрамы</a:t>
            </a:r>
            <a:r>
              <a:rPr lang="ru-RU" sz="28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бекітіледі</a:t>
            </a:r>
            <a:r>
              <a:rPr lang="ru-RU" sz="28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..</a:t>
            </a:r>
          </a:p>
          <a:p>
            <a:pPr marL="0" indent="0">
              <a:buNone/>
            </a:pPr>
            <a:endParaRPr lang="ru-RU" sz="1800" b="1" dirty="0">
              <a:solidFill>
                <a:srgbClr val="002060"/>
              </a:solidFill>
            </a:endParaRPr>
          </a:p>
        </p:txBody>
      </p:sp>
      <p:grpSp>
        <p:nvGrpSpPr>
          <p:cNvPr id="13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4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5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164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6" name="Picture 3" descr="C:\Users\Gulmira 203\Desktop\imag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63" y="2492896"/>
            <a:ext cx="3223803" cy="2146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Gulmira 203\Desktop\1011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038" y="2564904"/>
            <a:ext cx="3643164" cy="182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:\Users\Gulmira 203\Desktop\images (1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74" y="4509120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8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62632" y="843567"/>
            <a:ext cx="6677238" cy="17933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13035" y="2718895"/>
            <a:ext cx="3920756" cy="380644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711147" y="2659084"/>
            <a:ext cx="3891516" cy="38082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00115" y="4472753"/>
            <a:ext cx="1360967" cy="1297178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Бағалаудың тәуелсіз орталығы</a:t>
            </a:r>
          </a:p>
          <a:p>
            <a:pPr algn="ctr"/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78780" y="4472753"/>
            <a:ext cx="1236035" cy="1297178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ҰТО</a:t>
            </a:r>
          </a:p>
          <a:p>
            <a:pPr algn="ctr"/>
            <a:r>
              <a:rPr lang="kk-KZ" sz="14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Тест дайындайды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2513288" y="3997843"/>
            <a:ext cx="0" cy="2030811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800115" y="5917030"/>
            <a:ext cx="3314699" cy="327813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14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kk-KZ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Жылына екі  рет  (мамыр, қараша)</a:t>
            </a:r>
            <a:r>
              <a:rPr lang="kk-KZ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Стрелка углом вверх 13"/>
          <p:cNvSpPr/>
          <p:nvPr/>
        </p:nvSpPr>
        <p:spPr>
          <a:xfrm rot="10800000">
            <a:off x="513035" y="1403490"/>
            <a:ext cx="749597" cy="1233379"/>
          </a:xfrm>
          <a:prstGeom prst="bentUpArrow">
            <a:avLst>
              <a:gd name="adj1" fmla="val 25000"/>
              <a:gd name="adj2" fmla="val 24412"/>
              <a:gd name="adj3" fmla="val 25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222759" y="4136061"/>
            <a:ext cx="2469411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222759" y="4136061"/>
            <a:ext cx="0" cy="36859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692170" y="4146691"/>
            <a:ext cx="0" cy="36859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трелка углом вверх 17"/>
          <p:cNvSpPr/>
          <p:nvPr/>
        </p:nvSpPr>
        <p:spPr>
          <a:xfrm rot="10800000" flipH="1">
            <a:off x="7939870" y="1371596"/>
            <a:ext cx="752251" cy="1233379"/>
          </a:xfrm>
          <a:prstGeom prst="bentUpArrow">
            <a:avLst>
              <a:gd name="adj1" fmla="val 25000"/>
              <a:gd name="adj2" fmla="val 24412"/>
              <a:gd name="adj3" fmla="val 25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045458" y="2977123"/>
            <a:ext cx="3314700" cy="1304146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ҚЫЗМЕТ НӘТИЖЕЛЕРІНІҢ ЖАН-ЖАҚТЫ  КЕШЕНДІ САРАПТАМАСЫ</a:t>
            </a:r>
            <a:endParaRPr lang="ru-RU" sz="1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5713191" y="4281269"/>
            <a:ext cx="0" cy="623772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5067789" y="4612299"/>
            <a:ext cx="1366256" cy="669080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1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Жылына 2 рет</a:t>
            </a:r>
          </a:p>
          <a:p>
            <a:pPr algn="ctr"/>
            <a:r>
              <a:rPr lang="kk-KZ" sz="11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(маусым-желтоқсан</a:t>
            </a:r>
            <a:r>
              <a:rPr lang="kk-KZ" sz="14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185958" y="4678707"/>
            <a:ext cx="1236035" cy="669081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1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Жылына 2 рет</a:t>
            </a:r>
          </a:p>
          <a:p>
            <a:pPr algn="ctr"/>
            <a:r>
              <a:rPr lang="kk-KZ" sz="11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(маусым-желтоқсан)</a:t>
            </a:r>
          </a:p>
          <a:p>
            <a:pPr algn="ctr"/>
            <a:r>
              <a:rPr lang="kk-KZ" sz="12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)</a:t>
            </a:r>
            <a:endParaRPr lang="kk-KZ" sz="12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7781896" y="4148459"/>
            <a:ext cx="0" cy="648589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943946" y="6333481"/>
            <a:ext cx="21336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15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067789" y="5452604"/>
            <a:ext cx="3330620" cy="598996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200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Төлемдер  1 қыркүйектен және 1 қаңтардан</a:t>
            </a:r>
          </a:p>
          <a:p>
            <a:pPr algn="ctr"/>
            <a:r>
              <a:rPr lang="kk-KZ" sz="1100" b="1" i="1" dirty="0">
                <a:solidFill>
                  <a:srgbClr val="800000"/>
                </a:solidFill>
                <a:latin typeface="Century Gothic" panose="020B0502020202020204" pitchFamily="34" charset="0"/>
              </a:rPr>
              <a:t>Қазіргі аттестаттауда – 1 рет </a:t>
            </a:r>
          </a:p>
          <a:p>
            <a:pPr algn="ctr"/>
            <a:r>
              <a:rPr lang="kk-KZ" sz="1100" b="1" i="1" dirty="0">
                <a:solidFill>
                  <a:srgbClr val="800000"/>
                </a:solidFill>
                <a:latin typeface="Century Gothic" panose="020B0502020202020204" pitchFamily="34" charset="0"/>
              </a:rPr>
              <a:t> 1 қыркүйектен</a:t>
            </a:r>
          </a:p>
        </p:txBody>
      </p:sp>
      <p:grpSp>
        <p:nvGrpSpPr>
          <p:cNvPr id="27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2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30" name="Rectangle 11"/>
          <p:cNvSpPr txBox="1">
            <a:spLocks noChangeArrowheads="1"/>
          </p:cNvSpPr>
          <p:nvPr/>
        </p:nvSpPr>
        <p:spPr>
          <a:xfrm>
            <a:off x="373063" y="-27384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>
                <a:solidFill>
                  <a:schemeClr val="bg1"/>
                </a:solidFill>
              </a:rPr>
              <a:t>АТТЕСТАТТАУДЫҢ  ҚҰРЫЛЫМЫ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938668" y="1146104"/>
            <a:ext cx="5741582" cy="1499192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ПЕДАГОГ</a:t>
            </a:r>
          </a:p>
          <a:p>
            <a:pPr algn="ctr"/>
            <a:r>
              <a:rPr lang="kk-KZ" sz="1600" b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«ПЕДАГОГ – МОДЕРАТОР»</a:t>
            </a:r>
          </a:p>
          <a:p>
            <a:pPr algn="ctr"/>
            <a:r>
              <a:rPr lang="kk-KZ" sz="1600" b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«ПЕДАГОГ – САРАПШЫ»</a:t>
            </a:r>
          </a:p>
          <a:p>
            <a:pPr algn="ctr"/>
            <a:r>
              <a:rPr lang="kk-KZ" sz="1600" b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«ПЕДАГОГ – ЗЕРТТЕУШІ»</a:t>
            </a:r>
          </a:p>
          <a:p>
            <a:pPr algn="ctr"/>
            <a:r>
              <a:rPr lang="kk-KZ" sz="1600" b="1" dirty="0">
                <a:solidFill>
                  <a:srgbClr val="800000"/>
                </a:solidFill>
                <a:latin typeface="Century Gothic" panose="020B0502020202020204" pitchFamily="34" charset="0"/>
              </a:rPr>
              <a:t>«ПЕДАГОГ – </a:t>
            </a:r>
            <a:r>
              <a:rPr lang="kk-KZ" sz="1600" b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ШЕБЕР»</a:t>
            </a:r>
            <a:endParaRPr lang="kk-KZ" sz="1600" b="1" dirty="0">
              <a:solidFill>
                <a:srgbClr val="8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855938" y="2981315"/>
            <a:ext cx="3314700" cy="1137685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ҰЛТТЫҚ БІЛІКТІЛІК ТЕСТІЛЕУ</a:t>
            </a:r>
          </a:p>
          <a:p>
            <a:pPr algn="ctr"/>
            <a:r>
              <a:rPr lang="ru-RU" sz="1200" b="1" i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70 </a:t>
            </a:r>
            <a:r>
              <a:rPr lang="ru-RU" sz="1200" b="1" i="1" dirty="0" err="1" smtClean="0">
                <a:solidFill>
                  <a:srgbClr val="800000"/>
                </a:solidFill>
                <a:latin typeface="Century Gothic" panose="020B0502020202020204" pitchFamily="34" charset="0"/>
              </a:rPr>
              <a:t>сұрақ</a:t>
            </a:r>
            <a:r>
              <a:rPr lang="ru-RU" sz="1200" b="1" i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 – ПӘН БОЙЫНША БІЛІМІ</a:t>
            </a:r>
          </a:p>
          <a:p>
            <a:pPr algn="ctr"/>
            <a:r>
              <a:rPr lang="ru-RU" sz="1200" b="1" i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30 </a:t>
            </a:r>
            <a:r>
              <a:rPr lang="ru-RU" sz="1200" b="1" i="1" dirty="0" err="1" smtClean="0">
                <a:solidFill>
                  <a:srgbClr val="800000"/>
                </a:solidFill>
                <a:latin typeface="Century Gothic" panose="020B0502020202020204" pitchFamily="34" charset="0"/>
              </a:rPr>
              <a:t>сұрақ</a:t>
            </a:r>
            <a:r>
              <a:rPr lang="ru-RU" sz="1200" b="1" i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 - ПЕДАГОГИКА, ПСИХОЛОГИЯ, МЕТОДИКА</a:t>
            </a:r>
            <a:endParaRPr lang="kk-KZ" sz="1200" b="1" i="1" dirty="0">
              <a:solidFill>
                <a:srgbClr val="8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73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9425" y="980728"/>
            <a:ext cx="8229600" cy="5400600"/>
          </a:xfrm>
        </p:spPr>
        <p:txBody>
          <a:bodyPr>
            <a:normAutofit fontScale="70000" lnSpcReduction="20000"/>
          </a:bodyPr>
          <a:lstStyle/>
          <a:p>
            <a:pPr marL="0" indent="0" fontAlgn="base">
              <a:buNone/>
            </a:pP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елесі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кәсіби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біліктіліктерге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келетін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өтіліне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талап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қойылмай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мамандығы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кәсіптік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техникалық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кәсіптік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fontAlgn="base">
              <a:buFont typeface="Wingdings" pitchFamily="2" charset="2"/>
              <a:buChar char="ü"/>
            </a:pP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пәні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мазмұнын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оқу-тәрбиелеу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процесін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әдістемесін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біледі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fontAlgn="base">
              <a:buFont typeface="Wingdings" pitchFamily="2" charset="2"/>
              <a:buChar char="ü"/>
            </a:pP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алушылардың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психологиялық-жас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ерекшеліктерін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ескере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оқу-тәрбиелеу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процесін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жоспарлайды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ұйымдастырады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base">
              <a:buFont typeface="Wingdings" pitchFamily="2" charset="2"/>
              <a:buChar char="ü"/>
            </a:pP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алушының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мәдениетін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оны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әлеуметтендіруді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қалыптастыруға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ықпал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base">
              <a:buFont typeface="Wingdings" pitchFamily="2" charset="2"/>
              <a:buChar char="ü"/>
            </a:pP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ұйымдары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деңгейінде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өтетін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іс-шараларға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қатысады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base">
              <a:buFont typeface="Wingdings" pitchFamily="2" charset="2"/>
              <a:buChar char="ü"/>
            </a:pP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алушылардың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қажеттіліктерін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ескере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тәрбиелеу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оқытудың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тәсілін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асыру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кәсіптік-педагогикалық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қарым-қатынас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негіздерін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біледі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base">
              <a:buFont typeface="Wingdings" pitchFamily="2" charset="2"/>
              <a:buChar char="ü"/>
            </a:pP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цифрлық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ресурстарын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қолданады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40065" y="116632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>
                <a:solidFill>
                  <a:schemeClr val="bg1"/>
                </a:solidFill>
              </a:rPr>
              <a:t>«ПЕДАГОГ» БІЛІКТІЛІК САНАТЫ</a:t>
            </a:r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55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426008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4176464" cy="5293757"/>
          </a:xfrm>
          <a:ln>
            <a:solidFill>
              <a:srgbClr val="002060"/>
            </a:solidFill>
          </a:ln>
        </p:spPr>
        <p:txBody>
          <a:bodyPr>
            <a:normAutofit fontScale="85000" lnSpcReduction="20000"/>
          </a:bodyPr>
          <a:lstStyle/>
          <a:p>
            <a:pPr marL="0" indent="0" algn="ctr" fontAlgn="base">
              <a:buNone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КЕЗЕКТІ   АТТЕСТАТТАУ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мамандығы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кәсіптік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техникалық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кәсіптік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өтілі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кемінде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4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"педагог"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біліктілік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санатына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қойылатын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талаптарға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оқытудың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инновациялық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нысандарын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әдістері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құралдарын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қолданады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ұйымы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деңгейінде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тәжірибесін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жинақтайды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ұйымы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деңгейінде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олимпиадаларға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конкурстарға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жарыстарға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қатысушылары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</a:t>
            </a: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79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>
                <a:solidFill>
                  <a:schemeClr val="bg1"/>
                </a:solidFill>
              </a:rPr>
              <a:t> «ПЕДАГОГ-МОДЕРАТОР» БІЛІКТІЛІК САНАТЫ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438328" y="980728"/>
            <a:ext cx="4557059" cy="624786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МЕРЗІМІНЕН  БҰРЫН  АТТЕСТАТТАУ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ұйымы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деңгейінде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олимпиада,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шығармашылық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кәсіби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конкурстардың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спорттық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жарыстардың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жеңімпаздарын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дайындаған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ұйымы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деңгейінде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кәсіби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конкурстар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олимпиада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жеңімпаздары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Қала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аудан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деңгейінде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тәжірибесімен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бөліскен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орнын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үздік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бітірген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орнын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пәнді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тілінде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құқығымен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бітірген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В1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деңгейінен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төмен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CEFR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шкаласы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білімін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растайтын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сертификаты (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куәлігі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бар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магистр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академиялық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дәрежесі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орнын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үздік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бітірген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кемінде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педгогикалық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еңбек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өтілі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бейіндік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спорт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шеберлігіне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үміткерлер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табылатын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49696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3672408" cy="5112568"/>
          </a:xfrm>
          <a:ln>
            <a:solidFill>
              <a:srgbClr val="002060"/>
            </a:solidFill>
          </a:ln>
        </p:spPr>
        <p:txBody>
          <a:bodyPr>
            <a:normAutofit fontScale="62500" lnSpcReduction="20000"/>
          </a:bodyPr>
          <a:lstStyle/>
          <a:p>
            <a:pPr marL="0" indent="0" fontAlgn="base">
              <a:buNone/>
            </a:pPr>
            <a:r>
              <a:rPr lang="ru-RU" sz="1400" dirty="0"/>
              <a:t>	</a:t>
            </a:r>
            <a:r>
              <a:rPr lang="ru-RU" sz="26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КЕЗЕКТІ  АТТЕСТАТТАУ 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мамандығы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кәсіптік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техникалық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кәсіптік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бар 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өтілі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кемінде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3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"педагог-модератор"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біліктілік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санатына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қойылатын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талаптарға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ұйымдастырылған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қызметін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талдау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дағдыларын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біледі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ұйымы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деңгейінде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әріптестерінің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кәсіби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даму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басымдылығын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айқындайды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тәлімгерлікті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асырады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тәжірибесін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аудан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қала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деңгейінде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жинақтайды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олимпиадаларға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конкурстарға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жарыстарға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қатысушылары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бар;</a:t>
            </a:r>
          </a:p>
        </p:txBody>
      </p: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pSp>
        <p:nvGrpSpPr>
          <p:cNvPr id="12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3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4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02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>
                <a:solidFill>
                  <a:schemeClr val="bg1"/>
                </a:solidFill>
              </a:rPr>
              <a:t>«ПЕДАГОГ-САРАПШЫ» БІЛІКТІЛІК САНАТЫ</a:t>
            </a: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4139952" y="1052736"/>
            <a:ext cx="4896544" cy="511256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ru-RU" sz="1600" b="1" dirty="0">
                <a:solidFill>
                  <a:srgbClr val="800000"/>
                </a:solidFill>
              </a:rPr>
              <a:t>	</a:t>
            </a: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МЕРЗІМІНЕН  БҰРЫН АТТЕСТАТТАУ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ұйымы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деңгейінде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олимпиада,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шығармашылық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кәсіби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конкурстардың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спорттық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жарыстардың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жеңімпаздарын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дайындаған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ұйымы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деңгейінде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кәсіби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конкурстар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олимпиада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жеңімпаздары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Облыстық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деңгейінде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тәжірибесімен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бөліскен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(Астана, Алматы и Шымкент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қалалары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Болашақ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бағдарламасының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түлегі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табылатын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кандидаты/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докторы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дәрежесі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орнын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пәнді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тілінде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құқығымен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бітірген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В2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деңгейінен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төмен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CEFR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шкаласы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білімін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растайтын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сертификаты (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куәлігі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бар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ұйымына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орнынан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қызметке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ауысқан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кемінде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өтілі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бейіндік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халықаралық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спорт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шебері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табылатын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395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5753" y="1124744"/>
            <a:ext cx="3650183" cy="5256584"/>
          </a:xfrm>
          <a:ln>
            <a:solidFill>
              <a:srgbClr val="002060"/>
            </a:solidFill>
          </a:ln>
        </p:spPr>
        <p:txBody>
          <a:bodyPr>
            <a:normAutofit fontScale="62500" lnSpcReduction="20000"/>
          </a:bodyPr>
          <a:lstStyle/>
          <a:p>
            <a:pPr marL="0" indent="0" fontAlgn="base">
              <a:buNone/>
            </a:pPr>
            <a:r>
              <a:rPr lang="ru-RU" sz="800" dirty="0"/>
              <a:t>	</a:t>
            </a:r>
            <a:r>
              <a:rPr lang="ru-RU" sz="22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КЕЗЕКТІ  АТТЕСТАТТАУ 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мамандығы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кәсіптік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техникалық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кәсіптік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өтілі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кемінде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"педагог-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сарапшы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біліктілік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санатына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қойылатын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талаптарға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сабақты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дағдыларын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құралдарын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әзірлей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біледі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алушылардың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зерттеушілік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дағдыларын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дамытуды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қамтамасыз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ету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тәлімгерлікті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асыру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аудан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қала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деңгейінде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қауымдастықта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даму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стратегиясын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сындарлы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айқындайды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тәжірибесін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облыс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/Астана, Алматы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Шымкент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қалалары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деңгейінде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жинақтайды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облыстық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 Астана, Алматы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Шымкент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қалалары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деңгейінде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олимпиадаларға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конкурстарға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жарыстарға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қатысушылары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бар;</a:t>
            </a: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8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>
                <a:solidFill>
                  <a:srgbClr val="FFFFCC"/>
                </a:solidFill>
              </a:rPr>
              <a:t>«ПЕДАГОГ-ЗЕРТТЕУШІ» БІЛІКТІЛІК САНАТЫ</a:t>
            </a:r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23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Объект 2"/>
          <p:cNvSpPr txBox="1">
            <a:spLocks/>
          </p:cNvSpPr>
          <p:nvPr/>
        </p:nvSpPr>
        <p:spPr>
          <a:xfrm>
            <a:off x="4355976" y="1124744"/>
            <a:ext cx="4536504" cy="496855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МЕРЗІМІНЕН  БҰРЫН АТТЕСТАТТАУ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облыстық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деңгейдегі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пәндік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олимпиадалардың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шығармашылық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кәсіби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жарыстардың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спорттық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жарыстардың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жеңімпаздарын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республикалық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халықаралық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деңгейдегі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қатысушыларды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дайындаған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саласындағы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уәкілетті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орган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бекіткен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тізімге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кәсіптік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конкурстардың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облыстық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деңгейдегі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олимпиадалардың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жеңімпаздары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республикалық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халықаралық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деңгейдегі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қатысушылары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табылатын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республикалық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деңгейде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өздерінің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тәжірибесін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жинақтаған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кандидаты/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докторы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дәрежесі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кемінде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бес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өтілі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83490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3063" y="1052737"/>
            <a:ext cx="8229600" cy="288032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ru-RU" sz="1800" b="1" dirty="0" smtClean="0">
              <a:solidFill>
                <a:srgbClr val="800000"/>
              </a:solidFill>
            </a:endParaRPr>
          </a:p>
          <a:p>
            <a:pPr marL="0" indent="0" fontAlgn="base">
              <a:buNone/>
            </a:pPr>
            <a:r>
              <a:rPr lang="ru-RU" sz="1800" b="1" dirty="0" smtClean="0">
                <a:solidFill>
                  <a:srgbClr val="800000"/>
                </a:solidFill>
              </a:rPr>
              <a:t>51-бап</a:t>
            </a:r>
            <a:r>
              <a:rPr lang="ru-RU" sz="1800" b="1" dirty="0">
                <a:solidFill>
                  <a:srgbClr val="800000"/>
                </a:solidFill>
              </a:rPr>
              <a:t>.</a:t>
            </a:r>
            <a:r>
              <a:rPr lang="ru-RU" sz="1800" dirty="0">
                <a:solidFill>
                  <a:srgbClr val="800000"/>
                </a:solidFill>
              </a:rPr>
              <a:t> </a:t>
            </a:r>
            <a:r>
              <a:rPr lang="ru-RU" sz="1800" b="1" dirty="0">
                <a:solidFill>
                  <a:srgbClr val="002060"/>
                </a:solidFill>
              </a:rPr>
              <a:t>Педагог </a:t>
            </a:r>
            <a:r>
              <a:rPr lang="ru-RU" sz="1800" b="1" dirty="0" err="1">
                <a:solidFill>
                  <a:srgbClr val="002060"/>
                </a:solidFill>
              </a:rPr>
              <a:t>қызметкердің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құқықтары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міндеттері</a:t>
            </a:r>
            <a:r>
              <a:rPr lang="ru-RU" sz="1800" b="1" dirty="0">
                <a:solidFill>
                  <a:srgbClr val="002060"/>
                </a:solidFill>
              </a:rPr>
              <a:t> мен </a:t>
            </a:r>
            <a:r>
              <a:rPr lang="ru-RU" sz="1800" b="1" dirty="0" err="1" smtClean="0">
                <a:solidFill>
                  <a:srgbClr val="002060"/>
                </a:solidFill>
              </a:rPr>
              <a:t>жауапкершілігі</a:t>
            </a:r>
            <a:r>
              <a:rPr lang="ru-RU" sz="1800" b="1" dirty="0" smtClean="0">
                <a:solidFill>
                  <a:srgbClr val="002060"/>
                </a:solidFill>
              </a:rPr>
              <a:t>.</a:t>
            </a:r>
            <a:endParaRPr lang="ru-RU" sz="1800" b="1" dirty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1 </a:t>
            </a:r>
            <a:r>
              <a:rPr lang="ru-RU" sz="1800" b="1" dirty="0" err="1" smtClean="0">
                <a:solidFill>
                  <a:srgbClr val="002060"/>
                </a:solidFill>
              </a:rPr>
              <a:t>тармақ</a:t>
            </a:r>
            <a:r>
              <a:rPr lang="ru-RU" sz="1800" b="1" dirty="0" smtClean="0">
                <a:solidFill>
                  <a:srgbClr val="002060"/>
                </a:solidFill>
              </a:rPr>
              <a:t>. </a:t>
            </a:r>
            <a:r>
              <a:rPr lang="ru-RU" sz="1800" b="1" dirty="0" err="1">
                <a:solidFill>
                  <a:srgbClr val="002060"/>
                </a:solidFill>
              </a:rPr>
              <a:t>Тиісті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бейіні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бойынша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арнайы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педагогтік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немесе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кәсіптік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білімі</a:t>
            </a:r>
            <a:r>
              <a:rPr lang="ru-RU" sz="1800" b="1" dirty="0">
                <a:solidFill>
                  <a:srgbClr val="002060"/>
                </a:solidFill>
              </a:rPr>
              <a:t> бар </a:t>
            </a:r>
            <a:r>
              <a:rPr lang="ru-RU" sz="1800" b="1" dirty="0" err="1">
                <a:solidFill>
                  <a:srgbClr val="002060"/>
                </a:solidFill>
              </a:rPr>
              <a:t>адамдар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педагогтік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қызметпен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айналысуға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жіберіледі</a:t>
            </a:r>
            <a:r>
              <a:rPr lang="ru-RU" sz="1800" b="1" dirty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endParaRPr lang="ru-RU" sz="1800" b="1" dirty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r>
              <a:rPr lang="ru-RU" sz="1800" b="1" dirty="0" smtClean="0">
                <a:solidFill>
                  <a:srgbClr val="800000"/>
                </a:solidFill>
              </a:rPr>
              <a:t>3 </a:t>
            </a:r>
            <a:r>
              <a:rPr lang="ru-RU" sz="1800" b="1" dirty="0" err="1" smtClean="0">
                <a:solidFill>
                  <a:srgbClr val="800000"/>
                </a:solidFill>
              </a:rPr>
              <a:t>тармақ</a:t>
            </a:r>
            <a:r>
              <a:rPr lang="ru-RU" sz="1800" b="1" dirty="0" smtClean="0">
                <a:solidFill>
                  <a:srgbClr val="800000"/>
                </a:solidFill>
              </a:rPr>
              <a:t>. </a:t>
            </a:r>
            <a:r>
              <a:rPr lang="ru-RU" sz="1800" b="1" dirty="0" smtClean="0">
                <a:solidFill>
                  <a:srgbClr val="002060"/>
                </a:solidFill>
              </a:rPr>
              <a:t>Педагог </a:t>
            </a:r>
            <a:r>
              <a:rPr lang="ru-RU" sz="1800" b="1" dirty="0" err="1" smtClean="0">
                <a:solidFill>
                  <a:srgbClr val="002060"/>
                </a:solidFill>
              </a:rPr>
              <a:t>қызметкер</a:t>
            </a:r>
            <a:r>
              <a:rPr lang="ru-RU" sz="1800" b="1" dirty="0" smtClean="0">
                <a:solidFill>
                  <a:srgbClr val="002060"/>
                </a:solidFill>
              </a:rPr>
              <a:t>:</a:t>
            </a:r>
          </a:p>
          <a:p>
            <a:pPr marL="0" indent="0" fontAlgn="base">
              <a:buNone/>
            </a:pPr>
            <a:r>
              <a:rPr lang="ru-RU" sz="1800" b="1" dirty="0" smtClean="0">
                <a:solidFill>
                  <a:srgbClr val="800000"/>
                </a:solidFill>
              </a:rPr>
              <a:t>6 </a:t>
            </a:r>
            <a:r>
              <a:rPr lang="ru-RU" sz="1800" b="1" dirty="0" err="1" smtClean="0">
                <a:solidFill>
                  <a:srgbClr val="800000"/>
                </a:solidFill>
              </a:rPr>
              <a:t>т.т</a:t>
            </a:r>
            <a:r>
              <a:rPr lang="ru-RU" sz="1800" b="1" dirty="0" smtClean="0">
                <a:solidFill>
                  <a:srgbClr val="800000"/>
                </a:solidFill>
              </a:rPr>
              <a:t>.) </a:t>
            </a:r>
            <a:r>
              <a:rPr lang="ru-RU" sz="1800" b="1" dirty="0">
                <a:solidFill>
                  <a:srgbClr val="002060"/>
                </a:solidFill>
              </a:rPr>
              <a:t>бес 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</a:rPr>
              <a:t>жылда</a:t>
            </a:r>
            <a:r>
              <a:rPr lang="ru-RU" sz="1800" b="1" dirty="0" smtClean="0">
                <a:solidFill>
                  <a:srgbClr val="002060"/>
                </a:solidFill>
              </a:rPr>
              <a:t>  </a:t>
            </a:r>
            <a:r>
              <a:rPr lang="ru-RU" sz="1800" b="1" dirty="0" err="1">
                <a:solidFill>
                  <a:srgbClr val="002060"/>
                </a:solidFill>
              </a:rPr>
              <a:t>бір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реттен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</a:rPr>
              <a:t>сиретпей</a:t>
            </a:r>
            <a:r>
              <a:rPr lang="ru-RU" sz="1800" b="1" dirty="0" smtClean="0">
                <a:solidFill>
                  <a:srgbClr val="002060"/>
                </a:solidFill>
              </a:rPr>
              <a:t>  </a:t>
            </a:r>
            <a:r>
              <a:rPr lang="ru-RU" sz="1800" b="1" dirty="0" err="1" smtClean="0">
                <a:solidFill>
                  <a:srgbClr val="002060"/>
                </a:solidFill>
              </a:rPr>
              <a:t>аттестаттаудан</a:t>
            </a:r>
            <a:r>
              <a:rPr lang="ru-RU" sz="1800" b="1" dirty="0" smtClean="0">
                <a:solidFill>
                  <a:srgbClr val="002060"/>
                </a:solidFill>
              </a:rPr>
              <a:t>  </a:t>
            </a:r>
            <a:r>
              <a:rPr lang="ru-RU" sz="1800" b="1" dirty="0" err="1" smtClean="0">
                <a:solidFill>
                  <a:srgbClr val="002060"/>
                </a:solidFill>
              </a:rPr>
              <a:t>өтуге</a:t>
            </a:r>
            <a:r>
              <a:rPr lang="ru-RU" sz="1800" b="1" dirty="0">
                <a:solidFill>
                  <a:srgbClr val="002060"/>
                </a:solidFill>
              </a:rPr>
              <a:t>;</a:t>
            </a:r>
            <a:endParaRPr lang="ru-RU" b="1" dirty="0">
              <a:solidFill>
                <a:srgbClr val="002060"/>
              </a:solidFill>
            </a:endParaRP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9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966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 </a:t>
            </a:r>
            <a:r>
              <a:rPr lang="ru-RU" sz="2800" b="1" i="1" dirty="0" smtClean="0">
                <a:solidFill>
                  <a:schemeClr val="bg1"/>
                </a:solidFill>
              </a:rPr>
              <a:t>ҚР «</a:t>
            </a:r>
            <a:r>
              <a:rPr lang="ru-RU" sz="2800" b="1" i="1" dirty="0" err="1" smtClean="0">
                <a:solidFill>
                  <a:schemeClr val="bg1"/>
                </a:solidFill>
              </a:rPr>
              <a:t>Білім</a:t>
            </a:r>
            <a:r>
              <a:rPr lang="ru-RU" sz="2800" b="1" i="1" dirty="0" smtClean="0">
                <a:solidFill>
                  <a:schemeClr val="bg1"/>
                </a:solidFill>
              </a:rPr>
              <a:t> </a:t>
            </a:r>
            <a:r>
              <a:rPr lang="ru-RU" sz="2800" b="1" i="1" dirty="0" err="1" smtClean="0">
                <a:solidFill>
                  <a:schemeClr val="bg1"/>
                </a:solidFill>
              </a:rPr>
              <a:t>туралы</a:t>
            </a:r>
            <a:r>
              <a:rPr lang="ru-RU" sz="2800" b="1" i="1" dirty="0" smtClean="0">
                <a:solidFill>
                  <a:schemeClr val="bg1"/>
                </a:solidFill>
              </a:rPr>
              <a:t>» </a:t>
            </a:r>
            <a:r>
              <a:rPr lang="ru-RU" sz="2800" b="1" i="1" dirty="0" err="1" smtClean="0">
                <a:solidFill>
                  <a:schemeClr val="bg1"/>
                </a:solidFill>
              </a:rPr>
              <a:t>Заңы</a:t>
            </a:r>
            <a:endParaRPr lang="ru-RU" sz="2800" b="1" i="1" dirty="0" smtClean="0">
              <a:solidFill>
                <a:schemeClr val="bg1"/>
              </a:solidFill>
            </a:endParaRPr>
          </a:p>
        </p:txBody>
      </p:sp>
      <p:pic>
        <p:nvPicPr>
          <p:cNvPr id="33797" name="Picture 5" descr="https://cdn.pixabay.com/photo/2014/04/05/12/19/scales-316892_128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005064"/>
            <a:ext cx="201832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13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4464496" cy="54006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indent="0" algn="ctr" fontAlgn="base">
              <a:buNone/>
            </a:pPr>
            <a:r>
              <a:rPr lang="ru-RU" sz="6600" b="1" dirty="0">
                <a:solidFill>
                  <a:srgbClr val="800000"/>
                </a:solidFill>
              </a:rPr>
              <a:t>КЕЗЕКТІ  АТТЕСТАТТАУ </a:t>
            </a:r>
          </a:p>
          <a:p>
            <a:pPr marL="0" indent="0" algn="ctr">
              <a:buNone/>
            </a:pPr>
            <a:r>
              <a:rPr lang="ru-RU" sz="5600" b="1" dirty="0"/>
              <a:t>	</a:t>
            </a:r>
          </a:p>
          <a:p>
            <a:pPr>
              <a:buFont typeface="Wingdings" pitchFamily="2" charset="2"/>
              <a:buChar char="ü"/>
            </a:pP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мамандығы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кәсіптік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техникалық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кәсіптік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:;</a:t>
            </a:r>
          </a:p>
          <a:p>
            <a:pPr>
              <a:buFont typeface="Wingdings" pitchFamily="2" charset="2"/>
              <a:buChar char="ü"/>
            </a:pP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өтілі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кемінде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"педагог-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зерттеуші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біліктілік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санатына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қойылатын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талаптарға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авторлық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бағдарламасы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Республикалық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оқу-әдістемелік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кеңесте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мақұлданып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шығарылған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оқулықтардың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оқу-әдістемелік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құралдардың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авторы (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бірлескен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авторы)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 typeface="Wingdings" pitchFamily="2" charset="2"/>
              <a:buChar char="ü"/>
            </a:pP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тәлімгерлікті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асыру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облыс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деңгейінде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кәсіби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қауымдастық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желісін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дамытуды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жоспарлайды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республикалық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халықаралық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конкурстар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олимпиадалардың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қатысушысы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республикалық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халықаралық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конкурстар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олимпиадалардың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қатысушыларын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дайындау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8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>
                <a:solidFill>
                  <a:schemeClr val="bg1"/>
                </a:solidFill>
              </a:rPr>
              <a:t> «ПЕДАГОГ-ШЕБЕР» БІЛІКТІЛІК САНАТЫ</a:t>
            </a:r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50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Объект 2"/>
          <p:cNvSpPr txBox="1">
            <a:spLocks/>
          </p:cNvSpPr>
          <p:nvPr/>
        </p:nvSpPr>
        <p:spPr>
          <a:xfrm>
            <a:off x="5068768" y="1052736"/>
            <a:ext cx="3816424" cy="532859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>
                <a:solidFill>
                  <a:srgbClr val="800000"/>
                </a:solidFill>
              </a:rPr>
              <a:t>МЕРЗІМІНЕН  БҰРЫН АТТЕСТАТТАУ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rgbClr val="800000"/>
                </a:solidFill>
              </a:rPr>
              <a:t> </a:t>
            </a:r>
          </a:p>
          <a:p>
            <a:pPr>
              <a:buFont typeface="Wingdings" pitchFamily="2" charset="2"/>
              <a:buChar char="ü"/>
            </a:pP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республикалық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деңгейдегі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пәндік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олимпиадалардың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шығармашылық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кәсіби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жарыстардың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спорттық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жарыстардың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жеңімпаздарын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халықаралық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деңгейдегі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қатысушыларын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дайындаған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саласындағы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уәкілетті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орган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бекіткен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тізімге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кәсіптік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конкурстардың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республикалық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деңгейдегі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олимпиадалардың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жеңімпаздары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халықаралық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деңгейдегі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қатысушылары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табылатын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өздерінің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тәжірибелерін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халықаралық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деңгейде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жинақтаған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практикада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негізделген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әдістерді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авторлық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тәрбиелеу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технологиясын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жүйелі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қолданатын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810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87025" y="980728"/>
            <a:ext cx="8064896" cy="2062103"/>
          </a:xfr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Педагогтар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шеберлік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деңгейіне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аттестатталуынан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өту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ұлттық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біліктілік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тестілеу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тапсырады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Тестілеу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нәтижесі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аттестатталушыға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тестілеуден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өткендігі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өтпегендігі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анықтама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беріледі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Ұлттық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біліктілік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тестілеудің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нәтижесі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жылға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жарамды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21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Номер слайда 4"/>
          <p:cNvSpPr txBox="1">
            <a:spLocks/>
          </p:cNvSpPr>
          <p:nvPr/>
        </p:nvSpPr>
        <p:spPr>
          <a:xfrm>
            <a:off x="7010400" y="64928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k-K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21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5" name="Group 8"/>
          <p:cNvGrpSpPr>
            <a:grpSpLocks/>
          </p:cNvGrpSpPr>
          <p:nvPr/>
        </p:nvGrpSpPr>
        <p:grpSpPr bwMode="auto">
          <a:xfrm>
            <a:off x="-22225" y="94071"/>
            <a:ext cx="9166225" cy="765175"/>
            <a:chOff x="0" y="0"/>
            <a:chExt cx="5774" cy="482"/>
          </a:xfrm>
        </p:grpSpPr>
        <p:sp>
          <p:nvSpPr>
            <p:cNvPr id="16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7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8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>
                <a:solidFill>
                  <a:schemeClr val="bg1"/>
                </a:solidFill>
              </a:rPr>
              <a:t>ҰЛТТЫҚ  БІЛІКТІЛІК  ТЕСТІЛЕУ.</a:t>
            </a:r>
          </a:p>
        </p:txBody>
      </p:sp>
      <p:grpSp>
        <p:nvGrpSpPr>
          <p:cNvPr id="19" name="Group 5"/>
          <p:cNvGrpSpPr>
            <a:grpSpLocks/>
          </p:cNvGrpSpPr>
          <p:nvPr/>
        </p:nvGrpSpPr>
        <p:grpSpPr bwMode="auto">
          <a:xfrm>
            <a:off x="29825" y="7821488"/>
            <a:ext cx="9144000" cy="332656"/>
            <a:chOff x="0" y="4065"/>
            <a:chExt cx="5760" cy="255"/>
          </a:xfrm>
        </p:grpSpPr>
        <p:sp>
          <p:nvSpPr>
            <p:cNvPr id="2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900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3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5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901" name="CorelDRAW" r:id="rId5" imgW="2241555" imgH="370637" progId="CorelDRAW.Graphic.11">
                    <p:embed/>
                  </p:oleObj>
                </mc:Choice>
                <mc:Fallback>
                  <p:oleObj name="CorelDRAW" r:id="rId5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" name="Объект 2"/>
          <p:cNvSpPr txBox="1">
            <a:spLocks/>
          </p:cNvSpPr>
          <p:nvPr/>
        </p:nvSpPr>
        <p:spPr>
          <a:xfrm>
            <a:off x="487025" y="3212976"/>
            <a:ext cx="8229600" cy="3096344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6200" b="1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Аттестатталушылар</a:t>
            </a:r>
            <a:r>
              <a:rPr lang="ru-RU" sz="62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200" b="1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ұлттық</a:t>
            </a:r>
            <a:r>
              <a:rPr lang="ru-RU" sz="62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біліктілік</a:t>
            </a:r>
            <a:r>
              <a:rPr lang="ru-RU" sz="62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тестілеуден</a:t>
            </a:r>
            <a:r>
              <a:rPr lang="ru-RU" sz="62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өту</a:t>
            </a:r>
            <a:r>
              <a:rPr lang="ru-RU" sz="62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62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келесі</a:t>
            </a:r>
            <a:r>
              <a:rPr lang="ru-RU" sz="62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құжаттарды</a:t>
            </a:r>
            <a:r>
              <a:rPr lang="ru-RU" sz="62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тапсырады</a:t>
            </a:r>
            <a:r>
              <a:rPr lang="ru-RU" sz="62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fontAlgn="base">
              <a:buNone/>
            </a:pP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 осы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Қағидаларға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3-қосымшаға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нысан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тестілеуге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қатысу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өтініш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fontAlgn="base">
              <a:buNone/>
            </a:pP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3x4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көлеміндегі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сурет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fontAlgn="base">
              <a:buNone/>
            </a:pP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басын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куәландыратын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құжаттың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көшірмесі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     </a:t>
            </a:r>
          </a:p>
          <a:p>
            <a:pPr marL="0" indent="0" fontAlgn="base">
              <a:buNone/>
            </a:pPr>
            <a:r>
              <a:rPr lang="ru-RU" sz="6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Мәліметтер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базасы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аттестатталушының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келесі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мәліметтерімен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тұлғамен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тестіленуге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өтініш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тұскеннен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толтырылады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ЖСН, ФАӘ (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әкесінің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аты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жағдайда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куәлігі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өтініштегі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біліктілік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санаты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пәні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тапсыру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fontAlgn="base">
              <a:buNone/>
            </a:pP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Өтініштер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деректер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базасына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енгізілгеннен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аттестатталушы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адамдарға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тестілеуге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рұқсаттама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беріледі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6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64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tella.Ibraeva\Desktop\repor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93" y="4077072"/>
            <a:ext cx="2232248" cy="184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23528" y="955616"/>
            <a:ext cx="3357232" cy="2277547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орта,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беру:</a:t>
            </a:r>
            <a:endParaRPr lang="en-US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пәні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мазмұны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- </a:t>
            </a:r>
            <a:r>
              <a:rPr lang="ru-RU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70 </a:t>
            </a:r>
            <a:r>
              <a:rPr lang="ru-RU" b="1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сұрақ</a:t>
            </a:r>
            <a:r>
              <a:rPr lang="ru-RU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«Педагогика, психология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әдістеме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- </a:t>
            </a:r>
            <a:r>
              <a:rPr lang="ru-RU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b="1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сұрақ</a:t>
            </a:r>
            <a:endParaRPr lang="en-US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</a:pPr>
            <a:endParaRPr lang="ru-RU" sz="1600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939686" y="6330596"/>
            <a:ext cx="21336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22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4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1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7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>
                <a:solidFill>
                  <a:schemeClr val="bg1"/>
                </a:solidFill>
              </a:rPr>
              <a:t>ҰЛТТЫҚ БІЛІКТІЛІК ТЕСТІЛЕУДІҢ МАЗМҰНЫ</a:t>
            </a:r>
          </a:p>
        </p:txBody>
      </p:sp>
      <p:grpSp>
        <p:nvGrpSpPr>
          <p:cNvPr id="18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738" name="CorelDRAW" r:id="rId4" imgW="2241555" imgH="370637" progId="CorelDRAW.Graphic.11">
                    <p:embed/>
                  </p:oleObj>
                </mc:Choice>
                <mc:Fallback>
                  <p:oleObj name="CorelDRAW" r:id="rId4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3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11416"/>
              </p:ext>
            </p:extLst>
          </p:nvPr>
        </p:nvGraphicFramePr>
        <p:xfrm>
          <a:off x="4050445" y="2852938"/>
          <a:ext cx="4959515" cy="33845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08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793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79352"/>
              </a:tblGrid>
              <a:tr h="12007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САНАТТАР </a:t>
                      </a:r>
                      <a:endParaRPr lang="ru-RU" sz="1600" b="1" u="non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none" cap="all" dirty="0" smtClean="0">
                          <a:solidFill>
                            <a:srgbClr val="800000"/>
                          </a:solidFill>
                          <a:latin typeface="+mn-lt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rgbClr val="800000"/>
                          </a:solidFill>
                          <a:latin typeface="Century Gothic" panose="020B0502020202020204" pitchFamily="34" charset="0"/>
                        </a:rPr>
                        <a:t>«</a:t>
                      </a:r>
                      <a:r>
                        <a:rPr lang="ru-RU" sz="1400" dirty="0" err="1" smtClean="0">
                          <a:solidFill>
                            <a:srgbClr val="800000"/>
                          </a:solidFill>
                          <a:latin typeface="Century Gothic" panose="020B0502020202020204" pitchFamily="34" charset="0"/>
                        </a:rPr>
                        <a:t>Оқыту</a:t>
                      </a:r>
                      <a:r>
                        <a:rPr lang="ru-RU" sz="1400" dirty="0" smtClean="0">
                          <a:solidFill>
                            <a:srgbClr val="800000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rgbClr val="800000"/>
                          </a:solidFill>
                          <a:latin typeface="Century Gothic" panose="020B0502020202020204" pitchFamily="34" charset="0"/>
                        </a:rPr>
                        <a:t>пәні</a:t>
                      </a:r>
                      <a:r>
                        <a:rPr lang="ru-RU" sz="1400" dirty="0" smtClean="0">
                          <a:solidFill>
                            <a:srgbClr val="800000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rgbClr val="800000"/>
                          </a:solidFill>
                          <a:latin typeface="Century Gothic" panose="020B0502020202020204" pitchFamily="34" charset="0"/>
                        </a:rPr>
                        <a:t>бойынша</a:t>
                      </a:r>
                      <a:r>
                        <a:rPr lang="ru-RU" sz="1400" dirty="0" smtClean="0">
                          <a:solidFill>
                            <a:srgbClr val="800000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rgbClr val="800000"/>
                          </a:solidFill>
                          <a:latin typeface="Century Gothic" panose="020B0502020202020204" pitchFamily="34" charset="0"/>
                        </a:rPr>
                        <a:t>мазмұны</a:t>
                      </a:r>
                      <a:r>
                        <a:rPr lang="ru-RU" sz="1400" dirty="0" smtClean="0">
                          <a:solidFill>
                            <a:srgbClr val="800000"/>
                          </a:solidFill>
                          <a:latin typeface="Century Gothic" panose="020B0502020202020204" pitchFamily="34" charset="0"/>
                        </a:rPr>
                        <a:t>»  </a:t>
                      </a:r>
                      <a:r>
                        <a:rPr lang="ru-RU" sz="1400" dirty="0" err="1" smtClean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бағыты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бойынша</a:t>
                      </a:r>
                      <a:endParaRPr lang="ru-RU" sz="1400" b="1" u="none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cap="all" dirty="0" smtClean="0">
                          <a:solidFill>
                            <a:srgbClr val="800000"/>
                          </a:solidFill>
                          <a:latin typeface="+mn-lt"/>
                        </a:rPr>
                        <a:t> «Педагогика, ОҚЫТУ</a:t>
                      </a:r>
                      <a:r>
                        <a:rPr lang="ru-RU" sz="1400" b="1" u="none" cap="all" baseline="0" dirty="0" smtClean="0">
                          <a:solidFill>
                            <a:srgbClr val="800000"/>
                          </a:solidFill>
                          <a:latin typeface="+mn-lt"/>
                        </a:rPr>
                        <a:t> ӘДІСТЕМЕСІ</a:t>
                      </a:r>
                      <a:r>
                        <a:rPr lang="ru-RU" sz="1400" b="1" u="none" cap="all" dirty="0" smtClean="0">
                          <a:solidFill>
                            <a:srgbClr val="800000"/>
                          </a:solidFill>
                          <a:latin typeface="+mn-lt"/>
                        </a:rPr>
                        <a:t>» </a:t>
                      </a:r>
                      <a:r>
                        <a:rPr lang="ru-RU" sz="1400" b="1" u="none" cap="all" dirty="0" err="1" smtClean="0">
                          <a:solidFill>
                            <a:srgbClr val="800000"/>
                          </a:solidFill>
                          <a:latin typeface="+mn-lt"/>
                        </a:rPr>
                        <a:t>бағыты</a:t>
                      </a:r>
                      <a:r>
                        <a:rPr lang="ru-RU" sz="1400" b="1" u="none" cap="all" dirty="0" smtClean="0">
                          <a:solidFill>
                            <a:srgbClr val="800000"/>
                          </a:solidFill>
                          <a:latin typeface="+mn-lt"/>
                        </a:rPr>
                        <a:t> </a:t>
                      </a:r>
                      <a:r>
                        <a:rPr lang="ru-RU" sz="1400" b="1" u="none" cap="all" dirty="0" err="1" smtClean="0">
                          <a:solidFill>
                            <a:srgbClr val="800000"/>
                          </a:solidFill>
                          <a:latin typeface="+mn-lt"/>
                        </a:rPr>
                        <a:t>бойынша</a:t>
                      </a:r>
                      <a:endParaRPr lang="ru-RU" sz="1400" b="1" u="none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369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Педагог-</a:t>
                      </a:r>
                      <a:r>
                        <a:rPr lang="ru-RU" sz="1600" b="1" u="non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шебер</a:t>
                      </a:r>
                      <a:endParaRPr lang="ru-RU" sz="1600" b="1" u="none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80%</a:t>
                      </a:r>
                      <a:endParaRPr lang="ru-RU" sz="1600" b="1" u="none" dirty="0">
                        <a:solidFill>
                          <a:srgbClr val="8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1600" b="1" u="none" dirty="0">
                        <a:solidFill>
                          <a:srgbClr val="8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89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Педагог-</a:t>
                      </a:r>
                      <a:r>
                        <a:rPr lang="ru-RU" sz="1600" b="1" u="non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зерттеуші</a:t>
                      </a:r>
                      <a:endParaRPr lang="ru-RU" sz="1600" b="1" u="none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endParaRPr lang="ru-RU" sz="1600" b="1" u="none" dirty="0">
                        <a:solidFill>
                          <a:srgbClr val="8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1600" b="1" u="none" dirty="0">
                        <a:solidFill>
                          <a:srgbClr val="8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489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Педагог-</a:t>
                      </a:r>
                      <a:r>
                        <a:rPr lang="ru-RU" sz="1600" b="1" u="non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сарапшы</a:t>
                      </a:r>
                      <a:endParaRPr lang="ru-RU" sz="1600" b="1" u="none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60%</a:t>
                      </a:r>
                      <a:endParaRPr lang="ru-RU" sz="1600" b="1" u="none" dirty="0">
                        <a:solidFill>
                          <a:srgbClr val="8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1600" b="1" u="none" dirty="0">
                        <a:solidFill>
                          <a:srgbClr val="8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489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Педагог-модератор</a:t>
                      </a:r>
                      <a:endParaRPr lang="ru-RU" sz="1600" b="1" u="none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50%</a:t>
                      </a:r>
                      <a:endParaRPr lang="ru-RU" sz="1600" b="1" u="none" dirty="0">
                        <a:solidFill>
                          <a:srgbClr val="8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1600" b="1" u="none" dirty="0">
                        <a:solidFill>
                          <a:srgbClr val="8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083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467252"/>
              </p:ext>
            </p:extLst>
          </p:nvPr>
        </p:nvGraphicFramePr>
        <p:xfrm>
          <a:off x="250826" y="1037967"/>
          <a:ext cx="8713787" cy="446088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832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280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190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928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4785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6234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Блок</a:t>
                      </a:r>
                      <a:endParaRPr lang="ru-RU" sz="1800" b="1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err="1" smtClean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Тапсырмалар</a:t>
                      </a:r>
                      <a:r>
                        <a:rPr lang="ru-RU" sz="1800" b="1" u="none" strike="noStrik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 саны</a:t>
                      </a:r>
                      <a:endParaRPr lang="ru-RU" sz="1800" b="1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err="1" smtClean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Тапсырма</a:t>
                      </a:r>
                      <a:r>
                        <a:rPr lang="ru-RU" sz="1800" b="1" u="none" strike="noStrik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1" u="none" strike="noStrike" dirty="0" err="1" smtClean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түрі</a:t>
                      </a:r>
                      <a:endParaRPr lang="ru-RU" sz="1800" b="1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err="1" smtClean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Уақыт</a:t>
                      </a:r>
                      <a:r>
                        <a:rPr lang="ru-RU" sz="1800" b="1" u="none" strike="noStrik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 (минут</a:t>
                      </a:r>
                      <a:r>
                        <a:rPr lang="ru-RU" sz="1800" b="1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800" b="1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349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Пәндік</a:t>
                      </a: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білім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70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50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Бір</a:t>
                      </a: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дұрыс</a:t>
                      </a: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жауапты</a:t>
                      </a: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таңдау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304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Бір</a:t>
                      </a: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немесе</a:t>
                      </a: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бірнеше</a:t>
                      </a: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дұрыс</a:t>
                      </a: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жауапты</a:t>
                      </a: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таңдау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20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373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10</a:t>
                      </a:r>
                      <a:br>
                        <a:rPr lang="ru-RU" sz="1800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800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 (2 ситуации по 5 заданий к ним)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kern="120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Бір</a:t>
                      </a: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дұрыс</a:t>
                      </a:r>
                      <a:r>
                        <a:rPr lang="ru-RU" sz="1800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kern="1200" baseline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жауабы</a:t>
                      </a:r>
                      <a:r>
                        <a:rPr lang="ru-RU" sz="1800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бар </a:t>
                      </a:r>
                      <a:r>
                        <a:rPr lang="ru-RU" sz="1800" kern="1200" baseline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ситуациялық</a:t>
                      </a:r>
                      <a:r>
                        <a:rPr lang="ru-RU" sz="1800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(</a:t>
                      </a:r>
                      <a:r>
                        <a:rPr lang="ru-RU" sz="1800" kern="1200" baseline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контекстік</a:t>
                      </a:r>
                      <a:r>
                        <a:rPr lang="ru-RU" sz="1800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) </a:t>
                      </a:r>
                      <a:r>
                        <a:rPr lang="ru-RU" sz="1800" kern="1200" baseline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тапсырмалар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20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460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Оқыту</a:t>
                      </a: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әдістемесі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Бір</a:t>
                      </a: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дұрыс</a:t>
                      </a: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жауапты</a:t>
                      </a: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таңдау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6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9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 ТЕСТ </a:t>
            </a:r>
            <a:r>
              <a:rPr lang="kk-KZ" sz="2800" b="1" i="1" dirty="0" smtClean="0">
                <a:solidFill>
                  <a:schemeClr val="bg1"/>
                </a:solidFill>
              </a:rPr>
              <a:t>ҚҰ</a:t>
            </a:r>
            <a:r>
              <a:rPr lang="ru-RU" sz="2800" b="1" i="1" dirty="0" smtClean="0">
                <a:solidFill>
                  <a:schemeClr val="bg1"/>
                </a:solidFill>
              </a:rPr>
              <a:t>РЫЛЫМЫ</a:t>
            </a:r>
          </a:p>
        </p:txBody>
      </p:sp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2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760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88800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5760640" cy="23762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>
                <a:solidFill>
                  <a:srgbClr val="002060"/>
                </a:solidFill>
              </a:rPr>
              <a:t>	</a:t>
            </a:r>
            <a:r>
              <a:rPr lang="ru-RU" sz="1800" b="1" u="sng" dirty="0" err="1" smtClean="0">
                <a:solidFill>
                  <a:srgbClr val="800000"/>
                </a:solidFill>
              </a:rPr>
              <a:t>Педагогтар</a:t>
            </a:r>
            <a:r>
              <a:rPr lang="ru-RU" sz="1800" b="1" u="sng" dirty="0" smtClean="0">
                <a:solidFill>
                  <a:srgbClr val="800000"/>
                </a:solidFill>
              </a:rPr>
              <a:t> </a:t>
            </a:r>
            <a:r>
              <a:rPr lang="ru-RU" sz="1800" b="1" u="sng" dirty="0" err="1" smtClean="0">
                <a:solidFill>
                  <a:srgbClr val="800000"/>
                </a:solidFill>
              </a:rPr>
              <a:t>өз</a:t>
            </a:r>
            <a:r>
              <a:rPr lang="ru-RU" sz="1800" b="1" u="sng" dirty="0" smtClean="0">
                <a:solidFill>
                  <a:srgbClr val="800000"/>
                </a:solidFill>
              </a:rPr>
              <a:t> </a:t>
            </a:r>
            <a:r>
              <a:rPr lang="ru-RU" sz="1800" b="1" u="sng" dirty="0" err="1" smtClean="0">
                <a:solidFill>
                  <a:srgbClr val="800000"/>
                </a:solidFill>
              </a:rPr>
              <a:t>пәндері</a:t>
            </a:r>
            <a:r>
              <a:rPr lang="ru-RU" sz="1800" b="1" u="sng" dirty="0" smtClean="0">
                <a:solidFill>
                  <a:srgbClr val="800000"/>
                </a:solidFill>
              </a:rPr>
              <a:t> </a:t>
            </a:r>
            <a:r>
              <a:rPr lang="ru-RU" sz="1800" b="1" u="sng" dirty="0" err="1" smtClean="0">
                <a:solidFill>
                  <a:srgbClr val="800000"/>
                </a:solidFill>
              </a:rPr>
              <a:t>бойынша</a:t>
            </a:r>
            <a:r>
              <a:rPr lang="ru-RU" sz="1800" b="1" u="sng" dirty="0" smtClean="0">
                <a:solidFill>
                  <a:srgbClr val="800000"/>
                </a:solidFill>
              </a:rPr>
              <a:t> тест </a:t>
            </a:r>
            <a:r>
              <a:rPr lang="ru-RU" sz="1800" b="1" u="sng" dirty="0" err="1" smtClean="0">
                <a:solidFill>
                  <a:srgbClr val="800000"/>
                </a:solidFill>
              </a:rPr>
              <a:t>тапсырады</a:t>
            </a:r>
            <a:r>
              <a:rPr lang="ru-RU" sz="1800" b="1" u="sng" dirty="0" smtClean="0">
                <a:solidFill>
                  <a:srgbClr val="800000"/>
                </a:solidFill>
              </a:rPr>
              <a:t>: </a:t>
            </a:r>
            <a:r>
              <a:rPr lang="ru-RU" sz="1800" b="1" dirty="0" err="1" smtClean="0">
                <a:solidFill>
                  <a:srgbClr val="002060"/>
                </a:solidFill>
              </a:rPr>
              <a:t>қазақ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</a:rPr>
              <a:t>тілі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</a:rPr>
              <a:t>немес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</a:rPr>
              <a:t>орыс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</a:rPr>
              <a:t>тілі</a:t>
            </a:r>
            <a:r>
              <a:rPr lang="ru-RU" sz="1800" b="1" dirty="0" smtClean="0">
                <a:solidFill>
                  <a:srgbClr val="002060"/>
                </a:solidFill>
              </a:rPr>
              <a:t> (</a:t>
            </a:r>
            <a:r>
              <a:rPr lang="ru-RU" sz="1800" b="1" dirty="0" err="1" smtClean="0">
                <a:solidFill>
                  <a:srgbClr val="002060"/>
                </a:solidFill>
              </a:rPr>
              <a:t>оқыту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</a:rPr>
              <a:t>тілі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</a:rPr>
              <a:t>бойынша</a:t>
            </a:r>
            <a:r>
              <a:rPr lang="ru-RU" sz="1800" b="1" dirty="0" smtClean="0">
                <a:solidFill>
                  <a:srgbClr val="002060"/>
                </a:solidFill>
              </a:rPr>
              <a:t>).</a:t>
            </a:r>
          </a:p>
          <a:p>
            <a:pPr marL="0" indent="0">
              <a:buNone/>
            </a:pPr>
            <a:endParaRPr lang="ru-RU" sz="1800" b="1" u="sng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u="sng" dirty="0" err="1" smtClean="0">
                <a:solidFill>
                  <a:srgbClr val="002060"/>
                </a:solidFill>
              </a:rPr>
              <a:t>Ұлттық</a:t>
            </a:r>
            <a:r>
              <a:rPr lang="ru-RU" sz="1800" b="1" u="sng" dirty="0" smtClean="0">
                <a:solidFill>
                  <a:srgbClr val="002060"/>
                </a:solidFill>
              </a:rPr>
              <a:t> </a:t>
            </a:r>
            <a:r>
              <a:rPr lang="ru-RU" sz="1800" b="1" u="sng" dirty="0" err="1" smtClean="0">
                <a:solidFill>
                  <a:srgbClr val="002060"/>
                </a:solidFill>
              </a:rPr>
              <a:t>біліктілік</a:t>
            </a:r>
            <a:r>
              <a:rPr lang="ru-RU" sz="1800" b="1" u="sng" dirty="0" smtClean="0">
                <a:solidFill>
                  <a:srgbClr val="002060"/>
                </a:solidFill>
              </a:rPr>
              <a:t> </a:t>
            </a:r>
            <a:r>
              <a:rPr lang="ru-RU" sz="1800" b="1" u="sng" dirty="0" err="1" smtClean="0">
                <a:solidFill>
                  <a:srgbClr val="002060"/>
                </a:solidFill>
              </a:rPr>
              <a:t>тестілеудің</a:t>
            </a:r>
            <a:r>
              <a:rPr lang="ru-RU" sz="1800" b="1" u="sng" dirty="0" smtClean="0">
                <a:solidFill>
                  <a:srgbClr val="002060"/>
                </a:solidFill>
              </a:rPr>
              <a:t> </a:t>
            </a:r>
            <a:r>
              <a:rPr lang="ru-RU" sz="1800" b="1" u="sng" dirty="0" err="1" smtClean="0">
                <a:solidFill>
                  <a:srgbClr val="002060"/>
                </a:solidFill>
              </a:rPr>
              <a:t>жалпы</a:t>
            </a:r>
            <a:r>
              <a:rPr lang="ru-RU" sz="1800" b="1" u="sng" dirty="0" smtClean="0">
                <a:solidFill>
                  <a:srgbClr val="002060"/>
                </a:solidFill>
              </a:rPr>
              <a:t> </a:t>
            </a:r>
            <a:r>
              <a:rPr lang="ru-RU" sz="1800" b="1" u="sng" dirty="0" err="1" smtClean="0">
                <a:solidFill>
                  <a:srgbClr val="002060"/>
                </a:solidFill>
              </a:rPr>
              <a:t>уақыты</a:t>
            </a:r>
            <a:r>
              <a:rPr lang="ru-RU" sz="1800" b="1" dirty="0" smtClean="0">
                <a:solidFill>
                  <a:srgbClr val="002060"/>
                </a:solidFill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 smtClean="0">
                <a:solidFill>
                  <a:srgbClr val="002060"/>
                </a:solidFill>
              </a:rPr>
              <a:t>ЖМБ </a:t>
            </a:r>
            <a:r>
              <a:rPr lang="ru-RU" sz="1800" b="1" dirty="0" err="1" smtClean="0">
                <a:solidFill>
                  <a:srgbClr val="002060"/>
                </a:solidFill>
              </a:rPr>
              <a:t>пәндері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</a:rPr>
              <a:t>бойынша</a:t>
            </a:r>
            <a:r>
              <a:rPr lang="ru-RU" sz="1800" b="1" dirty="0" smtClean="0">
                <a:solidFill>
                  <a:srgbClr val="002060"/>
                </a:solidFill>
              </a:rPr>
              <a:t> 3 </a:t>
            </a:r>
            <a:r>
              <a:rPr lang="ru-RU" sz="1800" b="1" dirty="0" err="1" smtClean="0">
                <a:solidFill>
                  <a:srgbClr val="002060"/>
                </a:solidFill>
              </a:rPr>
              <a:t>сағат</a:t>
            </a:r>
            <a:r>
              <a:rPr lang="ru-RU" sz="1800" b="1" dirty="0" smtClean="0">
                <a:solidFill>
                  <a:srgbClr val="002060"/>
                </a:solidFill>
              </a:rPr>
              <a:t> 50 минут;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 err="1" smtClean="0">
                <a:solidFill>
                  <a:srgbClr val="002060"/>
                </a:solidFill>
              </a:rPr>
              <a:t>Жалпы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</a:rPr>
              <a:t>гуманитарлық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</a:rPr>
              <a:t>пәндер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</a:rPr>
              <a:t>бойынша</a:t>
            </a:r>
            <a:r>
              <a:rPr lang="ru-RU" sz="1800" b="1" dirty="0" smtClean="0">
                <a:solidFill>
                  <a:srgbClr val="002060"/>
                </a:solidFill>
              </a:rPr>
              <a:t> 3 </a:t>
            </a:r>
            <a:r>
              <a:rPr lang="ru-RU" sz="1800" b="1" dirty="0" err="1" smtClean="0">
                <a:solidFill>
                  <a:srgbClr val="002060"/>
                </a:solidFill>
              </a:rPr>
              <a:t>сағат</a:t>
            </a:r>
            <a:r>
              <a:rPr lang="ru-RU" sz="1800" b="1" dirty="0" smtClean="0">
                <a:solidFill>
                  <a:srgbClr val="002060"/>
                </a:solidFill>
              </a:rPr>
              <a:t> 20 минут </a:t>
            </a:r>
            <a:endParaRPr lang="ru-RU" sz="1800" b="1" dirty="0">
              <a:solidFill>
                <a:srgbClr val="800000"/>
              </a:solidFill>
            </a:endParaRPr>
          </a:p>
          <a:p>
            <a:pPr marL="0" indent="0" algn="ctr">
              <a:buNone/>
            </a:pPr>
            <a:r>
              <a:rPr lang="ru-RU" sz="1400" b="1" dirty="0" smtClean="0"/>
              <a:t> </a:t>
            </a:r>
            <a:endParaRPr lang="ru-RU" sz="1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23904" y="3068960"/>
            <a:ext cx="691276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800000"/>
                </a:solidFill>
              </a:rPr>
              <a:t>	</a:t>
            </a:r>
            <a:r>
              <a:rPr lang="ru-RU" sz="2000" b="1" u="sng" dirty="0" smtClean="0">
                <a:solidFill>
                  <a:srgbClr val="800000"/>
                </a:solidFill>
              </a:rPr>
              <a:t> «Педагог-модератор</a:t>
            </a:r>
            <a:r>
              <a:rPr lang="ru-RU" sz="2000" b="1" u="sng" dirty="0">
                <a:solidFill>
                  <a:srgbClr val="800000"/>
                </a:solidFill>
              </a:rPr>
              <a:t>», «</a:t>
            </a:r>
            <a:r>
              <a:rPr lang="ru-RU" sz="2000" b="1" u="sng" dirty="0" smtClean="0">
                <a:solidFill>
                  <a:srgbClr val="800000"/>
                </a:solidFill>
              </a:rPr>
              <a:t>педагог-</a:t>
            </a:r>
            <a:r>
              <a:rPr lang="ru-RU" sz="2000" b="1" u="sng" dirty="0" err="1" smtClean="0">
                <a:solidFill>
                  <a:srgbClr val="800000"/>
                </a:solidFill>
              </a:rPr>
              <a:t>сарапшы</a:t>
            </a:r>
            <a:r>
              <a:rPr lang="ru-RU" sz="2000" b="1" u="sng" dirty="0" smtClean="0">
                <a:solidFill>
                  <a:srgbClr val="800000"/>
                </a:solidFill>
              </a:rPr>
              <a:t>», </a:t>
            </a:r>
            <a:r>
              <a:rPr lang="ru-RU" sz="2000" b="1" u="sng" dirty="0">
                <a:solidFill>
                  <a:srgbClr val="800000"/>
                </a:solidFill>
              </a:rPr>
              <a:t>«</a:t>
            </a:r>
            <a:r>
              <a:rPr lang="ru-RU" sz="2000" b="1" u="sng" dirty="0" smtClean="0">
                <a:solidFill>
                  <a:srgbClr val="800000"/>
                </a:solidFill>
              </a:rPr>
              <a:t>педагог-</a:t>
            </a:r>
            <a:r>
              <a:rPr lang="ru-RU" sz="2000" b="1" u="sng" dirty="0" err="1" smtClean="0">
                <a:solidFill>
                  <a:srgbClr val="800000"/>
                </a:solidFill>
              </a:rPr>
              <a:t>зерттеуші</a:t>
            </a:r>
            <a:r>
              <a:rPr lang="ru-RU" sz="2000" b="1" u="sng" dirty="0" smtClean="0">
                <a:solidFill>
                  <a:srgbClr val="800000"/>
                </a:solidFill>
              </a:rPr>
              <a:t>», </a:t>
            </a:r>
            <a:r>
              <a:rPr lang="ru-RU" sz="2000" b="1" u="sng" dirty="0">
                <a:solidFill>
                  <a:srgbClr val="800000"/>
                </a:solidFill>
              </a:rPr>
              <a:t>«педагог - </a:t>
            </a:r>
            <a:r>
              <a:rPr lang="ru-RU" sz="2000" b="1" u="sng" dirty="0" err="1" smtClean="0">
                <a:solidFill>
                  <a:srgbClr val="800000"/>
                </a:solidFill>
              </a:rPr>
              <a:t>шебер</a:t>
            </a:r>
            <a:r>
              <a:rPr lang="ru-RU" sz="2000" b="1" u="sng" dirty="0" smtClean="0">
                <a:solidFill>
                  <a:srgbClr val="800000"/>
                </a:solidFill>
              </a:rPr>
              <a:t>» </a:t>
            </a:r>
            <a:r>
              <a:rPr lang="ru-RU" sz="2000" b="1" u="sng" dirty="0" err="1" smtClean="0">
                <a:solidFill>
                  <a:srgbClr val="800000"/>
                </a:solidFill>
              </a:rPr>
              <a:t>біліктілік</a:t>
            </a:r>
            <a:r>
              <a:rPr lang="ru-RU" sz="2000" b="1" u="sng" dirty="0" smtClean="0">
                <a:solidFill>
                  <a:srgbClr val="800000"/>
                </a:solidFill>
              </a:rPr>
              <a:t> </a:t>
            </a:r>
            <a:r>
              <a:rPr lang="ru-RU" sz="2000" b="1" u="sng" dirty="0" err="1" smtClean="0">
                <a:solidFill>
                  <a:srgbClr val="800000"/>
                </a:solidFill>
              </a:rPr>
              <a:t>санаттарына</a:t>
            </a:r>
            <a:r>
              <a:rPr lang="ru-RU" sz="2000" b="1" u="sng" dirty="0" smtClean="0">
                <a:solidFill>
                  <a:srgbClr val="800000"/>
                </a:solidFill>
              </a:rPr>
              <a:t> </a:t>
            </a:r>
            <a:r>
              <a:rPr lang="ru-RU" sz="2000" b="1" u="sng" dirty="0" err="1" smtClean="0">
                <a:solidFill>
                  <a:srgbClr val="800000"/>
                </a:solidFill>
              </a:rPr>
              <a:t>ие</a:t>
            </a:r>
            <a:r>
              <a:rPr lang="ru-RU" sz="2000" b="1" u="sng" dirty="0" smtClean="0">
                <a:solidFill>
                  <a:srgbClr val="800000"/>
                </a:solidFill>
              </a:rPr>
              <a:t> </a:t>
            </a:r>
            <a:r>
              <a:rPr lang="ru-RU" sz="2000" b="1" u="sng" dirty="0" err="1" smtClean="0">
                <a:solidFill>
                  <a:srgbClr val="800000"/>
                </a:solidFill>
              </a:rPr>
              <a:t>педагогикалық</a:t>
            </a:r>
            <a:r>
              <a:rPr lang="ru-RU" sz="2000" b="1" u="sng" dirty="0" smtClean="0">
                <a:solidFill>
                  <a:srgbClr val="800000"/>
                </a:solidFill>
              </a:rPr>
              <a:t> </a:t>
            </a:r>
            <a:r>
              <a:rPr lang="ru-RU" sz="2000" b="1" u="sng" dirty="0" err="1" smtClean="0">
                <a:solidFill>
                  <a:srgbClr val="800000"/>
                </a:solidFill>
              </a:rPr>
              <a:t>қызметкерлер</a:t>
            </a:r>
            <a:r>
              <a:rPr lang="ru-RU" sz="2000" b="1" u="sng" dirty="0" smtClean="0">
                <a:solidFill>
                  <a:srgbClr val="800000"/>
                </a:solidFill>
              </a:rPr>
              <a:t> мен </a:t>
            </a:r>
            <a:r>
              <a:rPr lang="ru-RU" sz="2000" b="1" u="sng" dirty="0" err="1" smtClean="0">
                <a:solidFill>
                  <a:srgbClr val="800000"/>
                </a:solidFill>
              </a:rPr>
              <a:t>оларға</a:t>
            </a:r>
            <a:r>
              <a:rPr lang="ru-RU" sz="2000" b="1" u="sng" dirty="0" smtClean="0">
                <a:solidFill>
                  <a:srgbClr val="800000"/>
                </a:solidFill>
              </a:rPr>
              <a:t> </a:t>
            </a:r>
            <a:r>
              <a:rPr lang="ru-RU" sz="2000" b="1" u="sng" dirty="0" err="1" smtClean="0">
                <a:solidFill>
                  <a:srgbClr val="800000"/>
                </a:solidFill>
              </a:rPr>
              <a:t>теңестірілген</a:t>
            </a:r>
            <a:r>
              <a:rPr lang="ru-RU" sz="2000" b="1" u="sng" dirty="0" smtClean="0">
                <a:solidFill>
                  <a:srgbClr val="800000"/>
                </a:solidFill>
              </a:rPr>
              <a:t> </a:t>
            </a:r>
            <a:r>
              <a:rPr lang="ru-RU" sz="2000" b="1" u="sng" dirty="0" err="1" smtClean="0">
                <a:solidFill>
                  <a:srgbClr val="800000"/>
                </a:solidFill>
              </a:rPr>
              <a:t>тұлғалар</a:t>
            </a:r>
            <a:r>
              <a:rPr lang="ru-RU" sz="2000" b="1" u="sng" dirty="0" smtClean="0">
                <a:solidFill>
                  <a:srgbClr val="800000"/>
                </a:solidFill>
              </a:rPr>
              <a:t> </a:t>
            </a:r>
            <a:r>
              <a:rPr lang="ru-RU" sz="2000" b="1" u="sng" dirty="0" err="1" smtClean="0">
                <a:solidFill>
                  <a:srgbClr val="800000"/>
                </a:solidFill>
              </a:rPr>
              <a:t>үшін</a:t>
            </a:r>
            <a:r>
              <a:rPr lang="ru-RU" sz="2000" b="1" u="sng" dirty="0" smtClean="0">
                <a:solidFill>
                  <a:srgbClr val="800000"/>
                </a:solidFill>
              </a:rPr>
              <a:t> </a:t>
            </a:r>
            <a:r>
              <a:rPr lang="ru-RU" sz="2000" b="1" u="sng" dirty="0" err="1" smtClean="0">
                <a:solidFill>
                  <a:srgbClr val="800000"/>
                </a:solidFill>
              </a:rPr>
              <a:t>келесі</a:t>
            </a:r>
            <a:r>
              <a:rPr lang="ru-RU" sz="2000" b="1" u="sng" dirty="0" smtClean="0">
                <a:solidFill>
                  <a:srgbClr val="800000"/>
                </a:solidFill>
              </a:rPr>
              <a:t> </a:t>
            </a:r>
            <a:r>
              <a:rPr lang="ru-RU" sz="2000" b="1" u="sng" dirty="0" err="1" smtClean="0">
                <a:solidFill>
                  <a:srgbClr val="800000"/>
                </a:solidFill>
              </a:rPr>
              <a:t>біліктілік</a:t>
            </a:r>
            <a:r>
              <a:rPr lang="ru-RU" sz="2000" b="1" u="sng" dirty="0" smtClean="0">
                <a:solidFill>
                  <a:srgbClr val="800000"/>
                </a:solidFill>
              </a:rPr>
              <a:t> </a:t>
            </a:r>
            <a:r>
              <a:rPr lang="ru-RU" sz="2000" b="1" u="sng" dirty="0" err="1" smtClean="0">
                <a:solidFill>
                  <a:srgbClr val="800000"/>
                </a:solidFill>
              </a:rPr>
              <a:t>санаттары</a:t>
            </a:r>
            <a:r>
              <a:rPr lang="ru-RU" sz="2000" b="1" u="sng" dirty="0" smtClean="0">
                <a:solidFill>
                  <a:srgbClr val="800000"/>
                </a:solidFill>
              </a:rPr>
              <a:t> </a:t>
            </a:r>
            <a:r>
              <a:rPr lang="ru-RU" sz="2000" b="1" u="sng" dirty="0" err="1" smtClean="0">
                <a:solidFill>
                  <a:srgbClr val="800000"/>
                </a:solidFill>
              </a:rPr>
              <a:t>сақталады</a:t>
            </a:r>
            <a:r>
              <a:rPr lang="ru-RU" sz="2000" b="1" dirty="0" smtClean="0">
                <a:solidFill>
                  <a:srgbClr val="800000"/>
                </a:solidFill>
              </a:rPr>
              <a:t>: 	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>
                <a:solidFill>
                  <a:srgbClr val="002060"/>
                </a:solidFill>
              </a:rPr>
              <a:t>педагог-модератор» - </a:t>
            </a:r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 err="1" smtClean="0">
                <a:solidFill>
                  <a:srgbClr val="002060"/>
                </a:solidFill>
              </a:rPr>
              <a:t>екінші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санаттағы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мұғалім</a:t>
            </a:r>
            <a:r>
              <a:rPr lang="ru-RU" b="1" dirty="0" smtClean="0">
                <a:solidFill>
                  <a:srgbClr val="002060"/>
                </a:solidFill>
              </a:rPr>
              <a:t>»; «педагог-</a:t>
            </a:r>
            <a:r>
              <a:rPr lang="ru-RU" b="1" dirty="0" err="1" smtClean="0">
                <a:solidFill>
                  <a:srgbClr val="002060"/>
                </a:solidFill>
              </a:rPr>
              <a:t>сарапшы</a:t>
            </a:r>
            <a:r>
              <a:rPr lang="ru-RU" b="1" dirty="0" smtClean="0">
                <a:solidFill>
                  <a:srgbClr val="002060"/>
                </a:solidFill>
              </a:rPr>
              <a:t>» </a:t>
            </a:r>
            <a:r>
              <a:rPr lang="ru-RU" b="1" dirty="0">
                <a:solidFill>
                  <a:srgbClr val="002060"/>
                </a:solidFill>
              </a:rPr>
              <a:t>- </a:t>
            </a:r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 err="1" smtClean="0">
                <a:solidFill>
                  <a:srgbClr val="002060"/>
                </a:solidFill>
              </a:rPr>
              <a:t>бірінші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санаттағы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мұғалім</a:t>
            </a:r>
            <a:r>
              <a:rPr lang="ru-RU" b="1" dirty="0" smtClean="0">
                <a:solidFill>
                  <a:srgbClr val="002060"/>
                </a:solidFill>
              </a:rPr>
              <a:t>»; </a:t>
            </a:r>
            <a:r>
              <a:rPr lang="ru-RU" b="1" dirty="0">
                <a:solidFill>
                  <a:srgbClr val="002060"/>
                </a:solidFill>
              </a:rPr>
              <a:t>«</a:t>
            </a:r>
            <a:r>
              <a:rPr lang="ru-RU" b="1" dirty="0" smtClean="0">
                <a:solidFill>
                  <a:srgbClr val="002060"/>
                </a:solidFill>
              </a:rPr>
              <a:t>педагог-</a:t>
            </a:r>
            <a:r>
              <a:rPr lang="ru-RU" b="1" dirty="0" err="1" smtClean="0">
                <a:solidFill>
                  <a:srgbClr val="002060"/>
                </a:solidFill>
              </a:rPr>
              <a:t>зерттеуші</a:t>
            </a:r>
            <a:r>
              <a:rPr lang="ru-RU" b="1" dirty="0" smtClean="0">
                <a:solidFill>
                  <a:srgbClr val="002060"/>
                </a:solidFill>
              </a:rPr>
              <a:t>» - «</a:t>
            </a:r>
            <a:r>
              <a:rPr lang="ru-RU" b="1" dirty="0" err="1" smtClean="0">
                <a:solidFill>
                  <a:srgbClr val="002060"/>
                </a:solidFill>
              </a:rPr>
              <a:t>жоғары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санаттағы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мұғалім</a:t>
            </a:r>
            <a:r>
              <a:rPr lang="ru-RU" b="1" dirty="0" smtClean="0">
                <a:solidFill>
                  <a:srgbClr val="002060"/>
                </a:solidFill>
              </a:rPr>
              <a:t>».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«педагог-</a:t>
            </a:r>
            <a:r>
              <a:rPr lang="ru-RU" b="1" dirty="0" err="1" smtClean="0">
                <a:solidFill>
                  <a:srgbClr val="002060"/>
                </a:solidFill>
              </a:rPr>
              <a:t>шебер</a:t>
            </a:r>
            <a:r>
              <a:rPr lang="ru-RU" b="1" dirty="0" smtClean="0">
                <a:solidFill>
                  <a:srgbClr val="002060"/>
                </a:solidFill>
              </a:rPr>
              <a:t>» </a:t>
            </a:r>
            <a:r>
              <a:rPr lang="ru-RU" b="1" dirty="0">
                <a:solidFill>
                  <a:srgbClr val="002060"/>
                </a:solidFill>
              </a:rPr>
              <a:t>- «</a:t>
            </a:r>
            <a:r>
              <a:rPr lang="ru-RU" b="1" dirty="0" err="1">
                <a:solidFill>
                  <a:srgbClr val="002060"/>
                </a:solidFill>
              </a:rPr>
              <a:t>жоғары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санаттағы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мұғалім</a:t>
            </a:r>
            <a:r>
              <a:rPr lang="ru-RU" b="1" dirty="0">
                <a:solidFill>
                  <a:srgbClr val="002060"/>
                </a:solidFill>
              </a:rPr>
              <a:t>»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8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789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5626" name="Picture 26" descr="http://cliparts.co/cliparts/kT8/oAr/kT8oArbXc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42229"/>
            <a:ext cx="2002722" cy="200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65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6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980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ПАЙДАЛЫ СІЛТЕМЕ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547664" y="1052735"/>
            <a:ext cx="61284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Педагог </a:t>
            </a:r>
            <a:r>
              <a:rPr lang="ru-RU" dirty="0" err="1" smtClean="0"/>
              <a:t>жұмысшылардың</a:t>
            </a:r>
            <a:r>
              <a:rPr lang="ru-RU" dirty="0" smtClean="0"/>
              <a:t> </a:t>
            </a:r>
            <a:r>
              <a:rPr lang="ru-RU" dirty="0" err="1" smtClean="0"/>
              <a:t>сынама</a:t>
            </a:r>
            <a:r>
              <a:rPr lang="ru-RU" dirty="0" smtClean="0"/>
              <a:t> </a:t>
            </a:r>
            <a:r>
              <a:rPr lang="ru-RU" dirty="0" err="1" smtClean="0"/>
              <a:t>тестілеуінен</a:t>
            </a:r>
            <a:r>
              <a:rPr lang="ru-RU" dirty="0" smtClean="0"/>
              <a:t> </a:t>
            </a:r>
            <a:r>
              <a:rPr lang="ru-RU" dirty="0" err="1" smtClean="0"/>
              <a:t>өту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endParaRPr lang="ru-RU" dirty="0"/>
          </a:p>
          <a:p>
            <a:pPr algn="just"/>
            <a:r>
              <a:rPr lang="ru-RU" dirty="0" smtClean="0"/>
              <a:t>Астана қ. </a:t>
            </a:r>
            <a:r>
              <a:rPr lang="ru-RU" dirty="0">
                <a:solidFill>
                  <a:srgbClr val="002060"/>
                </a:solidFill>
                <a:hlinkClick r:id="rId5"/>
              </a:rPr>
              <a:t>www.ktpr.testcenter.kz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/>
              <a:t>сайтындағы</a:t>
            </a:r>
            <a:r>
              <a:rPr lang="ru-RU" dirty="0" smtClean="0"/>
              <a:t>  </a:t>
            </a:r>
            <a:r>
              <a:rPr lang="ru-RU" dirty="0" err="1" smtClean="0"/>
              <a:t>сілтемеге</a:t>
            </a:r>
            <a:r>
              <a:rPr lang="ru-RU" dirty="0" smtClean="0"/>
              <a:t> </a:t>
            </a:r>
            <a:r>
              <a:rPr lang="ru-RU" dirty="0" err="1" smtClean="0"/>
              <a:t>өтіңіз</a:t>
            </a:r>
            <a:endParaRPr lang="ru-RU" dirty="0" smtClean="0">
              <a:solidFill>
                <a:srgbClr val="002060"/>
              </a:solidFill>
            </a:endParaRPr>
          </a:p>
        </p:txBody>
      </p:sp>
      <p:pic>
        <p:nvPicPr>
          <p:cNvPr id="19" name="Рисунок 18"/>
          <p:cNvPicPr/>
          <p:nvPr/>
        </p:nvPicPr>
        <p:blipFill rotWithShape="1">
          <a:blip r:embed="rId6"/>
          <a:srcRect l="12039" t="6689" r="13179" b="7358"/>
          <a:stretch/>
        </p:blipFill>
        <p:spPr bwMode="auto">
          <a:xfrm>
            <a:off x="1979712" y="1844824"/>
            <a:ext cx="4896544" cy="44644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1160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41764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1600" b="1" dirty="0" smtClean="0"/>
              <a:t>	</a:t>
            </a:r>
          </a:p>
          <a:p>
            <a:pPr marL="0" indent="0">
              <a:buNone/>
            </a:pPr>
            <a:endParaRPr lang="ru-RU" sz="1600" b="1" u="sng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4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Тестілеуден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нәтиже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көрсеткен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аттестатталушылар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аттестаттаудың</a:t>
            </a:r>
            <a:r>
              <a:rPr lang="ru-RU" sz="28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кезеңіне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жіберіледі</a:t>
            </a:r>
            <a:r>
              <a:rPr lang="ru-RU" sz="28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2800" b="1" u="sng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u="sng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	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Тестілеуден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төмен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нәтиже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көрсеткен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аттестатталушылар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аттестаттаудың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кезеңіне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жіберілмейді</a:t>
            </a:r>
            <a:r>
              <a:rPr lang="ru-RU" sz="28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2800" b="1" u="sng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u="sng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	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Тестілеуден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төмен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нәтиже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көрсеткен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аттестатталушылар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қайта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тестілеуді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жылына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реттен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тапсыра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 </a:t>
            </a:r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</a:p>
          <a:p>
            <a:pPr marL="0" indent="0">
              <a:buNone/>
            </a:pPr>
            <a:endParaRPr lang="ru-RU" sz="1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b="1" dirty="0"/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6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830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kk-KZ" sz="2800" b="1" i="1" dirty="0" smtClean="0">
                <a:solidFill>
                  <a:schemeClr val="bg1"/>
                </a:solidFill>
              </a:rPr>
              <a:t>ТЕСТІЛЕУДІ ҚАЙТА ТАПСЫРУ</a:t>
            </a:r>
            <a:endParaRPr lang="ru-RU" sz="2800" b="1" i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94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7"/>
            <a:ext cx="8640960" cy="35283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 smtClean="0"/>
              <a:t>	</a:t>
            </a:r>
          </a:p>
          <a:p>
            <a:pPr marL="0" indent="0">
              <a:buNone/>
            </a:pPr>
            <a:endParaRPr lang="ru-RU" sz="1600" b="1" u="sng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ru-RU" b="1" i="1" kern="50" cap="all" dirty="0" smtClean="0">
                <a:solidFill>
                  <a:srgbClr val="002060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  <a:t>ПЕДАГОГ </a:t>
            </a:r>
            <a:r>
              <a:rPr lang="ru-RU" b="1" i="1" kern="50" cap="all" dirty="0" err="1" smtClean="0">
                <a:solidFill>
                  <a:srgbClr val="002060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  <a:t>ҚЫЗМЕТкерлердІҢ</a:t>
            </a:r>
            <a:r>
              <a:rPr lang="ru-RU" b="1" i="1" kern="50" cap="all" dirty="0" smtClean="0">
                <a:solidFill>
                  <a:srgbClr val="002060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b="1" i="1" kern="50" cap="all" dirty="0" err="1" smtClean="0">
                <a:solidFill>
                  <a:srgbClr val="002060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  <a:t>қызмет</a:t>
            </a:r>
            <a:r>
              <a:rPr lang="ru-RU" b="1" i="1" kern="50" cap="all" dirty="0" smtClean="0">
                <a:solidFill>
                  <a:srgbClr val="002060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b="1" i="1" kern="50" cap="all" dirty="0" err="1" smtClean="0">
                <a:solidFill>
                  <a:srgbClr val="002060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  <a:t>қорытындыларын</a:t>
            </a:r>
            <a:r>
              <a:rPr lang="ru-RU" b="1" i="1" kern="50" cap="all" dirty="0" smtClean="0">
                <a:solidFill>
                  <a:srgbClr val="002060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  <a:t> КЕШЕНДІ </a:t>
            </a:r>
            <a:r>
              <a:rPr lang="ru-RU" b="1" i="1" kern="50" cap="all" dirty="0" err="1" smtClean="0">
                <a:solidFill>
                  <a:srgbClr val="002060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  <a:t>талдамалық</a:t>
            </a:r>
            <a:r>
              <a:rPr lang="ru-RU" b="1" i="1" kern="50" cap="all" dirty="0" smtClean="0">
                <a:solidFill>
                  <a:srgbClr val="002060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b="1" i="1" kern="50" cap="all" dirty="0" err="1" smtClean="0">
                <a:solidFill>
                  <a:srgbClr val="002060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  <a:t>жинақтау</a:t>
            </a:r>
            <a:r>
              <a:rPr lang="ru-RU" b="1" i="1" kern="50" cap="all" dirty="0">
                <a:solidFill>
                  <a:srgbClr val="002060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ru-RU" b="1" i="1" kern="50" cap="all" dirty="0">
                <a:solidFill>
                  <a:srgbClr val="002060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</a:br>
            <a:r>
              <a:rPr lang="ru-RU" sz="2200" b="1" i="1" kern="50" cap="all" dirty="0" smtClean="0">
                <a:solidFill>
                  <a:srgbClr val="002060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  <a:t>ПЕДАГОГ ҚЫЗМЕТКЕРЛЕРІНІҢ АТТЕСТАТТАУЫНЫҢ 2 КЕЗЕҢІ</a:t>
            </a:r>
            <a:endParaRPr lang="ru-RU" sz="1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b="1" dirty="0"/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6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117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800" b="1" i="1" dirty="0" smtClean="0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25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1096" y="1124744"/>
            <a:ext cx="8784976" cy="4680520"/>
          </a:xfrm>
        </p:spPr>
        <p:txBody>
          <a:bodyPr>
            <a:noAutofit/>
          </a:bodyPr>
          <a:lstStyle/>
          <a:p>
            <a:pPr fontAlgn="base">
              <a:buAutoNum type="arabicParenR"/>
            </a:pPr>
            <a:r>
              <a:rPr lang="ru-RU" sz="1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басын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куәландыратын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құжаттың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көшірмесі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base">
              <a:buAutoNum type="arabicParenR"/>
            </a:pPr>
            <a:r>
              <a:rPr lang="ru-RU" sz="1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атқаратын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лауазымы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біліктілігі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дипломның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қайта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даярлау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құжаттың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көшірмесі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base">
              <a:buAutoNum type="arabicParenR"/>
            </a:pP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sz="1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біліктілік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санаты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куәліктің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көшірмесі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1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ұлттық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біліктілік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тестілеуін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өту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анықтама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fontAlgn="base">
              <a:buNone/>
            </a:pP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жетістіктерін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сырттай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ағымдағы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қорытынды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аттестаттау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нәтижелерін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қамтитын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аттестаттау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кезеңіндегі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алушылардың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сапасының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мониторингі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indent="0" fontAlgn="base">
              <a:buNone/>
            </a:pP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алушылардың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жетістіктерін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растайтын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құжаттардың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көшірмелері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жағдайда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тәжірибені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қорытуды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растайтын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құжаттардың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көшірмелері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endParaRPr lang="ru-RU" sz="1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7) осы </a:t>
            </a:r>
            <a:r>
              <a:rPr lang="ru-RU" sz="1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Ережедегі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11-қосымшаға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нысан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сабақтардың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кемінде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үш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бақылау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парақтары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аттестатталушылардың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жетістіктерін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растайтын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құжаттардың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көшірмелері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(бар </a:t>
            </a:r>
            <a:endParaRPr lang="ru-RU" sz="1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lang="ru-RU" sz="1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 fontAlgn="base">
              <a:buNone/>
            </a:pP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біліктілікті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арттыру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курстарынан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өткендігі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құжаттың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көшірмесі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22225" y="116632"/>
            <a:ext cx="8966069" cy="765175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300" b="1" i="1" dirty="0" smtClean="0">
                <a:solidFill>
                  <a:schemeClr val="bg1"/>
                </a:solidFill>
              </a:rPr>
              <a:t>ПОРТФОЛИО ҚҰРЫЛЫМЫ</a:t>
            </a:r>
          </a:p>
          <a:p>
            <a:pPr>
              <a:defRPr/>
            </a:pPr>
            <a:r>
              <a:rPr lang="ru-RU" sz="2800" b="1" i="1" dirty="0">
                <a:solidFill>
                  <a:schemeClr val="bg1"/>
                </a:solidFill>
              </a:rPr>
              <a:t>(</a:t>
            </a:r>
            <a:r>
              <a:rPr lang="ru-RU" sz="2800" b="1" i="1" dirty="0" err="1">
                <a:solidFill>
                  <a:schemeClr val="bg1"/>
                </a:solidFill>
              </a:rPr>
              <a:t>тестілеу</a:t>
            </a:r>
            <a:r>
              <a:rPr lang="ru-RU" sz="2800" b="1" i="1" dirty="0">
                <a:solidFill>
                  <a:schemeClr val="bg1"/>
                </a:solidFill>
              </a:rPr>
              <a:t> </a:t>
            </a:r>
            <a:r>
              <a:rPr lang="ru-RU" sz="2800" b="1" i="1" dirty="0" err="1">
                <a:solidFill>
                  <a:schemeClr val="bg1"/>
                </a:solidFill>
              </a:rPr>
              <a:t>өткеннен</a:t>
            </a:r>
            <a:r>
              <a:rPr lang="ru-RU" sz="2800" b="1" i="1" dirty="0">
                <a:solidFill>
                  <a:schemeClr val="bg1"/>
                </a:solidFill>
              </a:rPr>
              <a:t> </a:t>
            </a:r>
            <a:r>
              <a:rPr lang="ru-RU" sz="2800" b="1" i="1" dirty="0" err="1">
                <a:solidFill>
                  <a:schemeClr val="bg1"/>
                </a:solidFill>
              </a:rPr>
              <a:t>кейін</a:t>
            </a:r>
            <a:r>
              <a:rPr lang="ru-RU" sz="2800" b="1" i="1" dirty="0">
                <a:solidFill>
                  <a:schemeClr val="bg1"/>
                </a:solidFill>
              </a:rPr>
              <a:t> 10 </a:t>
            </a:r>
            <a:r>
              <a:rPr lang="ru-RU" sz="2800" b="1" i="1" dirty="0" err="1">
                <a:solidFill>
                  <a:schemeClr val="bg1"/>
                </a:solidFill>
              </a:rPr>
              <a:t>жұмыс</a:t>
            </a:r>
            <a:r>
              <a:rPr lang="ru-RU" sz="2800" b="1" i="1" dirty="0">
                <a:solidFill>
                  <a:schemeClr val="bg1"/>
                </a:solidFill>
              </a:rPr>
              <a:t> </a:t>
            </a:r>
            <a:r>
              <a:rPr lang="ru-RU" sz="2800" b="1" i="1" dirty="0" err="1">
                <a:solidFill>
                  <a:schemeClr val="bg1"/>
                </a:solidFill>
              </a:rPr>
              <a:t>күні</a:t>
            </a:r>
            <a:r>
              <a:rPr lang="ru-RU" sz="2800" b="1" i="1" dirty="0">
                <a:solidFill>
                  <a:schemeClr val="bg1"/>
                </a:solidFill>
              </a:rPr>
              <a:t> </a:t>
            </a:r>
            <a:r>
              <a:rPr lang="ru-RU" sz="2800" b="1" i="1" dirty="0" err="1">
                <a:solidFill>
                  <a:schemeClr val="bg1"/>
                </a:solidFill>
              </a:rPr>
              <a:t>ішінде</a:t>
            </a:r>
            <a:r>
              <a:rPr lang="ru-RU" sz="2800" b="1" i="1" dirty="0">
                <a:solidFill>
                  <a:schemeClr val="bg1"/>
                </a:solidFill>
              </a:rPr>
              <a:t> </a:t>
            </a:r>
            <a:r>
              <a:rPr lang="ru-RU" sz="2800" b="1" i="1" dirty="0" err="1">
                <a:solidFill>
                  <a:schemeClr val="bg1"/>
                </a:solidFill>
              </a:rPr>
              <a:t>аттестаттау</a:t>
            </a:r>
            <a:r>
              <a:rPr lang="ru-RU" sz="2800" b="1" i="1" dirty="0">
                <a:solidFill>
                  <a:schemeClr val="bg1"/>
                </a:solidFill>
              </a:rPr>
              <a:t> </a:t>
            </a:r>
            <a:r>
              <a:rPr lang="ru-RU" sz="2800" b="1" i="1" dirty="0" err="1">
                <a:solidFill>
                  <a:schemeClr val="bg1"/>
                </a:solidFill>
              </a:rPr>
              <a:t>комиссиясына</a:t>
            </a:r>
            <a:r>
              <a:rPr lang="ru-RU" sz="2800" b="1" i="1" dirty="0">
                <a:solidFill>
                  <a:schemeClr val="bg1"/>
                </a:solidFill>
              </a:rPr>
              <a:t> </a:t>
            </a:r>
            <a:r>
              <a:rPr lang="ru-RU" sz="2800" b="1" i="1" dirty="0" err="1">
                <a:solidFill>
                  <a:schemeClr val="bg1"/>
                </a:solidFill>
              </a:rPr>
              <a:t>ұсынылады</a:t>
            </a:r>
            <a:r>
              <a:rPr lang="ru-RU" sz="2800" b="1" i="1" dirty="0">
                <a:solidFill>
                  <a:schemeClr val="bg1"/>
                </a:solidFill>
              </a:rPr>
              <a:t>)</a:t>
            </a:r>
            <a:endParaRPr lang="ru-RU" sz="2800" b="1" i="1" dirty="0" smtClean="0">
              <a:solidFill>
                <a:schemeClr val="bg1"/>
              </a:solidFill>
            </a:endParaRPr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920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2" name="Picture 3" descr="C:\Users\Stella.Ibraeva\Desktop\fold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221088"/>
            <a:ext cx="1607983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59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22225" y="116632"/>
            <a:ext cx="8966069" cy="765175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cap="all" dirty="0" err="1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</a:rPr>
              <a:t>портфолионы</a:t>
            </a:r>
            <a:r>
              <a:rPr lang="ru-RU" sz="2800" b="1" i="1" cap="all" dirty="0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</a:rPr>
              <a:t> </a:t>
            </a:r>
            <a:r>
              <a:rPr lang="ru-RU" sz="2800" b="1" i="1" cap="all" dirty="0" err="1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</a:rPr>
              <a:t>бағалаудың</a:t>
            </a:r>
            <a:r>
              <a:rPr lang="ru-RU" sz="2800" b="1" i="1" cap="all" dirty="0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</a:rPr>
              <a:t> </a:t>
            </a:r>
            <a:r>
              <a:rPr lang="ru-RU" sz="2800" b="1" i="1" cap="all" dirty="0" err="1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</a:rPr>
              <a:t>өлшемдері</a:t>
            </a:r>
            <a:endParaRPr lang="ru-RU" sz="2800" b="1" i="1" dirty="0" smtClean="0">
              <a:solidFill>
                <a:schemeClr val="bg1"/>
              </a:solidFill>
            </a:endParaRPr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050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Прямоугольник 1"/>
          <p:cNvSpPr/>
          <p:nvPr/>
        </p:nvSpPr>
        <p:spPr>
          <a:xfrm>
            <a:off x="144488" y="6074623"/>
            <a:ext cx="8675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kern="50" baseline="30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Конференцияларда</a:t>
            </a:r>
            <a:r>
              <a:rPr lang="ru-RU" kern="50" baseline="30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ru-RU" kern="50" baseline="30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симпозиумдарда</a:t>
            </a:r>
            <a:r>
              <a:rPr lang="ru-RU" kern="50" baseline="30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kern="50" baseline="30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сөз</a:t>
            </a:r>
            <a:r>
              <a:rPr lang="ru-RU" kern="50" baseline="30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kern="50" baseline="30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сөйлеу</a:t>
            </a:r>
            <a:r>
              <a:rPr lang="ru-RU" kern="50" baseline="30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ru-RU" kern="50" baseline="30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әдістемелік</a:t>
            </a:r>
            <a:r>
              <a:rPr lang="ru-RU" kern="50" baseline="30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kern="50" baseline="30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материалдарды</a:t>
            </a:r>
            <a:r>
              <a:rPr lang="ru-RU" kern="50" baseline="30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kern="50" baseline="30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әзірлеу</a:t>
            </a:r>
            <a:r>
              <a:rPr lang="ru-RU" kern="50" baseline="30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ru-RU" kern="50" baseline="30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семинарлар</a:t>
            </a:r>
            <a:r>
              <a:rPr lang="ru-RU" kern="50" baseline="30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мастер-</a:t>
            </a:r>
            <a:r>
              <a:rPr lang="ru-RU" kern="50" baseline="30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кластар</a:t>
            </a:r>
            <a:r>
              <a:rPr lang="ru-RU" kern="50" baseline="30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kern="50" baseline="30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өткізу</a:t>
            </a:r>
            <a:endParaRPr lang="ru-RU" kern="50" baseline="30000" dirty="0">
              <a:solidFill>
                <a:srgbClr val="002060"/>
              </a:solidFill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  <p:graphicFrame>
        <p:nvGraphicFramePr>
          <p:cNvPr id="13" name="Объект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7684367"/>
              </p:ext>
            </p:extLst>
          </p:nvPr>
        </p:nvGraphicFramePr>
        <p:xfrm>
          <a:off x="777802" y="1196752"/>
          <a:ext cx="7632846" cy="48213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5037"/>
                <a:gridCol w="1581078"/>
                <a:gridCol w="1502981"/>
                <a:gridCol w="1502981"/>
                <a:gridCol w="1350769"/>
              </a:tblGrid>
              <a:tr h="13311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Бағалау өлшемдері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06" marR="3720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Біліктілік категориясы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06" marR="3720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62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Педагог-модератор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06" marR="372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Педагог-сарапшы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06" marR="372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Педагог-зерттеуші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06" marR="372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Педагог-шебер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06" marR="37206" marT="0" marB="0"/>
                </a:tc>
              </a:tr>
              <a:tr h="5324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Білім алушылардың білім сапасы 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06" marR="372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білім сапасының 5 %-ға өсу динамикасы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06" marR="372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білім сапасының 10%-ға өсу динамикасы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06" marR="372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білім сапасының 15 %-ға өсу динамикасы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06" marR="372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білім сапасының 20%-ға өсу динамикасы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06" marR="37206" marT="0" marB="0"/>
                </a:tc>
              </a:tr>
              <a:tr h="19967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Оқыту сапасы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06" marR="372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білім беру ұйымының сараптамалық кеңесінің ұсыныстары бар сабақтарды бақылау парағы</a:t>
                      </a:r>
                      <a:endParaRPr lang="ru-RU" sz="105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(3-тен кем емес)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06" marR="372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Білім басқармасы органының сараптамалық кеңесінің ұсыныстары бар сабақтарды бақылау парағы (аудан/қала)</a:t>
                      </a:r>
                      <a:endParaRPr lang="ru-RU" sz="105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(3-тен кем емес)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06" marR="372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Білім басқармасы органының сараптамалық кеңесінің ұсыныстары бар сабақтарды бақылау парағы (облыс, Астана, Алматы қ.)</a:t>
                      </a:r>
                      <a:endParaRPr lang="ru-RU" sz="105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(3-тен кем емес)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06" marR="372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«Назарбаев зияткерлік мектептері» ААҚ ұсыныстары бар сабақтарды бақылау парағы </a:t>
                      </a:r>
                      <a:endParaRPr lang="ru-RU" sz="105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(3-тен кем емес)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06" marR="37206" marT="0" marB="0"/>
                </a:tc>
              </a:tr>
              <a:tr h="9318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Оқушылардың жетістіктері немесе жұмыс нәтижелерін жалпылау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06" marR="372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Білім беру ұйымының деңгейі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06" marR="372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Аудан/қала деңгейі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06" marR="372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облыс, Астана, Алматы қ. деңгейі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06" marR="372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Республикалық деңгей (жеке авторлық бағдарламаны құру негізінде)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06" marR="37206" marT="0" marB="0"/>
                </a:tc>
              </a:tr>
              <a:tr h="6655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Педагогтың кәсіби жетістіртері (бар болған жағдайда)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06" marR="37206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Кәсіби байқау, олимпиада және басқа да іс-шараларға қатысу)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06" marR="3720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596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215516" y="-15876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err="1" smtClean="0">
                <a:solidFill>
                  <a:schemeClr val="bg1"/>
                </a:solidFill>
              </a:rPr>
              <a:t>Нормативті-құқықтық</a:t>
            </a:r>
            <a:r>
              <a:rPr lang="ru-RU" sz="2800" b="1" i="1" dirty="0" smtClean="0">
                <a:solidFill>
                  <a:schemeClr val="bg1"/>
                </a:solidFill>
              </a:rPr>
              <a:t> </a:t>
            </a:r>
            <a:r>
              <a:rPr lang="ru-RU" sz="2800" b="1" i="1" dirty="0" err="1" smtClean="0">
                <a:solidFill>
                  <a:schemeClr val="bg1"/>
                </a:solidFill>
              </a:rPr>
              <a:t>құжаттар</a:t>
            </a:r>
            <a:r>
              <a:rPr lang="ru-RU" sz="2800" b="1" i="1" dirty="0" smtClean="0">
                <a:solidFill>
                  <a:schemeClr val="bg1"/>
                </a:solidFill>
              </a:rPr>
              <a:t> </a:t>
            </a:r>
            <a:r>
              <a:rPr lang="ru-RU" sz="2800" b="1" i="1" dirty="0" err="1" smtClean="0">
                <a:solidFill>
                  <a:schemeClr val="bg1"/>
                </a:solidFill>
              </a:rPr>
              <a:t>тізімі</a:t>
            </a:r>
            <a:endParaRPr lang="ru-RU" sz="2800" b="1" i="1" dirty="0" smtClean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5516" y="783942"/>
            <a:ext cx="8712967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dirty="0" smtClean="0">
                <a:solidFill>
                  <a:srgbClr val="800000"/>
                </a:solidFill>
              </a:rPr>
              <a:t>                       1</a:t>
            </a:r>
            <a:r>
              <a:rPr lang="ru-RU" sz="1500" b="1" dirty="0" smtClean="0">
                <a:solidFill>
                  <a:srgbClr val="002060"/>
                </a:solidFill>
              </a:rPr>
              <a:t>. </a:t>
            </a:r>
            <a:r>
              <a:rPr lang="ru-RU" sz="1500" b="1" dirty="0" err="1">
                <a:solidFill>
                  <a:srgbClr val="002060"/>
                </a:solidFill>
              </a:rPr>
              <a:t>Мектепке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дейінгі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тәрбие</a:t>
            </a:r>
            <a:r>
              <a:rPr lang="ru-RU" sz="1500" b="1" dirty="0">
                <a:solidFill>
                  <a:srgbClr val="002060"/>
                </a:solidFill>
              </a:rPr>
              <a:t> мен </a:t>
            </a:r>
            <a:r>
              <a:rPr lang="ru-RU" sz="1500" b="1" dirty="0" err="1">
                <a:solidFill>
                  <a:srgbClr val="002060"/>
                </a:solidFill>
              </a:rPr>
              <a:t>оқытуды</a:t>
            </a:r>
            <a:r>
              <a:rPr lang="ru-RU" sz="1500" b="1" dirty="0">
                <a:solidFill>
                  <a:srgbClr val="002060"/>
                </a:solidFill>
              </a:rPr>
              <a:t>, </a:t>
            </a:r>
            <a:r>
              <a:rPr lang="ru-RU" sz="1500" b="1" dirty="0" err="1">
                <a:solidFill>
                  <a:srgbClr val="002060"/>
                </a:solidFill>
              </a:rPr>
              <a:t>бастауыш</a:t>
            </a:r>
            <a:r>
              <a:rPr lang="ru-RU" sz="1500" b="1" dirty="0">
                <a:solidFill>
                  <a:srgbClr val="002060"/>
                </a:solidFill>
              </a:rPr>
              <a:t>, </a:t>
            </a:r>
            <a:r>
              <a:rPr lang="ru-RU" sz="1500" b="1" dirty="0" err="1">
                <a:solidFill>
                  <a:srgbClr val="002060"/>
                </a:solidFill>
              </a:rPr>
              <a:t>негізгі</a:t>
            </a:r>
            <a:r>
              <a:rPr lang="ru-RU" sz="1500" b="1" dirty="0">
                <a:solidFill>
                  <a:srgbClr val="002060"/>
                </a:solidFill>
              </a:rPr>
              <a:t> орта </a:t>
            </a:r>
            <a:r>
              <a:rPr lang="ru-RU" sz="1500" b="1" dirty="0" err="1">
                <a:solidFill>
                  <a:srgbClr val="002060"/>
                </a:solidFill>
              </a:rPr>
              <a:t>және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жалпы</a:t>
            </a:r>
            <a:r>
              <a:rPr lang="ru-RU" sz="1500" b="1" dirty="0">
                <a:solidFill>
                  <a:srgbClr val="002060"/>
                </a:solidFill>
              </a:rPr>
              <a:t> орта </a:t>
            </a:r>
            <a:r>
              <a:rPr lang="ru-RU" sz="1500" b="1" dirty="0" err="1">
                <a:solidFill>
                  <a:srgbClr val="002060"/>
                </a:solidFill>
              </a:rPr>
              <a:t>білімнің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жалпы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білім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беретін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оқу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бағдарламаларын</a:t>
            </a:r>
            <a:r>
              <a:rPr lang="ru-RU" sz="1500" b="1" dirty="0">
                <a:solidFill>
                  <a:srgbClr val="002060"/>
                </a:solidFill>
              </a:rPr>
              <a:t>, </a:t>
            </a:r>
            <a:r>
              <a:rPr lang="ru-RU" sz="1500" b="1" dirty="0" err="1">
                <a:solidFill>
                  <a:srgbClr val="002060"/>
                </a:solidFill>
              </a:rPr>
              <a:t>техникалық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және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кәсіптік</a:t>
            </a:r>
            <a:r>
              <a:rPr lang="ru-RU" sz="1500" b="1" dirty="0">
                <a:solidFill>
                  <a:srgbClr val="002060"/>
                </a:solidFill>
              </a:rPr>
              <a:t>, орта </a:t>
            </a:r>
            <a:r>
              <a:rPr lang="ru-RU" sz="1500" b="1" dirty="0" err="1">
                <a:solidFill>
                  <a:srgbClr val="002060"/>
                </a:solidFill>
              </a:rPr>
              <a:t>білімнен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кейінгі</a:t>
            </a:r>
            <a:r>
              <a:rPr lang="ru-RU" sz="1500" b="1" dirty="0">
                <a:solidFill>
                  <a:srgbClr val="002060"/>
                </a:solidFill>
              </a:rPr>
              <a:t>, </a:t>
            </a:r>
            <a:r>
              <a:rPr lang="ru-RU" sz="1500" b="1" dirty="0" err="1">
                <a:solidFill>
                  <a:srgbClr val="002060"/>
                </a:solidFill>
              </a:rPr>
              <a:t>қосымша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білімнің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білім</a:t>
            </a:r>
            <a:r>
              <a:rPr lang="ru-RU" sz="1500" b="1" dirty="0">
                <a:solidFill>
                  <a:srgbClr val="002060"/>
                </a:solidFill>
              </a:rPr>
              <a:t> беру </a:t>
            </a:r>
            <a:r>
              <a:rPr lang="ru-RU" sz="1500" b="1" dirty="0" err="1">
                <a:solidFill>
                  <a:srgbClr val="002060"/>
                </a:solidFill>
              </a:rPr>
              <a:t>бағдарламаларын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және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арнайы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оқу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бағдарламаларын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іске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асыратын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білім</a:t>
            </a:r>
            <a:r>
              <a:rPr lang="ru-RU" sz="1500" b="1" dirty="0">
                <a:solidFill>
                  <a:srgbClr val="002060"/>
                </a:solidFill>
              </a:rPr>
              <a:t> беру </a:t>
            </a:r>
            <a:r>
              <a:rPr lang="ru-RU" sz="1500" b="1" dirty="0" err="1">
                <a:solidFill>
                  <a:srgbClr val="002060"/>
                </a:solidFill>
              </a:rPr>
              <a:t>ұйымдарында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жұмыс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істейтін</a:t>
            </a:r>
            <a:r>
              <a:rPr lang="ru-RU" sz="1500" b="1" dirty="0">
                <a:solidFill>
                  <a:srgbClr val="002060"/>
                </a:solidFill>
              </a:rPr>
              <a:t> педагог </a:t>
            </a:r>
            <a:r>
              <a:rPr lang="ru-RU" sz="1500" b="1" dirty="0" err="1">
                <a:solidFill>
                  <a:srgbClr val="002060"/>
                </a:solidFill>
              </a:rPr>
              <a:t>қызметкерлер</a:t>
            </a:r>
            <a:r>
              <a:rPr lang="ru-RU" sz="1500" b="1" dirty="0">
                <a:solidFill>
                  <a:srgbClr val="002060"/>
                </a:solidFill>
              </a:rPr>
              <a:t> мен </a:t>
            </a:r>
            <a:r>
              <a:rPr lang="ru-RU" sz="1500" b="1" dirty="0" err="1">
                <a:solidFill>
                  <a:srgbClr val="002060"/>
                </a:solidFill>
              </a:rPr>
              <a:t>оларға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теңестірілген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тұлғаларды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және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білім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және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ғылым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саласындағы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басқа</a:t>
            </a:r>
            <a:r>
              <a:rPr lang="ru-RU" sz="1500" b="1" dirty="0">
                <a:solidFill>
                  <a:srgbClr val="002060"/>
                </a:solidFill>
              </a:rPr>
              <a:t> да </a:t>
            </a:r>
            <a:r>
              <a:rPr lang="ru-RU" sz="1500" b="1" dirty="0" err="1">
                <a:solidFill>
                  <a:srgbClr val="002060"/>
                </a:solidFill>
              </a:rPr>
              <a:t>азаматтық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қызметшілерді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 smtClean="0">
                <a:solidFill>
                  <a:srgbClr val="002060"/>
                </a:solidFill>
              </a:rPr>
              <a:t>аттестаттаудан</a:t>
            </a:r>
            <a:r>
              <a:rPr lang="ru-RU" sz="1500" b="1" dirty="0" smtClean="0">
                <a:solidFill>
                  <a:srgbClr val="002060"/>
                </a:solidFill>
              </a:rPr>
              <a:t> </a:t>
            </a:r>
            <a:r>
              <a:rPr lang="ru-RU" sz="1500" b="1" dirty="0" err="1" smtClean="0">
                <a:solidFill>
                  <a:srgbClr val="002060"/>
                </a:solidFill>
              </a:rPr>
              <a:t>өткізу</a:t>
            </a:r>
            <a:r>
              <a:rPr lang="ru-RU" sz="1500" b="1" dirty="0" smtClean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қағидалары</a:t>
            </a:r>
            <a:r>
              <a:rPr lang="ru-RU" sz="1500" b="1" dirty="0">
                <a:solidFill>
                  <a:srgbClr val="002060"/>
                </a:solidFill>
              </a:rPr>
              <a:t> мен </a:t>
            </a:r>
            <a:r>
              <a:rPr lang="ru-RU" sz="1500" b="1" dirty="0" err="1">
                <a:solidFill>
                  <a:srgbClr val="002060"/>
                </a:solidFill>
              </a:rPr>
              <a:t>шарттарын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бекіту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 smtClean="0">
                <a:solidFill>
                  <a:srgbClr val="002060"/>
                </a:solidFill>
              </a:rPr>
              <a:t>туралы</a:t>
            </a:r>
            <a:r>
              <a:rPr lang="ru-RU" sz="1500" b="1" dirty="0" smtClean="0">
                <a:solidFill>
                  <a:srgbClr val="002060"/>
                </a:solidFill>
              </a:rPr>
              <a:t>.  </a:t>
            </a:r>
            <a:r>
              <a:rPr lang="ru-RU" sz="1500" dirty="0" smtClean="0">
                <a:solidFill>
                  <a:srgbClr val="FF0000"/>
                </a:solidFill>
              </a:rPr>
              <a:t>ҚР </a:t>
            </a:r>
            <a:r>
              <a:rPr lang="ru-RU" sz="1500" dirty="0" err="1">
                <a:solidFill>
                  <a:srgbClr val="FF0000"/>
                </a:solidFill>
              </a:rPr>
              <a:t>Білім</a:t>
            </a:r>
            <a:r>
              <a:rPr lang="ru-RU" sz="1500" dirty="0">
                <a:solidFill>
                  <a:srgbClr val="FF0000"/>
                </a:solidFill>
              </a:rPr>
              <a:t> </a:t>
            </a:r>
            <a:r>
              <a:rPr lang="ru-RU" sz="1500" dirty="0" err="1">
                <a:solidFill>
                  <a:srgbClr val="FF0000"/>
                </a:solidFill>
              </a:rPr>
              <a:t>және</a:t>
            </a:r>
            <a:r>
              <a:rPr lang="ru-RU" sz="1500" dirty="0">
                <a:solidFill>
                  <a:srgbClr val="FF0000"/>
                </a:solidFill>
              </a:rPr>
              <a:t> </a:t>
            </a:r>
            <a:r>
              <a:rPr lang="ru-RU" sz="1500" dirty="0" err="1">
                <a:solidFill>
                  <a:srgbClr val="FF0000"/>
                </a:solidFill>
              </a:rPr>
              <a:t>ғылым</a:t>
            </a:r>
            <a:r>
              <a:rPr lang="ru-RU" sz="1500" dirty="0">
                <a:solidFill>
                  <a:srgbClr val="FF0000"/>
                </a:solidFill>
              </a:rPr>
              <a:t> </a:t>
            </a:r>
            <a:r>
              <a:rPr lang="ru-RU" sz="1500" dirty="0" err="1">
                <a:solidFill>
                  <a:srgbClr val="FF0000"/>
                </a:solidFill>
              </a:rPr>
              <a:t>министрінің</a:t>
            </a:r>
            <a:r>
              <a:rPr lang="ru-RU" sz="1500" dirty="0">
                <a:solidFill>
                  <a:srgbClr val="FF0000"/>
                </a:solidFill>
              </a:rPr>
              <a:t> 12.04.2018 </a:t>
            </a:r>
            <a:r>
              <a:rPr lang="ru-RU" sz="1500" dirty="0">
                <a:solidFill>
                  <a:srgbClr val="FF0000"/>
                </a:solidFill>
                <a:hlinkClick r:id="rId3"/>
              </a:rPr>
              <a:t>№ </a:t>
            </a:r>
            <a:r>
              <a:rPr lang="ru-RU" sz="1500" dirty="0" smtClean="0">
                <a:solidFill>
                  <a:srgbClr val="FF0000"/>
                </a:solidFill>
                <a:hlinkClick r:id="rId3"/>
              </a:rPr>
              <a:t>152</a:t>
            </a:r>
            <a:r>
              <a:rPr lang="ru-RU" sz="1500" dirty="0" smtClean="0">
                <a:solidFill>
                  <a:srgbClr val="FF0000"/>
                </a:solidFill>
              </a:rPr>
              <a:t>. </a:t>
            </a:r>
            <a:r>
              <a:rPr lang="ru-RU" sz="1500" dirty="0"/>
              <a:t> </a:t>
            </a:r>
            <a:r>
              <a:rPr lang="ru-RU" sz="1500" dirty="0">
                <a:solidFill>
                  <a:srgbClr val="FF0000"/>
                </a:solidFill>
              </a:rPr>
              <a:t> ҚР </a:t>
            </a:r>
            <a:r>
              <a:rPr lang="ru-RU" sz="1500" dirty="0" err="1">
                <a:solidFill>
                  <a:srgbClr val="FF0000"/>
                </a:solidFill>
              </a:rPr>
              <a:t>Білім</a:t>
            </a:r>
            <a:r>
              <a:rPr lang="ru-RU" sz="1500" dirty="0">
                <a:solidFill>
                  <a:srgbClr val="FF0000"/>
                </a:solidFill>
              </a:rPr>
              <a:t> </a:t>
            </a:r>
            <a:r>
              <a:rPr lang="ru-RU" sz="1500" dirty="0" err="1">
                <a:solidFill>
                  <a:srgbClr val="FF0000"/>
                </a:solidFill>
              </a:rPr>
              <a:t>және</a:t>
            </a:r>
            <a:r>
              <a:rPr lang="ru-RU" sz="1500" dirty="0">
                <a:solidFill>
                  <a:srgbClr val="FF0000"/>
                </a:solidFill>
              </a:rPr>
              <a:t> </a:t>
            </a:r>
            <a:r>
              <a:rPr lang="ru-RU" sz="1500" dirty="0" err="1">
                <a:solidFill>
                  <a:srgbClr val="FF0000"/>
                </a:solidFill>
              </a:rPr>
              <a:t>ғылым</a:t>
            </a:r>
            <a:r>
              <a:rPr lang="ru-RU" sz="1500" dirty="0">
                <a:solidFill>
                  <a:srgbClr val="FF0000"/>
                </a:solidFill>
              </a:rPr>
              <a:t> </a:t>
            </a:r>
            <a:r>
              <a:rPr lang="ru-RU" sz="1500" dirty="0" err="1">
                <a:solidFill>
                  <a:srgbClr val="FF0000"/>
                </a:solidFill>
              </a:rPr>
              <a:t>министрінің</a:t>
            </a:r>
            <a:r>
              <a:rPr lang="ru-RU" sz="1500" dirty="0">
                <a:solidFill>
                  <a:srgbClr val="FF0000"/>
                </a:solidFill>
              </a:rPr>
              <a:t> </a:t>
            </a:r>
            <a:r>
              <a:rPr lang="ru-RU" sz="1500" dirty="0" smtClean="0">
                <a:solidFill>
                  <a:srgbClr val="FF0000"/>
                </a:solidFill>
              </a:rPr>
              <a:t>29.06.2018</a:t>
            </a:r>
            <a:r>
              <a:rPr lang="ru-RU" sz="1500" dirty="0">
                <a:solidFill>
                  <a:srgbClr val="FF0000"/>
                </a:solidFill>
              </a:rPr>
              <a:t> № </a:t>
            </a:r>
            <a:r>
              <a:rPr lang="ru-RU" sz="1500" dirty="0" smtClean="0">
                <a:solidFill>
                  <a:srgbClr val="FF0000"/>
                </a:solidFill>
              </a:rPr>
              <a:t>316. </a:t>
            </a:r>
            <a:r>
              <a:rPr lang="ru-RU" sz="1500" b="1" dirty="0" smtClean="0">
                <a:solidFill>
                  <a:srgbClr val="002060"/>
                </a:solidFill>
              </a:rPr>
              <a:t>(</a:t>
            </a:r>
            <a:r>
              <a:rPr lang="ru-RU" sz="1500" b="1" dirty="0" err="1" smtClean="0">
                <a:solidFill>
                  <a:srgbClr val="002060"/>
                </a:solidFill>
              </a:rPr>
              <a:t>толықтырулар</a:t>
            </a:r>
            <a:r>
              <a:rPr lang="ru-RU" sz="1500" b="1" dirty="0" smtClean="0">
                <a:solidFill>
                  <a:srgbClr val="002060"/>
                </a:solidFill>
              </a:rPr>
              <a:t> мен </a:t>
            </a:r>
            <a:r>
              <a:rPr lang="ru-RU" sz="1500" b="1" dirty="0" err="1" smtClean="0">
                <a:solidFill>
                  <a:srgbClr val="002060"/>
                </a:solidFill>
              </a:rPr>
              <a:t>өзгерістер</a:t>
            </a:r>
            <a:r>
              <a:rPr lang="ru-RU" sz="1500" b="1" dirty="0" smtClean="0">
                <a:solidFill>
                  <a:srgbClr val="002060"/>
                </a:solidFill>
              </a:rPr>
              <a:t> </a:t>
            </a:r>
            <a:r>
              <a:rPr lang="ru-RU" sz="1500" b="1" dirty="0" err="1" smtClean="0">
                <a:solidFill>
                  <a:srgbClr val="002060"/>
                </a:solidFill>
              </a:rPr>
              <a:t>енгізілуі</a:t>
            </a:r>
            <a:r>
              <a:rPr lang="ru-RU" sz="1500" b="1" dirty="0" smtClean="0">
                <a:solidFill>
                  <a:srgbClr val="002060"/>
                </a:solidFill>
              </a:rPr>
              <a:t> </a:t>
            </a:r>
            <a:r>
              <a:rPr lang="ru-RU" sz="1500" b="1" dirty="0" err="1" smtClean="0">
                <a:solidFill>
                  <a:srgbClr val="002060"/>
                </a:solidFill>
              </a:rPr>
              <a:t>туралы</a:t>
            </a:r>
            <a:r>
              <a:rPr lang="ru-RU" sz="1500" b="1" dirty="0" smtClean="0">
                <a:solidFill>
                  <a:srgbClr val="002060"/>
                </a:solidFill>
              </a:rPr>
              <a:t>).</a:t>
            </a:r>
            <a:endParaRPr lang="ru-RU" sz="1500" b="1" dirty="0">
              <a:solidFill>
                <a:srgbClr val="002060"/>
              </a:solidFill>
            </a:endParaRPr>
          </a:p>
          <a:p>
            <a:endParaRPr lang="ru-RU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23527" y="3645025"/>
            <a:ext cx="8658903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800000"/>
                </a:solidFill>
              </a:rPr>
              <a:t>	</a:t>
            </a:r>
            <a:r>
              <a:rPr lang="ru-RU" sz="1500" b="1" dirty="0" smtClean="0">
                <a:solidFill>
                  <a:srgbClr val="800000"/>
                </a:solidFill>
              </a:rPr>
              <a:t>3. </a:t>
            </a:r>
            <a:r>
              <a:rPr lang="ru-RU" sz="1500" b="1" dirty="0" err="1" smtClean="0">
                <a:solidFill>
                  <a:srgbClr val="800000"/>
                </a:solidFill>
              </a:rPr>
              <a:t>Мемлекеттік</a:t>
            </a:r>
            <a:r>
              <a:rPr lang="ru-RU" sz="1500" b="1" dirty="0" smtClean="0">
                <a:solidFill>
                  <a:srgbClr val="800000"/>
                </a:solidFill>
              </a:rPr>
              <a:t> </a:t>
            </a:r>
            <a:r>
              <a:rPr lang="ru-RU" sz="1500" b="1" dirty="0" err="1" smtClean="0">
                <a:solidFill>
                  <a:srgbClr val="800000"/>
                </a:solidFill>
              </a:rPr>
              <a:t>қызмет</a:t>
            </a:r>
            <a:r>
              <a:rPr lang="ru-RU" sz="1500" b="1" dirty="0" smtClean="0">
                <a:solidFill>
                  <a:srgbClr val="800000"/>
                </a:solidFill>
              </a:rPr>
              <a:t> стандарты </a:t>
            </a:r>
            <a:r>
              <a:rPr lang="ru-RU" sz="1500" b="1" dirty="0" smtClean="0">
                <a:solidFill>
                  <a:srgbClr val="002060"/>
                </a:solidFill>
              </a:rPr>
              <a:t>«</a:t>
            </a:r>
            <a:r>
              <a:rPr lang="ru-RU" sz="1500" b="1" dirty="0" err="1">
                <a:solidFill>
                  <a:srgbClr val="002060"/>
                </a:solidFill>
              </a:rPr>
              <a:t>Мектепке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дейінгі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тәрбие</a:t>
            </a:r>
            <a:r>
              <a:rPr lang="ru-RU" sz="1500" b="1" dirty="0">
                <a:solidFill>
                  <a:srgbClr val="002060"/>
                </a:solidFill>
              </a:rPr>
              <a:t> мен </a:t>
            </a:r>
            <a:r>
              <a:rPr lang="ru-RU" sz="1500" b="1" dirty="0" err="1">
                <a:solidFill>
                  <a:srgbClr val="002060"/>
                </a:solidFill>
              </a:rPr>
              <a:t>оқыту</a:t>
            </a:r>
            <a:r>
              <a:rPr lang="ru-RU" sz="1500" b="1" dirty="0">
                <a:solidFill>
                  <a:srgbClr val="002060"/>
                </a:solidFill>
              </a:rPr>
              <a:t>, </a:t>
            </a:r>
            <a:r>
              <a:rPr lang="ru-RU" sz="1500" b="1" dirty="0" err="1">
                <a:solidFill>
                  <a:srgbClr val="002060"/>
                </a:solidFill>
              </a:rPr>
              <a:t>бастауыш</a:t>
            </a:r>
            <a:r>
              <a:rPr lang="ru-RU" sz="1500" b="1" dirty="0">
                <a:solidFill>
                  <a:srgbClr val="002060"/>
                </a:solidFill>
              </a:rPr>
              <a:t>, </a:t>
            </a:r>
            <a:r>
              <a:rPr lang="ru-RU" sz="1500" b="1" dirty="0" err="1">
                <a:solidFill>
                  <a:srgbClr val="002060"/>
                </a:solidFill>
              </a:rPr>
              <a:t>негізгі</a:t>
            </a:r>
            <a:r>
              <a:rPr lang="ru-RU" sz="1500" b="1" dirty="0">
                <a:solidFill>
                  <a:srgbClr val="002060"/>
                </a:solidFill>
              </a:rPr>
              <a:t> орта, </a:t>
            </a:r>
            <a:r>
              <a:rPr lang="ru-RU" sz="1500" b="1" dirty="0" err="1">
                <a:solidFill>
                  <a:srgbClr val="002060"/>
                </a:solidFill>
              </a:rPr>
              <a:t>жалпы</a:t>
            </a:r>
            <a:r>
              <a:rPr lang="ru-RU" sz="1500" b="1" dirty="0">
                <a:solidFill>
                  <a:srgbClr val="002060"/>
                </a:solidFill>
              </a:rPr>
              <a:t> орта, </a:t>
            </a:r>
            <a:r>
              <a:rPr lang="ru-RU" sz="1500" b="1" dirty="0" err="1">
                <a:solidFill>
                  <a:srgbClr val="002060"/>
                </a:solidFill>
              </a:rPr>
              <a:t>техникалық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және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кәсіптік</a:t>
            </a:r>
            <a:r>
              <a:rPr lang="ru-RU" sz="1500" b="1" dirty="0">
                <a:solidFill>
                  <a:srgbClr val="002060"/>
                </a:solidFill>
              </a:rPr>
              <a:t>, орта </a:t>
            </a:r>
            <a:r>
              <a:rPr lang="ru-RU" sz="1500" b="1" dirty="0" err="1">
                <a:solidFill>
                  <a:srgbClr val="002060"/>
                </a:solidFill>
              </a:rPr>
              <a:t>білімнен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кейінгі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білім</a:t>
            </a:r>
            <a:r>
              <a:rPr lang="ru-RU" sz="1500" b="1" dirty="0">
                <a:solidFill>
                  <a:srgbClr val="002060"/>
                </a:solidFill>
              </a:rPr>
              <a:t> беру </a:t>
            </a:r>
            <a:r>
              <a:rPr lang="ru-RU" sz="1500" b="1" dirty="0" err="1">
                <a:solidFill>
                  <a:srgbClr val="002060"/>
                </a:solidFill>
              </a:rPr>
              <a:t>бағдарламаларын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іске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асыратын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білім</a:t>
            </a:r>
            <a:r>
              <a:rPr lang="ru-RU" sz="1500" b="1" dirty="0">
                <a:solidFill>
                  <a:srgbClr val="002060"/>
                </a:solidFill>
              </a:rPr>
              <a:t> беру </a:t>
            </a:r>
            <a:r>
              <a:rPr lang="ru-RU" sz="1500" b="1" dirty="0" err="1">
                <a:solidFill>
                  <a:srgbClr val="002060"/>
                </a:solidFill>
              </a:rPr>
              <a:t>ұйымдарының</a:t>
            </a:r>
            <a:r>
              <a:rPr lang="ru-RU" sz="1500" b="1" dirty="0">
                <a:solidFill>
                  <a:srgbClr val="002060"/>
                </a:solidFill>
              </a:rPr>
              <a:t> педагог </a:t>
            </a:r>
            <a:r>
              <a:rPr lang="ru-RU" sz="1500" b="1" dirty="0" err="1">
                <a:solidFill>
                  <a:srgbClr val="002060"/>
                </a:solidFill>
              </a:rPr>
              <a:t>қызметкерлері</a:t>
            </a:r>
            <a:r>
              <a:rPr lang="ru-RU" sz="1500" b="1" dirty="0">
                <a:solidFill>
                  <a:srgbClr val="002060"/>
                </a:solidFill>
              </a:rPr>
              <a:t> мен </a:t>
            </a:r>
            <a:r>
              <a:rPr lang="ru-RU" sz="1500" b="1" dirty="0" err="1">
                <a:solidFill>
                  <a:srgbClr val="002060"/>
                </a:solidFill>
              </a:rPr>
              <a:t>оларға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теңестірілген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тұлғаларға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біліктілік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санаттарын</a:t>
            </a:r>
            <a:r>
              <a:rPr lang="ru-RU" sz="1500" b="1" dirty="0">
                <a:solidFill>
                  <a:srgbClr val="002060"/>
                </a:solidFill>
              </a:rPr>
              <a:t> беру (</a:t>
            </a:r>
            <a:r>
              <a:rPr lang="ru-RU" sz="1500" b="1" dirty="0" err="1">
                <a:solidFill>
                  <a:srgbClr val="002060"/>
                </a:solidFill>
              </a:rPr>
              <a:t>растау</a:t>
            </a:r>
            <a:r>
              <a:rPr lang="ru-RU" sz="1500" b="1" dirty="0">
                <a:solidFill>
                  <a:srgbClr val="002060"/>
                </a:solidFill>
              </a:rPr>
              <a:t>) </a:t>
            </a:r>
            <a:r>
              <a:rPr lang="ru-RU" sz="1500" b="1" dirty="0" err="1">
                <a:solidFill>
                  <a:srgbClr val="002060"/>
                </a:solidFill>
              </a:rPr>
              <a:t>үшін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оларды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аттестаттаудан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өткізуге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құжаттарды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қабылдау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бойынша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мемлекеттік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көрсетілетін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қызмет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стандарттарын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бекіту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 smtClean="0">
                <a:solidFill>
                  <a:srgbClr val="002060"/>
                </a:solidFill>
              </a:rPr>
              <a:t>туралы</a:t>
            </a:r>
            <a:r>
              <a:rPr lang="ru-RU" sz="1500" b="1" dirty="0" smtClean="0">
                <a:solidFill>
                  <a:srgbClr val="002060"/>
                </a:solidFill>
              </a:rPr>
              <a:t>».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smtClean="0">
                <a:solidFill>
                  <a:srgbClr val="002060"/>
                </a:solidFill>
              </a:rPr>
              <a:t>ҚР </a:t>
            </a:r>
            <a:r>
              <a:rPr lang="ru-RU" sz="1500" b="1" dirty="0" err="1" smtClean="0">
                <a:solidFill>
                  <a:srgbClr val="002060"/>
                </a:solidFill>
              </a:rPr>
              <a:t>Білім</a:t>
            </a:r>
            <a:r>
              <a:rPr lang="ru-RU" sz="1500" b="1" dirty="0" smtClean="0">
                <a:solidFill>
                  <a:srgbClr val="002060"/>
                </a:solidFill>
              </a:rPr>
              <a:t> </a:t>
            </a:r>
            <a:r>
              <a:rPr lang="ru-RU" sz="1500" b="1" dirty="0" err="1" smtClean="0">
                <a:solidFill>
                  <a:srgbClr val="002060"/>
                </a:solidFill>
              </a:rPr>
              <a:t>және</a:t>
            </a:r>
            <a:r>
              <a:rPr lang="ru-RU" sz="1500" b="1" dirty="0" smtClean="0">
                <a:solidFill>
                  <a:srgbClr val="002060"/>
                </a:solidFill>
              </a:rPr>
              <a:t> </a:t>
            </a:r>
            <a:r>
              <a:rPr lang="ru-RU" sz="1500" b="1" dirty="0" err="1" smtClean="0">
                <a:solidFill>
                  <a:srgbClr val="002060"/>
                </a:solidFill>
              </a:rPr>
              <a:t>ғылым</a:t>
            </a:r>
            <a:r>
              <a:rPr lang="ru-RU" sz="1500" b="1" dirty="0" smtClean="0">
                <a:solidFill>
                  <a:srgbClr val="002060"/>
                </a:solidFill>
              </a:rPr>
              <a:t> </a:t>
            </a:r>
            <a:r>
              <a:rPr lang="ru-RU" sz="1500" b="1" dirty="0" err="1" smtClean="0">
                <a:solidFill>
                  <a:srgbClr val="002060"/>
                </a:solidFill>
              </a:rPr>
              <a:t>министрі</a:t>
            </a:r>
            <a:r>
              <a:rPr lang="ru-RU" sz="1500" b="1" dirty="0" smtClean="0">
                <a:solidFill>
                  <a:srgbClr val="002060"/>
                </a:solidFill>
              </a:rPr>
              <a:t> </a:t>
            </a:r>
            <a:r>
              <a:rPr lang="ru-RU" sz="1500" b="1" dirty="0" smtClean="0">
                <a:solidFill>
                  <a:srgbClr val="FF0000"/>
                </a:solidFill>
              </a:rPr>
              <a:t>2015 </a:t>
            </a:r>
            <a:r>
              <a:rPr lang="ru-RU" sz="1500" b="1" dirty="0" err="1" smtClean="0">
                <a:solidFill>
                  <a:srgbClr val="FF0000"/>
                </a:solidFill>
              </a:rPr>
              <a:t>жылғы</a:t>
            </a:r>
            <a:r>
              <a:rPr lang="ru-RU" sz="1500" b="1" dirty="0" smtClean="0">
                <a:solidFill>
                  <a:srgbClr val="FF0000"/>
                </a:solidFill>
              </a:rPr>
              <a:t> 9 </a:t>
            </a:r>
            <a:r>
              <a:rPr lang="ru-RU" sz="1500" b="1" dirty="0" err="1" smtClean="0">
                <a:solidFill>
                  <a:srgbClr val="FF0000"/>
                </a:solidFill>
              </a:rPr>
              <a:t>қарашадағы</a:t>
            </a:r>
            <a:r>
              <a:rPr lang="ru-RU" sz="1500" b="1" dirty="0" smtClean="0">
                <a:solidFill>
                  <a:srgbClr val="FF0000"/>
                </a:solidFill>
              </a:rPr>
              <a:t> №632 </a:t>
            </a:r>
            <a:r>
              <a:rPr lang="ru-RU" sz="1500" b="1" dirty="0" err="1" smtClean="0">
                <a:solidFill>
                  <a:srgbClr val="FF0000"/>
                </a:solidFill>
              </a:rPr>
              <a:t>бұйрығы</a:t>
            </a:r>
            <a:r>
              <a:rPr lang="ru-RU" sz="1500" b="1" dirty="0" smtClean="0">
                <a:solidFill>
                  <a:srgbClr val="FF0000"/>
                </a:solidFill>
              </a:rPr>
              <a:t>. Стандарт ҚР </a:t>
            </a:r>
            <a:r>
              <a:rPr lang="ru-RU" sz="1500" b="1" dirty="0" err="1" smtClean="0">
                <a:solidFill>
                  <a:srgbClr val="FF0000"/>
                </a:solidFill>
              </a:rPr>
              <a:t>БжҒМ</a:t>
            </a:r>
            <a:r>
              <a:rPr lang="ru-RU" sz="1500" b="1" dirty="0" smtClean="0">
                <a:solidFill>
                  <a:srgbClr val="FF0000"/>
                </a:solidFill>
              </a:rPr>
              <a:t> 2018ж.11.01. №13 </a:t>
            </a:r>
            <a:r>
              <a:rPr lang="kk-KZ" sz="1500" b="1" dirty="0" smtClean="0">
                <a:solidFill>
                  <a:srgbClr val="002060"/>
                </a:solidFill>
              </a:rPr>
              <a:t>бұйрығының редакциялауында</a:t>
            </a:r>
            <a:endParaRPr lang="ru-RU" sz="15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15516" y="2492896"/>
            <a:ext cx="8834251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800000"/>
                </a:solidFill>
              </a:rPr>
              <a:t>                          2. </a:t>
            </a:r>
            <a:r>
              <a:rPr lang="ru-RU" sz="1400" b="1" dirty="0" smtClean="0">
                <a:solidFill>
                  <a:srgbClr val="FF0000"/>
                </a:solidFill>
              </a:rPr>
              <a:t>ҚР </a:t>
            </a:r>
            <a:r>
              <a:rPr lang="ru-RU" sz="1400" b="1" dirty="0" err="1" smtClean="0">
                <a:solidFill>
                  <a:srgbClr val="FF0000"/>
                </a:solidFill>
              </a:rPr>
              <a:t>БжҒМ</a:t>
            </a:r>
            <a:r>
              <a:rPr lang="ru-RU" sz="1400" b="1" dirty="0" smtClean="0">
                <a:solidFill>
                  <a:srgbClr val="FF0000"/>
                </a:solidFill>
              </a:rPr>
              <a:t>  2009 </a:t>
            </a:r>
            <a:r>
              <a:rPr lang="ru-RU" sz="1400" b="1" dirty="0" err="1" smtClean="0">
                <a:solidFill>
                  <a:srgbClr val="FF0000"/>
                </a:solidFill>
              </a:rPr>
              <a:t>жылғы</a:t>
            </a:r>
            <a:r>
              <a:rPr lang="ru-RU" sz="1400" b="1" dirty="0" smtClean="0">
                <a:solidFill>
                  <a:srgbClr val="FF0000"/>
                </a:solidFill>
              </a:rPr>
              <a:t> 13 </a:t>
            </a:r>
            <a:r>
              <a:rPr lang="ru-RU" sz="1400" b="1" dirty="0" err="1" smtClean="0">
                <a:solidFill>
                  <a:srgbClr val="FF0000"/>
                </a:solidFill>
              </a:rPr>
              <a:t>шілдеден</a:t>
            </a:r>
            <a:r>
              <a:rPr lang="ru-RU" sz="1400" b="1" dirty="0" smtClean="0">
                <a:solidFill>
                  <a:srgbClr val="FF0000"/>
                </a:solidFill>
              </a:rPr>
              <a:t> №338 </a:t>
            </a:r>
            <a:r>
              <a:rPr lang="ru-RU" sz="1400" b="1" dirty="0" err="1" smtClean="0">
                <a:solidFill>
                  <a:srgbClr val="FF0000"/>
                </a:solidFill>
              </a:rPr>
              <a:t>бұйрығына</a:t>
            </a: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</a:rPr>
              <a:t>енгізілген</a:t>
            </a:r>
            <a:r>
              <a:rPr lang="ru-RU" sz="1400" b="1" dirty="0" smtClean="0">
                <a:solidFill>
                  <a:srgbClr val="002060"/>
                </a:solidFill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</a:rPr>
              <a:t>өзгерістер</a:t>
            </a:r>
            <a:r>
              <a:rPr lang="ru-RU" sz="1400" b="1" dirty="0">
                <a:solidFill>
                  <a:srgbClr val="FF0000"/>
                </a:solidFill>
              </a:rPr>
              <a:t> </a:t>
            </a:r>
            <a:r>
              <a:rPr lang="ru-RU" sz="1400" dirty="0" smtClean="0">
                <a:solidFill>
                  <a:srgbClr val="002060"/>
                </a:solidFill>
              </a:rPr>
              <a:t>«</a:t>
            </a:r>
            <a:r>
              <a:rPr lang="ru-RU" sz="1400" b="1" dirty="0" smtClean="0">
                <a:solidFill>
                  <a:srgbClr val="002060"/>
                </a:solidFill>
              </a:rPr>
              <a:t>Педагог </a:t>
            </a:r>
            <a:r>
              <a:rPr lang="ru-RU" sz="1400" b="1" dirty="0" err="1">
                <a:solidFill>
                  <a:srgbClr val="002060"/>
                </a:solidFill>
              </a:rPr>
              <a:t>қызметкерлер</a:t>
            </a:r>
            <a:r>
              <a:rPr lang="ru-RU" sz="1400" b="1" dirty="0">
                <a:solidFill>
                  <a:srgbClr val="002060"/>
                </a:solidFill>
              </a:rPr>
              <a:t> мен </a:t>
            </a:r>
            <a:r>
              <a:rPr lang="ru-RU" sz="1400" b="1" dirty="0" err="1">
                <a:solidFill>
                  <a:srgbClr val="002060"/>
                </a:solidFill>
              </a:rPr>
              <a:t>оларға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b="1" dirty="0" err="1">
                <a:solidFill>
                  <a:srgbClr val="002060"/>
                </a:solidFill>
              </a:rPr>
              <a:t>теңестірілген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тұлғалардың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b="1" dirty="0" err="1">
                <a:solidFill>
                  <a:srgbClr val="002060"/>
                </a:solidFill>
              </a:rPr>
              <a:t>лауазымдарының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b="1" dirty="0" err="1">
                <a:solidFill>
                  <a:srgbClr val="002060"/>
                </a:solidFill>
              </a:rPr>
              <a:t>үлгілік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b="1" dirty="0" err="1">
                <a:solidFill>
                  <a:srgbClr val="002060"/>
                </a:solidFill>
              </a:rPr>
              <a:t>біліктілік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b="1" dirty="0" err="1">
                <a:solidFill>
                  <a:srgbClr val="002060"/>
                </a:solidFill>
              </a:rPr>
              <a:t>сипаттамаларын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b="1" dirty="0" err="1">
                <a:solidFill>
                  <a:srgbClr val="002060"/>
                </a:solidFill>
              </a:rPr>
              <a:t>бекіту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</a:rPr>
              <a:t>туралы</a:t>
            </a:r>
            <a:r>
              <a:rPr lang="ru-RU" sz="1400" b="1" dirty="0" smtClean="0">
                <a:solidFill>
                  <a:srgbClr val="002060"/>
                </a:solidFill>
              </a:rPr>
              <a:t>»</a:t>
            </a:r>
            <a:endParaRPr lang="ru-RU" sz="1400" b="1" dirty="0">
              <a:solidFill>
                <a:srgbClr val="002060"/>
              </a:solidFill>
            </a:endParaRP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</a:rPr>
              <a:t>" </a:t>
            </a:r>
            <a:r>
              <a:rPr lang="ru-RU" sz="1400" b="1" dirty="0" smtClean="0">
                <a:solidFill>
                  <a:srgbClr val="FF0000"/>
                </a:solidFill>
              </a:rPr>
              <a:t>ҚР 2013 </a:t>
            </a:r>
            <a:r>
              <a:rPr lang="ru-RU" sz="1400" b="1" dirty="0" err="1" smtClean="0">
                <a:solidFill>
                  <a:srgbClr val="FF0000"/>
                </a:solidFill>
              </a:rPr>
              <a:t>жылғы</a:t>
            </a:r>
            <a:r>
              <a:rPr lang="ru-RU" sz="1400" b="1" dirty="0" smtClean="0">
                <a:solidFill>
                  <a:srgbClr val="FF0000"/>
                </a:solidFill>
              </a:rPr>
              <a:t>  </a:t>
            </a:r>
            <a:r>
              <a:rPr lang="ru-RU" sz="1400" b="1" dirty="0">
                <a:solidFill>
                  <a:srgbClr val="FF0000"/>
                </a:solidFill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</a:rPr>
              <a:t>27 </a:t>
            </a:r>
            <a:r>
              <a:rPr lang="ru-RU" sz="1400" b="1" dirty="0" err="1" smtClean="0">
                <a:solidFill>
                  <a:srgbClr val="FF0000"/>
                </a:solidFill>
              </a:rPr>
              <a:t>желтоқсандағы</a:t>
            </a:r>
            <a:r>
              <a:rPr lang="ru-RU" sz="1400" b="1" dirty="0" smtClean="0">
                <a:solidFill>
                  <a:srgbClr val="FF0000"/>
                </a:solidFill>
              </a:rPr>
              <a:t>  </a:t>
            </a:r>
            <a:r>
              <a:rPr lang="ru-RU" sz="1400" b="1" dirty="0">
                <a:solidFill>
                  <a:srgbClr val="FF0000"/>
                </a:solidFill>
              </a:rPr>
              <a:t>№ </a:t>
            </a:r>
            <a:r>
              <a:rPr lang="ru-RU" sz="1400" b="1" dirty="0" smtClean="0">
                <a:solidFill>
                  <a:srgbClr val="FF0000"/>
                </a:solidFill>
              </a:rPr>
              <a:t>512</a:t>
            </a:r>
            <a:r>
              <a:rPr lang="ru-RU" sz="1400" b="1" dirty="0">
                <a:solidFill>
                  <a:srgbClr val="FF0000"/>
                </a:solidFill>
              </a:rPr>
              <a:t> </a:t>
            </a:r>
            <a:r>
              <a:rPr lang="ru-RU" sz="1400" b="1" dirty="0" err="1" smtClean="0">
                <a:solidFill>
                  <a:srgbClr val="FF0000"/>
                </a:solidFill>
              </a:rPr>
              <a:t>бұйрығы</a:t>
            </a:r>
            <a:r>
              <a:rPr lang="ru-RU" sz="1400" b="1" dirty="0" smtClean="0">
                <a:solidFill>
                  <a:srgbClr val="FF0000"/>
                </a:solidFill>
              </a:rPr>
              <a:t>, ҚР </a:t>
            </a:r>
            <a:r>
              <a:rPr lang="ru-RU" sz="1400" b="1" dirty="0" err="1" smtClean="0">
                <a:solidFill>
                  <a:srgbClr val="FF0000"/>
                </a:solidFill>
              </a:rPr>
              <a:t>БжҒМ</a:t>
            </a:r>
            <a:r>
              <a:rPr lang="ru-RU" sz="1400" b="1" dirty="0" smtClean="0">
                <a:solidFill>
                  <a:srgbClr val="FF0000"/>
                </a:solidFill>
              </a:rPr>
              <a:t> 2018 </a:t>
            </a:r>
            <a:r>
              <a:rPr lang="ru-RU" sz="1400" b="1" dirty="0" err="1" smtClean="0">
                <a:solidFill>
                  <a:srgbClr val="FF0000"/>
                </a:solidFill>
              </a:rPr>
              <a:t>жылғы</a:t>
            </a:r>
            <a:r>
              <a:rPr lang="ru-RU" sz="1400" b="1" dirty="0" smtClean="0">
                <a:solidFill>
                  <a:srgbClr val="FF0000"/>
                </a:solidFill>
              </a:rPr>
              <a:t> 31 </a:t>
            </a:r>
            <a:r>
              <a:rPr lang="ru-RU" sz="1400" b="1" dirty="0" err="1" smtClean="0">
                <a:solidFill>
                  <a:srgbClr val="FF0000"/>
                </a:solidFill>
              </a:rPr>
              <a:t>қазандағы</a:t>
            </a:r>
            <a:r>
              <a:rPr lang="ru-RU" sz="1400" b="1" dirty="0" smtClean="0">
                <a:solidFill>
                  <a:srgbClr val="FF0000"/>
                </a:solidFill>
              </a:rPr>
              <a:t> №602 </a:t>
            </a:r>
            <a:r>
              <a:rPr lang="ru-RU" sz="1400" b="1" dirty="0" err="1" smtClean="0">
                <a:solidFill>
                  <a:srgbClr val="FF0000"/>
                </a:solidFill>
              </a:rPr>
              <a:t>бұйрығы</a:t>
            </a: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Әділет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министрлігінде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smtClean="0">
                <a:solidFill>
                  <a:srgbClr val="002060"/>
                </a:solidFill>
              </a:rPr>
              <a:t>2018 </a:t>
            </a:r>
            <a:r>
              <a:rPr lang="ru-RU" sz="1400" dirty="0" err="1">
                <a:solidFill>
                  <a:srgbClr val="002060"/>
                </a:solidFill>
              </a:rPr>
              <a:t>жылғы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smtClean="0">
                <a:solidFill>
                  <a:srgbClr val="002060"/>
                </a:solidFill>
              </a:rPr>
              <a:t>31 </a:t>
            </a:r>
            <a:r>
              <a:rPr lang="ru-RU" sz="1400" dirty="0" err="1" smtClean="0">
                <a:solidFill>
                  <a:srgbClr val="002060"/>
                </a:solidFill>
              </a:rPr>
              <a:t>қазанда</a:t>
            </a:r>
            <a:r>
              <a:rPr lang="ru-RU" sz="1400" dirty="0" smtClean="0">
                <a:solidFill>
                  <a:srgbClr val="002060"/>
                </a:solidFill>
              </a:rPr>
              <a:t>   </a:t>
            </a:r>
            <a:r>
              <a:rPr lang="ru-RU" sz="1400" dirty="0" err="1">
                <a:solidFill>
                  <a:srgbClr val="002060"/>
                </a:solidFill>
              </a:rPr>
              <a:t>тіркеудің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тізіліміне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2060"/>
                </a:solidFill>
              </a:rPr>
              <a:t>N </a:t>
            </a:r>
            <a:r>
              <a:rPr lang="kk-KZ" sz="1400" dirty="0" smtClean="0">
                <a:solidFill>
                  <a:srgbClr val="002060"/>
                </a:solidFill>
              </a:rPr>
              <a:t>17649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болып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енгізілді</a:t>
            </a:r>
            <a:r>
              <a:rPr lang="ru-RU" sz="1400" dirty="0">
                <a:solidFill>
                  <a:srgbClr val="002060"/>
                </a:solidFill>
              </a:rPr>
              <a:t>.</a:t>
            </a:r>
            <a:endParaRPr lang="ru-RU" sz="1400" b="1" dirty="0">
              <a:solidFill>
                <a:srgbClr val="002060"/>
              </a:solidFill>
            </a:endParaRPr>
          </a:p>
        </p:txBody>
      </p:sp>
      <p:grpSp>
        <p:nvGrpSpPr>
          <p:cNvPr id="18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2" name="CorelDRAW" r:id="rId4" imgW="2241555" imgH="370637" progId="CorelDRAW.Graphic.11">
                    <p:embed/>
                  </p:oleObj>
                </mc:Choice>
                <mc:Fallback>
                  <p:oleObj name="CorelDRAW" r:id="rId4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39242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22225" y="116632"/>
            <a:ext cx="9144000" cy="765175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altLang="ru-RU" sz="1600" b="1" i="1" kern="50" cap="all" dirty="0" err="1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Біліктілік</a:t>
            </a:r>
            <a:r>
              <a:rPr lang="ru-RU" altLang="ru-RU" sz="1600" b="1" i="1" kern="50" cap="all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altLang="ru-RU" sz="1600" b="1" i="1" kern="50" cap="all" dirty="0" err="1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санатын</a:t>
            </a:r>
            <a:r>
              <a:rPr lang="ru-RU" altLang="ru-RU" sz="1600" b="1" i="1" kern="50" cap="all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беру (</a:t>
            </a:r>
            <a:r>
              <a:rPr lang="ru-RU" altLang="ru-RU" sz="1600" b="1" i="1" kern="50" cap="all" dirty="0" err="1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растау</a:t>
            </a:r>
            <a:r>
              <a:rPr lang="ru-RU" altLang="ru-RU" sz="1600" b="1" i="1" kern="50" cap="all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r>
              <a:rPr lang="ru-RU" altLang="ru-RU" sz="1600" b="1" i="1" kern="50" cap="all" dirty="0" err="1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үшін</a:t>
            </a:r>
            <a:r>
              <a:rPr lang="ru-RU" altLang="ru-RU" sz="1600" b="1" i="1" kern="50" cap="all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altLang="ru-RU" sz="1600" b="1" i="1" kern="50" cap="all" dirty="0" err="1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педагогикалық</a:t>
            </a:r>
            <a:r>
              <a:rPr lang="ru-RU" altLang="ru-RU" sz="1600" b="1" i="1" kern="50" cap="all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altLang="ru-RU" sz="1600" b="1" i="1" kern="50" cap="all" dirty="0" err="1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қызметкердің</a:t>
            </a:r>
            <a:r>
              <a:rPr lang="ru-RU" altLang="ru-RU" sz="1600" b="1" i="1" kern="50" cap="all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altLang="ru-RU" sz="1600" b="1" i="1" kern="50" cap="all" dirty="0" err="1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және</a:t>
            </a:r>
            <a:r>
              <a:rPr lang="ru-RU" altLang="ru-RU" sz="1600" b="1" i="1" kern="50" cap="all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altLang="ru-RU" sz="1600" b="1" i="1" kern="50" cap="all" dirty="0" err="1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оған</a:t>
            </a:r>
            <a:r>
              <a:rPr lang="ru-RU" altLang="ru-RU" sz="1600" b="1" i="1" kern="50" cap="all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altLang="ru-RU" sz="1600" b="1" i="1" kern="50" cap="all" dirty="0" err="1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теңестірілген</a:t>
            </a:r>
            <a:r>
              <a:rPr lang="ru-RU" altLang="ru-RU" sz="1600" b="1" i="1" kern="50" cap="all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altLang="ru-RU" sz="1600" b="1" i="1" kern="50" cap="all" dirty="0" err="1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тұлғаның</a:t>
            </a:r>
            <a:r>
              <a:rPr lang="ru-RU" altLang="ru-RU" sz="1600" b="1" i="1" kern="50" cap="all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altLang="ru-RU" sz="1600" b="1" i="1" kern="50" cap="all" dirty="0" err="1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портфолиосын</a:t>
            </a:r>
            <a:r>
              <a:rPr lang="ru-RU" altLang="ru-RU" sz="1600" b="1" i="1" kern="50" cap="all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altLang="ru-RU" sz="1600" b="1" i="1" kern="50" cap="all" dirty="0" err="1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бағалау</a:t>
            </a:r>
            <a:r>
              <a:rPr lang="ru-RU" altLang="ru-RU" sz="1600" b="1" i="1" kern="50" cap="all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altLang="ru-RU" sz="1600" b="1" i="1" kern="50" cap="all" dirty="0" err="1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парағы</a:t>
            </a:r>
            <a:endParaRPr lang="ru-RU" sz="2800" b="1" i="1" dirty="0" smtClean="0">
              <a:solidFill>
                <a:schemeClr val="bg1"/>
              </a:solidFill>
            </a:endParaRPr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72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5385946"/>
              </p:ext>
            </p:extLst>
          </p:nvPr>
        </p:nvGraphicFramePr>
        <p:xfrm>
          <a:off x="539552" y="1628802"/>
          <a:ext cx="7704856" cy="41044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29956"/>
                <a:gridCol w="1674900"/>
              </a:tblGrid>
              <a:tr h="3316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Портфолио бөлімдері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Коментарий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364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оқу жетістіктерін сырттай бағалау, қорытынды аттестаттау нәтижелерін қамтитын аттестаттау кезеңіндегі білім алушылардың білім сапасының мониторингі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364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Білім алушылардың жетістіктерін растайтын немесе тәжірибелерді жалпылауды растайтын құжаттардың көшірмелері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16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Сабақтарды бақылау парақтары (3-тен кем емес)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364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Педагог жұмысшылардың және оған теңестірілген тұлғалардың жетістіктерін растайтын құжаттардың көшірмесі (бар болса)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16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Ұсыныстар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343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22225" y="116632"/>
            <a:ext cx="9144000" cy="765175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kk-KZ" sz="2800" b="1" i="1" dirty="0" smtClean="0">
                <a:solidFill>
                  <a:schemeClr val="bg1"/>
                </a:solidFill>
              </a:rPr>
              <a:t>Сабақтарды бақылау парағы </a:t>
            </a:r>
            <a:endParaRPr lang="ru-RU" sz="2800" b="1" i="1" dirty="0" smtClean="0">
              <a:solidFill>
                <a:schemeClr val="bg1"/>
              </a:solidFill>
            </a:endParaRPr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96" name="CorelDRAW" r:id="rId4" imgW="2241555" imgH="370637" progId="CorelDRAW.Graphic.11">
                    <p:embed/>
                  </p:oleObj>
                </mc:Choice>
                <mc:Fallback>
                  <p:oleObj name="CorelDRAW" r:id="rId4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945582"/>
              </p:ext>
            </p:extLst>
          </p:nvPr>
        </p:nvGraphicFramePr>
        <p:xfrm>
          <a:off x="417761" y="717858"/>
          <a:ext cx="8352928" cy="60404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5364"/>
                <a:gridCol w="379914"/>
                <a:gridCol w="5459432"/>
                <a:gridCol w="1898218"/>
              </a:tblGrid>
              <a:tr h="106413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Сабақты бақылау күні: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413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Сыныбы: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413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Пәні:                                                 Тақырыбы: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413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Педагог: 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413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Бақылаушы: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4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Бақылау бөліктері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Белгі (</a:t>
                      </a: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</a:tr>
              <a:tr h="1064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Сабақ жоспары бар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</a:tr>
              <a:tr h="2128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Күтілетін нәтижелер оқу мақсаттарына сәйкес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</a:tr>
              <a:tr h="2128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gridSpan="2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оқушылардың қажеттіліктерін ескереді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</a:tr>
              <a:tr h="2128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gridSpan="2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зерттеу дағдыларын дамытуға бағытталған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</a:tr>
              <a:tr h="3192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 оқушыларды оқу мақсаттары мен күтілетін нәтижелерге қатыстырады 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</a:tr>
              <a:tr h="3192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Сабақтың әр кезеңінде педагог барлық оқушыларды белсенді оқуға қатыстырады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</a:tr>
              <a:tr h="3192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Оқу материалын меңгертуді ұйымдастыру барысында педагог қамтамасыз етеді: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</a:tr>
              <a:tr h="2128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gridSpan="2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оқушылардың сұранысын қанағаттандыру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</a:tr>
              <a:tr h="2128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gridSpan="2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оқушылардың қабілеттерін дамыту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</a:tr>
              <a:tr h="2128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Сабақ барысында педагог АҚТ-ны пайдаланады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</a:tr>
              <a:tr h="3192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gridSpan="2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оқу нәтижелеріне жету үшін дайын түрдегі білім ресурстарын пайдаланады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</a:tr>
              <a:tr h="2128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gridSpan="2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өзінің сандық ресурстарын пайдаланады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</a:tr>
              <a:tr h="3192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gridSpan="2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оқушылармен бірігіп жұмыс істеу үшін желілік ресертарды пайдаланады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</a:tr>
              <a:tr h="3192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 оқу мақсаттарына жету бойынша әр оқушының ілгерілеуін бақылайды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</a:tr>
              <a:tr h="2128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 оқушыларды бағалау үрдісіне қатыстырады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</a:tr>
              <a:tr h="3192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 білім алушыларға сындарлы кері байланыс беру үшін жағдай жасайды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</a:tr>
              <a:tr h="106413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Бақылаудың қосымша бөліктері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</a:tr>
              <a:tr h="106413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</a:tr>
              <a:tr h="0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Кері байланыс және ұсыныстар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15" marR="269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660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7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995" name="CorelDRAW" r:id="rId4" imgW="2241555" imgH="370637" progId="CorelDRAW.Graphic.11">
                    <p:embed/>
                  </p:oleObj>
                </mc:Choice>
                <mc:Fallback>
                  <p:oleObj name="CorelDRAW" r:id="rId4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-22225" y="41494"/>
            <a:ext cx="9166225" cy="765175"/>
            <a:chOff x="0" y="0"/>
            <a:chExt cx="5774" cy="482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kk-KZ" sz="2800" b="1" i="1" dirty="0" smtClean="0">
                <a:solidFill>
                  <a:schemeClr val="bg1"/>
                </a:solidFill>
              </a:rPr>
              <a:t>САРАПТАУ КЕҢЕСІНІҢ ШЕШІМІ</a:t>
            </a:r>
            <a:endParaRPr lang="ru-RU" sz="2800" b="1" i="1" dirty="0">
              <a:solidFill>
                <a:schemeClr val="bg1"/>
              </a:solidFill>
            </a:endParaRPr>
          </a:p>
        </p:txBody>
      </p:sp>
      <p:sp>
        <p:nvSpPr>
          <p:cNvPr id="12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Әрбір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аттестатталушы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деңгейдегі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сараптамалық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мынадай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шешімдердің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бірін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шығарады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	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аттестаттауға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ұсынылады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	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аттестаттауға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ұсынылмайды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2035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856984" cy="5256584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sz="3400" b="1" dirty="0" err="1" smtClean="0">
                <a:solidFill>
                  <a:srgbClr val="002060"/>
                </a:solidFill>
              </a:rPr>
              <a:t>Мерзімінен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бұрын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аттестаттаудан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өткен</a:t>
            </a:r>
            <a:r>
              <a:rPr lang="ru-RU" sz="3400" b="1" dirty="0">
                <a:solidFill>
                  <a:srgbClr val="002060"/>
                </a:solidFill>
              </a:rPr>
              <a:t>, </a:t>
            </a:r>
            <a:r>
              <a:rPr lang="ru-RU" sz="3400" b="1" dirty="0" err="1">
                <a:solidFill>
                  <a:srgbClr val="002060"/>
                </a:solidFill>
              </a:rPr>
              <a:t>қайта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біліктілік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тестілеуден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өтпеген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аттестатталушыларға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оның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қолданылу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мерзімі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аяқталғанға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дейін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қолда</a:t>
            </a:r>
            <a:r>
              <a:rPr lang="ru-RU" sz="3400" b="1" dirty="0">
                <a:solidFill>
                  <a:srgbClr val="002060"/>
                </a:solidFill>
              </a:rPr>
              <a:t> бар </a:t>
            </a:r>
            <a:r>
              <a:rPr lang="ru-RU" sz="3400" b="1" dirty="0" err="1">
                <a:solidFill>
                  <a:srgbClr val="002060"/>
                </a:solidFill>
              </a:rPr>
              <a:t>біліктілік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санаты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сақталады</a:t>
            </a:r>
            <a:r>
              <a:rPr lang="ru-RU" sz="3400" b="1" dirty="0">
                <a:solidFill>
                  <a:srgbClr val="002060"/>
                </a:solidFill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sz="3400" b="1" dirty="0" err="1" smtClean="0">
                <a:solidFill>
                  <a:srgbClr val="002060"/>
                </a:solidFill>
              </a:rPr>
              <a:t>Қайта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ұлттық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біліктілік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тестілеуден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өтпеген</a:t>
            </a:r>
            <a:r>
              <a:rPr lang="ru-RU" sz="3400" b="1" dirty="0">
                <a:solidFill>
                  <a:srgbClr val="002060"/>
                </a:solidFill>
              </a:rPr>
              <a:t> "педагог-модератор", "педагог-</a:t>
            </a:r>
            <a:r>
              <a:rPr lang="ru-RU" sz="3400" b="1" dirty="0" err="1">
                <a:solidFill>
                  <a:srgbClr val="002060"/>
                </a:solidFill>
              </a:rPr>
              <a:t>сарапшы</a:t>
            </a:r>
            <a:r>
              <a:rPr lang="ru-RU" sz="3400" b="1" dirty="0">
                <a:solidFill>
                  <a:srgbClr val="002060"/>
                </a:solidFill>
              </a:rPr>
              <a:t>", "педагог-</a:t>
            </a:r>
            <a:r>
              <a:rPr lang="ru-RU" sz="3400" b="1" dirty="0" err="1">
                <a:solidFill>
                  <a:srgbClr val="002060"/>
                </a:solidFill>
              </a:rPr>
              <a:t>зерттеуші</a:t>
            </a:r>
            <a:r>
              <a:rPr lang="ru-RU" sz="3400" b="1" dirty="0">
                <a:solidFill>
                  <a:srgbClr val="002060"/>
                </a:solidFill>
              </a:rPr>
              <a:t>", "педагог-</a:t>
            </a:r>
            <a:r>
              <a:rPr lang="ru-RU" sz="3400" b="1" dirty="0" err="1">
                <a:solidFill>
                  <a:srgbClr val="002060"/>
                </a:solidFill>
              </a:rPr>
              <a:t>шебер</a:t>
            </a:r>
            <a:r>
              <a:rPr lang="ru-RU" sz="3400" b="1" dirty="0">
                <a:solidFill>
                  <a:srgbClr val="002060"/>
                </a:solidFill>
              </a:rPr>
              <a:t>" (</a:t>
            </a:r>
            <a:r>
              <a:rPr lang="ru-RU" sz="3400" b="1" dirty="0" err="1">
                <a:solidFill>
                  <a:srgbClr val="002060"/>
                </a:solidFill>
              </a:rPr>
              <a:t>өтпелі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кезеңге</a:t>
            </a:r>
            <a:r>
              <a:rPr lang="ru-RU" sz="3400" b="1" dirty="0">
                <a:solidFill>
                  <a:srgbClr val="002060"/>
                </a:solidFill>
              </a:rPr>
              <a:t>) </a:t>
            </a:r>
            <a:r>
              <a:rPr lang="ru-RU" sz="3400" b="1" dirty="0" err="1">
                <a:solidFill>
                  <a:srgbClr val="002060"/>
                </a:solidFill>
              </a:rPr>
              <a:t>біліктілік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санаттарын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беруге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өтініш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берген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аттестатталушылардың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қолда</a:t>
            </a:r>
            <a:r>
              <a:rPr lang="ru-RU" sz="3400" b="1" dirty="0">
                <a:solidFill>
                  <a:srgbClr val="002060"/>
                </a:solidFill>
              </a:rPr>
              <a:t> бар </a:t>
            </a:r>
            <a:r>
              <a:rPr lang="ru-RU" sz="3400" b="1" dirty="0" err="1">
                <a:solidFill>
                  <a:srgbClr val="002060"/>
                </a:solidFill>
              </a:rPr>
              <a:t>біліктілік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санаттары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сақталады</a:t>
            </a:r>
            <a:r>
              <a:rPr lang="ru-RU" sz="3400" b="1" dirty="0">
                <a:solidFill>
                  <a:srgbClr val="002060"/>
                </a:solidFill>
              </a:rPr>
              <a:t>: </a:t>
            </a:r>
            <a:r>
              <a:rPr lang="ru-RU" sz="3400" b="1" dirty="0" err="1">
                <a:solidFill>
                  <a:srgbClr val="002060"/>
                </a:solidFill>
              </a:rPr>
              <a:t>екінші</a:t>
            </a:r>
            <a:r>
              <a:rPr lang="ru-RU" sz="3400" b="1" dirty="0">
                <a:solidFill>
                  <a:srgbClr val="002060"/>
                </a:solidFill>
              </a:rPr>
              <a:t>, </a:t>
            </a:r>
            <a:r>
              <a:rPr lang="ru-RU" sz="3400" b="1" dirty="0" err="1">
                <a:solidFill>
                  <a:srgbClr val="002060"/>
                </a:solidFill>
              </a:rPr>
              <a:t>бірінші</a:t>
            </a:r>
            <a:r>
              <a:rPr lang="ru-RU" sz="3400" b="1" dirty="0">
                <a:solidFill>
                  <a:srgbClr val="002060"/>
                </a:solidFill>
              </a:rPr>
              <a:t>, </a:t>
            </a:r>
            <a:r>
              <a:rPr lang="ru-RU" sz="3400" b="1" dirty="0" err="1">
                <a:solidFill>
                  <a:srgbClr val="002060"/>
                </a:solidFill>
              </a:rPr>
              <a:t>жоғары</a:t>
            </a:r>
            <a:r>
              <a:rPr lang="ru-RU" sz="3400" b="1" dirty="0">
                <a:solidFill>
                  <a:srgbClr val="002060"/>
                </a:solidFill>
              </a:rPr>
              <a:t> - </a:t>
            </a:r>
            <a:r>
              <a:rPr lang="ru-RU" sz="3400" b="1" dirty="0" err="1">
                <a:solidFill>
                  <a:srgbClr val="002060"/>
                </a:solidFill>
              </a:rPr>
              <a:t>оның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қолданылу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мерзімі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аяқталғанға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дейін</a:t>
            </a:r>
            <a:r>
              <a:rPr lang="ru-RU" sz="3400" b="1" dirty="0">
                <a:solidFill>
                  <a:srgbClr val="002060"/>
                </a:solidFill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sz="3400" b="1" dirty="0" err="1">
                <a:solidFill>
                  <a:srgbClr val="002060"/>
                </a:solidFill>
              </a:rPr>
              <a:t>Мерзімінен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бұрын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аттестаттаудан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өткен</a:t>
            </a:r>
            <a:r>
              <a:rPr lang="ru-RU" sz="3400" b="1" dirty="0">
                <a:solidFill>
                  <a:srgbClr val="002060"/>
                </a:solidFill>
              </a:rPr>
              <a:t>, </a:t>
            </a:r>
            <a:r>
              <a:rPr lang="ru-RU" sz="3400" b="1" dirty="0" err="1">
                <a:solidFill>
                  <a:srgbClr val="002060"/>
                </a:solidFill>
              </a:rPr>
              <a:t>қайта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біліктілік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тестілеуден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өтпеген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аттестатталушылардың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біліктілік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санаты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оның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қолданылу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мерзімі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аяқталғанға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дейін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сақталады</a:t>
            </a:r>
            <a:r>
              <a:rPr lang="ru-RU" sz="3400" b="1" dirty="0" smtClean="0">
                <a:solidFill>
                  <a:srgbClr val="002060"/>
                </a:solidFill>
              </a:rPr>
              <a:t>. </a:t>
            </a:r>
          </a:p>
          <a:p>
            <a:pPr>
              <a:buFont typeface="Wingdings" pitchFamily="2" charset="2"/>
              <a:buChar char="ü"/>
            </a:pPr>
            <a:r>
              <a:rPr lang="ru-RU" sz="3400" b="1" dirty="0" err="1" smtClean="0">
                <a:solidFill>
                  <a:srgbClr val="002060"/>
                </a:solidFill>
              </a:rPr>
              <a:t>Ұлттық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біліктілік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тестілеуден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өтпеген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жағдайда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қолда</a:t>
            </a:r>
            <a:r>
              <a:rPr lang="ru-RU" sz="3400" b="1" dirty="0">
                <a:solidFill>
                  <a:srgbClr val="002060"/>
                </a:solidFill>
              </a:rPr>
              <a:t> бар </a:t>
            </a:r>
            <a:r>
              <a:rPr lang="ru-RU" sz="3400" b="1" dirty="0" err="1">
                <a:solidFill>
                  <a:srgbClr val="002060"/>
                </a:solidFill>
              </a:rPr>
              <a:t>біліктілік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санатының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күші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FF0000"/>
                </a:solidFill>
              </a:rPr>
              <a:t>бір</a:t>
            </a:r>
            <a:r>
              <a:rPr lang="ru-RU" sz="3400" b="1" dirty="0">
                <a:solidFill>
                  <a:srgbClr val="FF0000"/>
                </a:solidFill>
              </a:rPr>
              <a:t> </a:t>
            </a:r>
            <a:r>
              <a:rPr lang="ru-RU" sz="3400" b="1" dirty="0" err="1">
                <a:solidFill>
                  <a:srgbClr val="FF0000"/>
                </a:solidFill>
              </a:rPr>
              <a:t>жылға</a:t>
            </a:r>
            <a:r>
              <a:rPr lang="ru-RU" sz="3400" b="1" dirty="0">
                <a:solidFill>
                  <a:srgbClr val="FF0000"/>
                </a:solidFill>
              </a:rPr>
              <a:t> </a:t>
            </a:r>
            <a:r>
              <a:rPr lang="ru-RU" sz="3400" b="1" dirty="0" err="1">
                <a:solidFill>
                  <a:srgbClr val="FF0000"/>
                </a:solidFill>
              </a:rPr>
              <a:t>ұзартылады</a:t>
            </a:r>
            <a:r>
              <a:rPr lang="ru-RU" sz="3400" b="1" dirty="0">
                <a:solidFill>
                  <a:srgbClr val="002060"/>
                </a:solidFill>
              </a:rPr>
              <a:t>, </a:t>
            </a:r>
            <a:r>
              <a:rPr lang="ru-RU" sz="3400" b="1" dirty="0" err="1">
                <a:solidFill>
                  <a:srgbClr val="002060"/>
                </a:solidFill>
              </a:rPr>
              <a:t>біліктілік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санаты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қайта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расталмаған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жағдайда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тиісті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деңгейдегі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FF0000"/>
                </a:solidFill>
              </a:rPr>
              <a:t>аттестаттау</a:t>
            </a:r>
            <a:r>
              <a:rPr lang="ru-RU" sz="3400" b="1" dirty="0">
                <a:solidFill>
                  <a:srgbClr val="FF0000"/>
                </a:solidFill>
              </a:rPr>
              <a:t> </a:t>
            </a:r>
            <a:r>
              <a:rPr lang="ru-RU" sz="3400" b="1" dirty="0" err="1">
                <a:solidFill>
                  <a:srgbClr val="FF0000"/>
                </a:solidFill>
              </a:rPr>
              <a:t>комиссиясының</a:t>
            </a:r>
            <a:r>
              <a:rPr lang="ru-RU" sz="3400" b="1" dirty="0">
                <a:solidFill>
                  <a:srgbClr val="FF0000"/>
                </a:solidFill>
              </a:rPr>
              <a:t> </a:t>
            </a:r>
            <a:r>
              <a:rPr lang="ru-RU" sz="3400" b="1" dirty="0" err="1">
                <a:solidFill>
                  <a:srgbClr val="FF0000"/>
                </a:solidFill>
              </a:rPr>
              <a:t>шешімі</a:t>
            </a:r>
            <a:r>
              <a:rPr lang="ru-RU" sz="3400" b="1" dirty="0">
                <a:solidFill>
                  <a:srgbClr val="FF0000"/>
                </a:solidFill>
              </a:rPr>
              <a:t> </a:t>
            </a:r>
            <a:r>
              <a:rPr lang="ru-RU" sz="3400" b="1" dirty="0" err="1">
                <a:solidFill>
                  <a:srgbClr val="FF0000"/>
                </a:solidFill>
              </a:rPr>
              <a:t>негізінде</a:t>
            </a:r>
            <a:r>
              <a:rPr lang="ru-RU" sz="3400" b="1" dirty="0">
                <a:solidFill>
                  <a:srgbClr val="FF0000"/>
                </a:solidFill>
              </a:rPr>
              <a:t> "педагог" </a:t>
            </a:r>
            <a:r>
              <a:rPr lang="ru-RU" sz="3400" b="1" dirty="0" err="1">
                <a:solidFill>
                  <a:srgbClr val="FF0000"/>
                </a:solidFill>
              </a:rPr>
              <a:t>біліктілік</a:t>
            </a:r>
            <a:r>
              <a:rPr lang="ru-RU" sz="3400" b="1" dirty="0">
                <a:solidFill>
                  <a:srgbClr val="FF0000"/>
                </a:solidFill>
              </a:rPr>
              <a:t> </a:t>
            </a:r>
            <a:r>
              <a:rPr lang="ru-RU" sz="3400" b="1" dirty="0" err="1">
                <a:solidFill>
                  <a:srgbClr val="FF0000"/>
                </a:solidFill>
              </a:rPr>
              <a:t>санатына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дейін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төмендейді</a:t>
            </a:r>
            <a:r>
              <a:rPr lang="ru-RU" sz="3400" b="1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b="1" dirty="0" err="1" smtClean="0">
                <a:solidFill>
                  <a:srgbClr val="002060"/>
                </a:solidFill>
              </a:rPr>
              <a:t>Жасына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байланысты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зейнетке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шығуға</a:t>
            </a:r>
            <a:r>
              <a:rPr lang="ru-RU" b="1" dirty="0" smtClean="0">
                <a:solidFill>
                  <a:srgbClr val="002060"/>
                </a:solidFill>
              </a:rPr>
              <a:t>  </a:t>
            </a:r>
            <a:r>
              <a:rPr lang="ru-RU" b="1" dirty="0">
                <a:solidFill>
                  <a:srgbClr val="002060"/>
                </a:solidFill>
              </a:rPr>
              <a:t>бес </a:t>
            </a:r>
            <a:r>
              <a:rPr lang="ru-RU" b="1" dirty="0" err="1">
                <a:solidFill>
                  <a:srgbClr val="002060"/>
                </a:solidFill>
              </a:rPr>
              <a:t>жылдан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көп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емес</a:t>
            </a:r>
            <a:r>
              <a:rPr lang="ru-RU" b="1" dirty="0" smtClean="0">
                <a:solidFill>
                  <a:srgbClr val="002060"/>
                </a:solidFill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</a:rPr>
              <a:t>уақыт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қалған</a:t>
            </a:r>
            <a:r>
              <a:rPr lang="ru-RU" b="1" dirty="0" smtClean="0">
                <a:solidFill>
                  <a:srgbClr val="002060"/>
                </a:solidFill>
              </a:rPr>
              <a:t> педагог </a:t>
            </a:r>
            <a:r>
              <a:rPr lang="ru-RU" b="1" dirty="0" err="1">
                <a:solidFill>
                  <a:srgbClr val="002060"/>
                </a:solidFill>
              </a:rPr>
              <a:t>қызметкерлерге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және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оларға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теңестірілген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тұлғалардың</a:t>
            </a:r>
            <a:r>
              <a:rPr lang="ru-RU" b="1" dirty="0" smtClean="0">
                <a:solidFill>
                  <a:srgbClr val="002060"/>
                </a:solidFill>
              </a:rPr>
              <a:t>  </a:t>
            </a:r>
            <a:r>
              <a:rPr lang="ru-RU" b="1" dirty="0" err="1">
                <a:solidFill>
                  <a:srgbClr val="002060"/>
                </a:solidFill>
              </a:rPr>
              <a:t>біліктілік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санаттарының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қолданылу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мерзімі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өткен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жағдайда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кезекті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аттестаттаудан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босату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туралы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өтінішке</a:t>
            </a:r>
            <a:r>
              <a:rPr lang="ru-RU" b="1" dirty="0">
                <a:solidFill>
                  <a:srgbClr val="002060"/>
                </a:solidFill>
              </a:rPr>
              <a:t> (</a:t>
            </a:r>
            <a:r>
              <a:rPr lang="ru-RU" b="1" dirty="0" err="1">
                <a:solidFill>
                  <a:srgbClr val="002060"/>
                </a:solidFill>
              </a:rPr>
              <a:t>еркін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түрде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нысан</a:t>
            </a:r>
            <a:r>
              <a:rPr lang="ru-RU" b="1" dirty="0">
                <a:solidFill>
                  <a:srgbClr val="002060"/>
                </a:solidFill>
              </a:rPr>
              <a:t>) </a:t>
            </a:r>
            <a:r>
              <a:rPr lang="ru-RU" b="1" dirty="0" err="1">
                <a:solidFill>
                  <a:srgbClr val="002060"/>
                </a:solidFill>
              </a:rPr>
              <a:t>сәйкес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өздерінде</a:t>
            </a:r>
            <a:r>
              <a:rPr lang="ru-RU" b="1" dirty="0" smtClean="0">
                <a:solidFill>
                  <a:srgbClr val="002060"/>
                </a:solidFill>
              </a:rPr>
              <a:t> бар </a:t>
            </a:r>
            <a:r>
              <a:rPr lang="ru-RU" b="1" dirty="0" err="1" smtClean="0">
                <a:solidFill>
                  <a:srgbClr val="002060"/>
                </a:solidFill>
              </a:rPr>
              <a:t>біліктілік</a:t>
            </a:r>
            <a:r>
              <a:rPr lang="ru-RU" b="1" dirty="0" smtClean="0">
                <a:solidFill>
                  <a:srgbClr val="002060"/>
                </a:solidFill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</a:rPr>
              <a:t>санаты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зейнетақы</a:t>
            </a:r>
            <a:r>
              <a:rPr lang="ru-RU" b="1" dirty="0" smtClean="0">
                <a:solidFill>
                  <a:srgbClr val="002060"/>
                </a:solidFill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</a:rPr>
              <a:t>жасына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жеткенге</a:t>
            </a:r>
            <a:r>
              <a:rPr lang="ru-RU" b="1" dirty="0" smtClean="0">
                <a:solidFill>
                  <a:srgbClr val="002060"/>
                </a:solidFill>
              </a:rPr>
              <a:t>  </a:t>
            </a:r>
            <a:r>
              <a:rPr lang="ru-RU" b="1" dirty="0" err="1">
                <a:solidFill>
                  <a:srgbClr val="002060"/>
                </a:solidFill>
              </a:rPr>
              <a:t>дейін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сақталады</a:t>
            </a:r>
            <a:r>
              <a:rPr lang="ru-RU" b="1" dirty="0">
                <a:solidFill>
                  <a:srgbClr val="002060"/>
                </a:solidFill>
              </a:rPr>
              <a:t>.</a:t>
            </a:r>
            <a:endParaRPr lang="ru-RU" dirty="0"/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7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03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>
                <a:solidFill>
                  <a:schemeClr val="bg1"/>
                </a:solidFill>
              </a:rPr>
              <a:t>БІЛІКТІЛІК САНАТТАРЫНЫҢ </a:t>
            </a:r>
            <a:r>
              <a:rPr lang="ru-RU" sz="2800" b="1" i="1" dirty="0" smtClean="0">
                <a:solidFill>
                  <a:schemeClr val="bg1"/>
                </a:solidFill>
              </a:rPr>
              <a:t>САҚТАЛУ МЕРЗІМІ</a:t>
            </a:r>
          </a:p>
        </p:txBody>
      </p:sp>
    </p:spTree>
    <p:extLst>
      <p:ext uri="{BB962C8B-B14F-4D97-AF65-F5344CB8AC3E}">
        <p14:creationId xmlns:p14="http://schemas.microsoft.com/office/powerpoint/2010/main" val="414283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856984" cy="5256584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sz="3400" b="1" dirty="0" smtClean="0">
                <a:solidFill>
                  <a:srgbClr val="002060"/>
                </a:solidFill>
              </a:rPr>
              <a:t>П </a:t>
            </a:r>
            <a:r>
              <a:rPr lang="ru-RU" sz="3400" b="1" dirty="0">
                <a:solidFill>
                  <a:srgbClr val="002060"/>
                </a:solidFill>
              </a:rPr>
              <a:t>94.-1 "</a:t>
            </a:r>
            <a:r>
              <a:rPr lang="ru-RU" sz="3400" b="1" dirty="0" err="1">
                <a:solidFill>
                  <a:srgbClr val="002060"/>
                </a:solidFill>
              </a:rPr>
              <a:t>Өзін-өзі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тану</a:t>
            </a:r>
            <a:r>
              <a:rPr lang="ru-RU" sz="3400" b="1" dirty="0">
                <a:solidFill>
                  <a:srgbClr val="002060"/>
                </a:solidFill>
              </a:rPr>
              <a:t>" </a:t>
            </a:r>
            <a:r>
              <a:rPr lang="ru-RU" sz="3400" b="1" dirty="0" err="1">
                <a:solidFill>
                  <a:srgbClr val="002060"/>
                </a:solidFill>
              </a:rPr>
              <a:t>пәнін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оқыту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кезінде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педагогикалық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қызметкердің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біліктілік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санаты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бұрын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оқытылатын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пән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бойынша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біліктілік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санатына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теңестіріледі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және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аттестаттаудың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қолданылу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мерзімі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аяқталғанға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дейін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сақталады</a:t>
            </a:r>
            <a:r>
              <a:rPr lang="ru-RU" sz="3400" b="1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sz="3400" b="1" dirty="0" err="1" smtClean="0">
                <a:solidFill>
                  <a:srgbClr val="002060"/>
                </a:solidFill>
              </a:rPr>
              <a:t>Психологиялық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>
                <a:solidFill>
                  <a:srgbClr val="002060"/>
                </a:solidFill>
              </a:rPr>
              <a:t>, </a:t>
            </a:r>
            <a:r>
              <a:rPr lang="ru-RU" sz="3400" b="1" dirty="0" err="1">
                <a:solidFill>
                  <a:srgbClr val="002060"/>
                </a:solidFill>
              </a:rPr>
              <a:t>диагностикалық</a:t>
            </a:r>
            <a:r>
              <a:rPr lang="ru-RU" sz="3400" b="1" dirty="0">
                <a:solidFill>
                  <a:srgbClr val="002060"/>
                </a:solidFill>
              </a:rPr>
              <a:t> (</a:t>
            </a:r>
            <a:r>
              <a:rPr lang="ru-RU" sz="3400" b="1" dirty="0" err="1">
                <a:solidFill>
                  <a:srgbClr val="002060"/>
                </a:solidFill>
              </a:rPr>
              <a:t>білім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алушылардың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ерекше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білім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алу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қажеттіліктерін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айқындау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бөлігінде</a:t>
            </a:r>
            <a:r>
              <a:rPr lang="ru-RU" sz="3400" b="1" dirty="0">
                <a:solidFill>
                  <a:srgbClr val="002060"/>
                </a:solidFill>
              </a:rPr>
              <a:t>), </a:t>
            </a:r>
            <a:r>
              <a:rPr lang="ru-RU" sz="3400" b="1" dirty="0" err="1">
                <a:solidFill>
                  <a:srgbClr val="002060"/>
                </a:solidFill>
              </a:rPr>
              <a:t>түзету</a:t>
            </a:r>
            <a:r>
              <a:rPr lang="ru-RU" sz="3400" b="1" dirty="0">
                <a:solidFill>
                  <a:srgbClr val="002060"/>
                </a:solidFill>
              </a:rPr>
              <a:t>, </a:t>
            </a:r>
            <a:r>
              <a:rPr lang="ru-RU" sz="3400" b="1" dirty="0" err="1">
                <a:solidFill>
                  <a:srgbClr val="002060"/>
                </a:solidFill>
              </a:rPr>
              <a:t>әлеуметтік-педагогикалық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қызметті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жүзеге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асыратын</a:t>
            </a:r>
            <a:r>
              <a:rPr lang="ru-RU" sz="3400" b="1" dirty="0">
                <a:solidFill>
                  <a:srgbClr val="002060"/>
                </a:solidFill>
              </a:rPr>
              <a:t> педагог </a:t>
            </a:r>
            <a:r>
              <a:rPr lang="ru-RU" sz="3400" b="1" dirty="0" err="1">
                <a:solidFill>
                  <a:srgbClr val="002060"/>
                </a:solidFill>
              </a:rPr>
              <a:t>қызметкерлерге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дипломда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көрсетілген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мамандыққа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сәйкес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немесе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қайта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даярлау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курстарынан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өтуді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ескере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отырып</a:t>
            </a:r>
            <a:r>
              <a:rPr lang="ru-RU" sz="3400" b="1" dirty="0">
                <a:solidFill>
                  <a:srgbClr val="002060"/>
                </a:solidFill>
              </a:rPr>
              <a:t>, "педагог-модератор", "педагог-</a:t>
            </a:r>
            <a:r>
              <a:rPr lang="ru-RU" sz="3400" b="1" dirty="0" err="1">
                <a:solidFill>
                  <a:srgbClr val="002060"/>
                </a:solidFill>
              </a:rPr>
              <a:t>сарапшы</a:t>
            </a:r>
            <a:r>
              <a:rPr lang="ru-RU" sz="3400" b="1" dirty="0">
                <a:solidFill>
                  <a:srgbClr val="002060"/>
                </a:solidFill>
              </a:rPr>
              <a:t>", "педагог-</a:t>
            </a:r>
            <a:r>
              <a:rPr lang="ru-RU" sz="3400" b="1" dirty="0" err="1">
                <a:solidFill>
                  <a:srgbClr val="002060"/>
                </a:solidFill>
              </a:rPr>
              <a:t>зерттеуші</a:t>
            </a:r>
            <a:r>
              <a:rPr lang="ru-RU" sz="3400" b="1" dirty="0">
                <a:solidFill>
                  <a:srgbClr val="002060"/>
                </a:solidFill>
              </a:rPr>
              <a:t>", "педагог-мастер" </a:t>
            </a:r>
            <a:r>
              <a:rPr lang="ru-RU" sz="3400" b="1" dirty="0" err="1">
                <a:solidFill>
                  <a:srgbClr val="002060"/>
                </a:solidFill>
              </a:rPr>
              <a:t>біліктілік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санаты</a:t>
            </a:r>
            <a:r>
              <a:rPr lang="ru-RU" sz="3400" b="1" dirty="0">
                <a:solidFill>
                  <a:srgbClr val="002060"/>
                </a:solidFill>
              </a:rPr>
              <a:t> </a:t>
            </a:r>
            <a:r>
              <a:rPr lang="ru-RU" sz="3400" b="1" dirty="0" err="1">
                <a:solidFill>
                  <a:srgbClr val="002060"/>
                </a:solidFill>
              </a:rPr>
              <a:t>беріледі</a:t>
            </a:r>
            <a:r>
              <a:rPr lang="ru-RU" sz="3400" b="1" dirty="0">
                <a:solidFill>
                  <a:srgbClr val="002060"/>
                </a:solidFill>
              </a:rPr>
              <a:t>. </a:t>
            </a:r>
            <a:endParaRPr lang="ru-RU" sz="34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"</a:t>
            </a:r>
            <a:r>
              <a:rPr lang="ru-RU" b="1" dirty="0" err="1">
                <a:solidFill>
                  <a:srgbClr val="002060"/>
                </a:solidFill>
              </a:rPr>
              <a:t>Көркем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еңбек</a:t>
            </a:r>
            <a:r>
              <a:rPr lang="ru-RU" b="1" dirty="0">
                <a:solidFill>
                  <a:srgbClr val="002060"/>
                </a:solidFill>
              </a:rPr>
              <a:t>" </a:t>
            </a:r>
            <a:r>
              <a:rPr lang="ru-RU" b="1" dirty="0" err="1">
                <a:solidFill>
                  <a:srgbClr val="002060"/>
                </a:solidFill>
              </a:rPr>
              <a:t>пәнін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оқытатын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педагогтардың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жағдайын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реттейтін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Ережелерге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өзгерістер</a:t>
            </a:r>
            <a:r>
              <a:rPr lang="ru-RU" b="1" dirty="0">
                <a:solidFill>
                  <a:srgbClr val="002060"/>
                </a:solidFill>
              </a:rPr>
              <a:t> мен </a:t>
            </a:r>
            <a:r>
              <a:rPr lang="ru-RU" b="1" dirty="0" err="1">
                <a:solidFill>
                  <a:srgbClr val="002060"/>
                </a:solidFill>
              </a:rPr>
              <a:t>толықтырулар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енгізіледі</a:t>
            </a:r>
            <a:r>
              <a:rPr lang="ru-RU" b="1" dirty="0">
                <a:solidFill>
                  <a:srgbClr val="002060"/>
                </a:solidFill>
              </a:rPr>
              <a:t>, </a:t>
            </a:r>
            <a:r>
              <a:rPr lang="ru-RU" b="1" dirty="0" err="1">
                <a:solidFill>
                  <a:srgbClr val="002060"/>
                </a:solidFill>
              </a:rPr>
              <a:t>бұл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ретте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біліктілік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санаты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бұрын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оқытылатын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пән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бойынша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біліктілік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санатына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теңестіріледі</a:t>
            </a:r>
            <a:r>
              <a:rPr lang="ru-RU" b="1" dirty="0" smtClean="0">
                <a:solidFill>
                  <a:srgbClr val="002060"/>
                </a:solidFill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ru-RU" b="1" dirty="0" err="1" smtClean="0">
                <a:solidFill>
                  <a:srgbClr val="002060"/>
                </a:solidFill>
              </a:rPr>
              <a:t>Егер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мұғалім</a:t>
            </a:r>
            <a:r>
              <a:rPr lang="ru-RU" b="1" dirty="0">
                <a:solidFill>
                  <a:srgbClr val="002060"/>
                </a:solidFill>
              </a:rPr>
              <a:t> "</a:t>
            </a:r>
            <a:r>
              <a:rPr lang="ru-RU" b="1" dirty="0" err="1">
                <a:solidFill>
                  <a:srgbClr val="002060"/>
                </a:solidFill>
              </a:rPr>
              <a:t>Бейнелеу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өнері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және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сызу</a:t>
            </a:r>
            <a:r>
              <a:rPr lang="ru-RU" b="1" dirty="0">
                <a:solidFill>
                  <a:srgbClr val="002060"/>
                </a:solidFill>
              </a:rPr>
              <a:t>", "Технология" </a:t>
            </a:r>
            <a:r>
              <a:rPr lang="ru-RU" b="1" dirty="0" err="1">
                <a:solidFill>
                  <a:srgbClr val="002060"/>
                </a:solidFill>
              </a:rPr>
              <a:t>дипломымен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жаңартылған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білім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мазмұнының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Типтік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оқу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бағдарламаларына</a:t>
            </a:r>
            <a:r>
              <a:rPr lang="ru-RU" b="1" dirty="0">
                <a:solidFill>
                  <a:srgbClr val="002060"/>
                </a:solidFill>
              </a:rPr>
              <a:t>  </a:t>
            </a:r>
            <a:r>
              <a:rPr lang="ru-RU" b="1" dirty="0" err="1">
                <a:solidFill>
                  <a:srgbClr val="002060"/>
                </a:solidFill>
              </a:rPr>
              <a:t>сәйкес</a:t>
            </a:r>
            <a:r>
              <a:rPr lang="ru-RU" b="1" dirty="0">
                <a:solidFill>
                  <a:srgbClr val="002060"/>
                </a:solidFill>
              </a:rPr>
              <a:t> "</a:t>
            </a:r>
            <a:r>
              <a:rPr lang="ru-RU" b="1" dirty="0" err="1">
                <a:solidFill>
                  <a:srgbClr val="002060"/>
                </a:solidFill>
              </a:rPr>
              <a:t>көркемдік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еңбек</a:t>
            </a:r>
            <a:r>
              <a:rPr lang="ru-RU" b="1" dirty="0">
                <a:solidFill>
                  <a:srgbClr val="002060"/>
                </a:solidFill>
              </a:rPr>
              <a:t>" </a:t>
            </a:r>
            <a:r>
              <a:rPr lang="ru-RU" b="1" dirty="0" err="1">
                <a:solidFill>
                  <a:srgbClr val="002060"/>
                </a:solidFill>
              </a:rPr>
              <a:t>пәнін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жүргізсе</a:t>
            </a:r>
            <a:r>
              <a:rPr lang="ru-RU" b="1" dirty="0">
                <a:solidFill>
                  <a:srgbClr val="002060"/>
                </a:solidFill>
              </a:rPr>
              <a:t>, </a:t>
            </a:r>
            <a:r>
              <a:rPr lang="ru-RU" b="1" dirty="0" err="1">
                <a:solidFill>
                  <a:srgbClr val="002060"/>
                </a:solidFill>
              </a:rPr>
              <a:t>онда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ол</a:t>
            </a:r>
            <a:r>
              <a:rPr lang="ru-RU" b="1" dirty="0">
                <a:solidFill>
                  <a:srgbClr val="002060"/>
                </a:solidFill>
              </a:rPr>
              <a:t> "педагог-модератор", "педагог-</a:t>
            </a:r>
            <a:r>
              <a:rPr lang="ru-RU" b="1" dirty="0" err="1">
                <a:solidFill>
                  <a:srgbClr val="002060"/>
                </a:solidFill>
              </a:rPr>
              <a:t>сарапшы</a:t>
            </a:r>
            <a:r>
              <a:rPr lang="ru-RU" b="1" dirty="0">
                <a:solidFill>
                  <a:srgbClr val="002060"/>
                </a:solidFill>
              </a:rPr>
              <a:t>", "педагог-</a:t>
            </a:r>
            <a:r>
              <a:rPr lang="ru-RU" b="1" dirty="0" err="1">
                <a:solidFill>
                  <a:srgbClr val="002060"/>
                </a:solidFill>
              </a:rPr>
              <a:t>зерттеуші</a:t>
            </a:r>
            <a:r>
              <a:rPr lang="ru-RU" b="1" dirty="0">
                <a:solidFill>
                  <a:srgbClr val="002060"/>
                </a:solidFill>
              </a:rPr>
              <a:t>", "педагог-</a:t>
            </a:r>
            <a:r>
              <a:rPr lang="ru-RU" b="1" dirty="0" err="1">
                <a:solidFill>
                  <a:srgbClr val="002060"/>
                </a:solidFill>
              </a:rPr>
              <a:t>шебер"санатына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қосымша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ақы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алуға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құқылы</a:t>
            </a:r>
            <a:r>
              <a:rPr lang="ru-RU" b="1" dirty="0">
                <a:solidFill>
                  <a:srgbClr val="002060"/>
                </a:solidFill>
              </a:rPr>
              <a:t>.</a:t>
            </a:r>
            <a:endParaRPr lang="ru-RU" b="1" dirty="0" smtClean="0">
              <a:solidFill>
                <a:srgbClr val="002060"/>
              </a:solidFill>
            </a:endParaRP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7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143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>
                <a:solidFill>
                  <a:schemeClr val="bg1"/>
                </a:solidFill>
              </a:rPr>
              <a:t>БІЛІКТІЛІК САНАТТАРЫНЫҢ </a:t>
            </a:r>
            <a:r>
              <a:rPr lang="ru-RU" sz="2800" b="1" i="1" dirty="0" smtClean="0">
                <a:solidFill>
                  <a:schemeClr val="bg1"/>
                </a:solidFill>
              </a:rPr>
              <a:t>САҚТАЛУЫ </a:t>
            </a:r>
            <a:endParaRPr lang="ru-RU" sz="28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9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7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015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0" y="41494"/>
            <a:ext cx="9166225" cy="765175"/>
            <a:chOff x="0" y="0"/>
            <a:chExt cx="5774" cy="482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kk-KZ" sz="2800" b="1" i="1" dirty="0" smtClean="0">
                <a:solidFill>
                  <a:schemeClr val="bg1"/>
                </a:solidFill>
              </a:rPr>
              <a:t>АТТЕСТАТТАУ КОМИССИЯСЫНЫҢ ШЕШІМІ</a:t>
            </a:r>
            <a:endParaRPr lang="ru-RU" sz="2800" b="1" i="1" dirty="0">
              <a:solidFill>
                <a:schemeClr val="bg1"/>
              </a:solidFill>
            </a:endParaRPr>
          </a:p>
        </p:txBody>
      </p:sp>
      <p:sp>
        <p:nvSpPr>
          <p:cNvPr id="12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Хаттамаға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әрбір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аттестатталушы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деңгейдегі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аттестаттау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комиссиясы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мынадай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шешімдердің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бірін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шығарады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	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өтініш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біліктілік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санатына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	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өтініш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біліктілік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санатына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келмейді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137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4968552" cy="201622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	</a:t>
            </a:r>
            <a:r>
              <a:rPr lang="ru-RU" sz="1900" b="1" dirty="0" smtClean="0">
                <a:solidFill>
                  <a:srgbClr val="002060"/>
                </a:solidFill>
              </a:rPr>
              <a:t>Осы </a:t>
            </a:r>
            <a:r>
              <a:rPr lang="ru-RU" sz="1900" b="1" dirty="0" err="1" smtClean="0">
                <a:solidFill>
                  <a:srgbClr val="002060"/>
                </a:solidFill>
              </a:rPr>
              <a:t>Ережедегі</a:t>
            </a:r>
            <a:r>
              <a:rPr lang="ru-RU" sz="1900" b="1" dirty="0" smtClean="0">
                <a:solidFill>
                  <a:srgbClr val="002060"/>
                </a:solidFill>
              </a:rPr>
              <a:t>  </a:t>
            </a:r>
            <a:r>
              <a:rPr lang="ru-RU" sz="1900" b="1" dirty="0">
                <a:solidFill>
                  <a:srgbClr val="002060"/>
                </a:solidFill>
              </a:rPr>
              <a:t>2-қосымшаға </a:t>
            </a:r>
            <a:r>
              <a:rPr lang="ru-RU" sz="1900" b="1" dirty="0" err="1">
                <a:solidFill>
                  <a:srgbClr val="002060"/>
                </a:solidFill>
              </a:rPr>
              <a:t>сәйкес</a:t>
            </a:r>
            <a:r>
              <a:rPr lang="ru-RU" sz="1900" b="1" dirty="0">
                <a:solidFill>
                  <a:srgbClr val="002060"/>
                </a:solidFill>
              </a:rPr>
              <a:t> </a:t>
            </a:r>
            <a:r>
              <a:rPr lang="ru-RU" sz="1900" b="1" dirty="0" err="1">
                <a:solidFill>
                  <a:srgbClr val="002060"/>
                </a:solidFill>
              </a:rPr>
              <a:t>нысан</a:t>
            </a:r>
            <a:r>
              <a:rPr lang="ru-RU" sz="1900" b="1" dirty="0">
                <a:solidFill>
                  <a:srgbClr val="002060"/>
                </a:solidFill>
              </a:rPr>
              <a:t> </a:t>
            </a:r>
            <a:r>
              <a:rPr lang="ru-RU" sz="1900" b="1" dirty="0" err="1">
                <a:solidFill>
                  <a:srgbClr val="002060"/>
                </a:solidFill>
              </a:rPr>
              <a:t>бойынша</a:t>
            </a:r>
            <a:r>
              <a:rPr lang="ru-RU" sz="1900" b="1" dirty="0">
                <a:solidFill>
                  <a:srgbClr val="002060"/>
                </a:solidFill>
              </a:rPr>
              <a:t> </a:t>
            </a:r>
            <a:r>
              <a:rPr lang="ru-RU" sz="1900" b="1" dirty="0" err="1">
                <a:solidFill>
                  <a:srgbClr val="002060"/>
                </a:solidFill>
              </a:rPr>
              <a:t>біліктілік</a:t>
            </a:r>
            <a:r>
              <a:rPr lang="ru-RU" sz="1900" b="1" dirty="0">
                <a:solidFill>
                  <a:srgbClr val="002060"/>
                </a:solidFill>
              </a:rPr>
              <a:t> </a:t>
            </a:r>
            <a:r>
              <a:rPr lang="ru-RU" sz="1900" b="1" dirty="0" err="1">
                <a:solidFill>
                  <a:srgbClr val="002060"/>
                </a:solidFill>
              </a:rPr>
              <a:t>санаттарын</a:t>
            </a:r>
            <a:r>
              <a:rPr lang="ru-RU" sz="1900" b="1" dirty="0">
                <a:solidFill>
                  <a:srgbClr val="002060"/>
                </a:solidFill>
              </a:rPr>
              <a:t> </a:t>
            </a:r>
            <a:r>
              <a:rPr lang="ru-RU" sz="1900" b="1" dirty="0" err="1">
                <a:solidFill>
                  <a:srgbClr val="002060"/>
                </a:solidFill>
              </a:rPr>
              <a:t>беруге</a:t>
            </a:r>
            <a:r>
              <a:rPr lang="ru-RU" sz="1900" b="1" dirty="0">
                <a:solidFill>
                  <a:srgbClr val="002060"/>
                </a:solidFill>
              </a:rPr>
              <a:t> (</a:t>
            </a:r>
            <a:r>
              <a:rPr lang="ru-RU" sz="1900" b="1" dirty="0" err="1">
                <a:solidFill>
                  <a:srgbClr val="002060"/>
                </a:solidFill>
              </a:rPr>
              <a:t>растауға</a:t>
            </a:r>
            <a:r>
              <a:rPr lang="ru-RU" sz="1900" b="1" dirty="0">
                <a:solidFill>
                  <a:srgbClr val="002060"/>
                </a:solidFill>
              </a:rPr>
              <a:t>) </a:t>
            </a:r>
            <a:r>
              <a:rPr lang="ru-RU" sz="1900" b="1" dirty="0" err="1" smtClean="0">
                <a:solidFill>
                  <a:srgbClr val="002060"/>
                </a:solidFill>
              </a:rPr>
              <a:t>аттестатталушыларға</a:t>
            </a:r>
            <a:r>
              <a:rPr lang="ru-RU" sz="1900" b="1" dirty="0" smtClean="0">
                <a:solidFill>
                  <a:srgbClr val="002060"/>
                </a:solidFill>
              </a:rPr>
              <a:t> </a:t>
            </a:r>
            <a:r>
              <a:rPr lang="ru-RU" sz="1900" b="1" dirty="0" err="1">
                <a:solidFill>
                  <a:srgbClr val="FF0000"/>
                </a:solidFill>
              </a:rPr>
              <a:t>аттестаттау</a:t>
            </a:r>
            <a:r>
              <a:rPr lang="ru-RU" sz="1900" b="1" dirty="0">
                <a:solidFill>
                  <a:srgbClr val="FF0000"/>
                </a:solidFill>
              </a:rPr>
              <a:t> </a:t>
            </a:r>
            <a:r>
              <a:rPr lang="ru-RU" sz="1900" b="1" dirty="0" err="1">
                <a:solidFill>
                  <a:srgbClr val="FF0000"/>
                </a:solidFill>
              </a:rPr>
              <a:t>туралы</a:t>
            </a:r>
            <a:r>
              <a:rPr lang="ru-RU" sz="1900" b="1" dirty="0">
                <a:solidFill>
                  <a:srgbClr val="FF0000"/>
                </a:solidFill>
              </a:rPr>
              <a:t> </a:t>
            </a:r>
            <a:r>
              <a:rPr lang="ru-RU" sz="1900" b="1" dirty="0" err="1">
                <a:solidFill>
                  <a:srgbClr val="FF0000"/>
                </a:solidFill>
              </a:rPr>
              <a:t>куәліктерді</a:t>
            </a:r>
            <a:r>
              <a:rPr lang="ru-RU" sz="1900" b="1" dirty="0">
                <a:solidFill>
                  <a:srgbClr val="FF0000"/>
                </a:solidFill>
              </a:rPr>
              <a:t> </a:t>
            </a:r>
            <a:r>
              <a:rPr lang="ru-RU" sz="1900" b="1" dirty="0" err="1">
                <a:solidFill>
                  <a:srgbClr val="002060"/>
                </a:solidFill>
              </a:rPr>
              <a:t>беруді</a:t>
            </a:r>
            <a:r>
              <a:rPr lang="ru-RU" sz="1900" b="1" dirty="0">
                <a:solidFill>
                  <a:srgbClr val="002060"/>
                </a:solidFill>
              </a:rPr>
              <a:t> </a:t>
            </a:r>
            <a:r>
              <a:rPr lang="ru-RU" sz="1900" b="1" dirty="0" err="1">
                <a:solidFill>
                  <a:srgbClr val="002060"/>
                </a:solidFill>
              </a:rPr>
              <a:t>білім</a:t>
            </a:r>
            <a:r>
              <a:rPr lang="ru-RU" sz="1900" b="1" dirty="0">
                <a:solidFill>
                  <a:srgbClr val="002060"/>
                </a:solidFill>
              </a:rPr>
              <a:t> беру </a:t>
            </a:r>
            <a:r>
              <a:rPr lang="ru-RU" sz="1900" b="1" dirty="0" err="1">
                <a:solidFill>
                  <a:srgbClr val="002060"/>
                </a:solidFill>
              </a:rPr>
              <a:t>ұйымдары</a:t>
            </a:r>
            <a:r>
              <a:rPr lang="ru-RU" sz="1900" b="1" dirty="0">
                <a:solidFill>
                  <a:srgbClr val="002060"/>
                </a:solidFill>
              </a:rPr>
              <a:t> </a:t>
            </a:r>
            <a:r>
              <a:rPr lang="ru-RU" sz="1900" b="1" dirty="0" err="1">
                <a:solidFill>
                  <a:srgbClr val="002060"/>
                </a:solidFill>
              </a:rPr>
              <a:t>аттестаттау</a:t>
            </a:r>
            <a:r>
              <a:rPr lang="ru-RU" sz="1900" b="1" dirty="0">
                <a:solidFill>
                  <a:srgbClr val="002060"/>
                </a:solidFill>
              </a:rPr>
              <a:t> </a:t>
            </a:r>
            <a:r>
              <a:rPr lang="ru-RU" sz="1900" b="1" dirty="0" err="1">
                <a:solidFill>
                  <a:srgbClr val="002060"/>
                </a:solidFill>
              </a:rPr>
              <a:t>комиссияларының</a:t>
            </a:r>
            <a:r>
              <a:rPr lang="ru-RU" sz="1900" b="1" dirty="0">
                <a:solidFill>
                  <a:srgbClr val="002060"/>
                </a:solidFill>
              </a:rPr>
              <a:t> </a:t>
            </a:r>
            <a:r>
              <a:rPr lang="ru-RU" sz="1900" b="1" dirty="0" err="1">
                <a:solidFill>
                  <a:srgbClr val="002060"/>
                </a:solidFill>
              </a:rPr>
              <a:t>шешімдері</a:t>
            </a:r>
            <a:r>
              <a:rPr lang="ru-RU" sz="1900" b="1" dirty="0">
                <a:solidFill>
                  <a:srgbClr val="002060"/>
                </a:solidFill>
              </a:rPr>
              <a:t> мен </a:t>
            </a:r>
            <a:r>
              <a:rPr lang="ru-RU" sz="1900" b="1" dirty="0" err="1">
                <a:solidFill>
                  <a:srgbClr val="002060"/>
                </a:solidFill>
              </a:rPr>
              <a:t>ауданның</a:t>
            </a:r>
            <a:r>
              <a:rPr lang="ru-RU" sz="1900" b="1" dirty="0">
                <a:solidFill>
                  <a:srgbClr val="002060"/>
                </a:solidFill>
              </a:rPr>
              <a:t>(</a:t>
            </a:r>
            <a:r>
              <a:rPr lang="ru-RU" sz="1900" b="1" dirty="0" err="1">
                <a:solidFill>
                  <a:srgbClr val="002060"/>
                </a:solidFill>
              </a:rPr>
              <a:t>қаланың</a:t>
            </a:r>
            <a:r>
              <a:rPr lang="ru-RU" sz="1900" b="1" dirty="0">
                <a:solidFill>
                  <a:srgbClr val="002060"/>
                </a:solidFill>
              </a:rPr>
              <a:t>), </a:t>
            </a:r>
            <a:r>
              <a:rPr lang="ru-RU" sz="1900" b="1" dirty="0" err="1">
                <a:solidFill>
                  <a:srgbClr val="002060"/>
                </a:solidFill>
              </a:rPr>
              <a:t>облыстың</a:t>
            </a:r>
            <a:r>
              <a:rPr lang="ru-RU" sz="1900" b="1" dirty="0">
                <a:solidFill>
                  <a:srgbClr val="002060"/>
                </a:solidFill>
              </a:rPr>
              <a:t> </a:t>
            </a:r>
            <a:r>
              <a:rPr lang="ru-RU" sz="1900" b="1" dirty="0" err="1">
                <a:solidFill>
                  <a:srgbClr val="002060"/>
                </a:solidFill>
              </a:rPr>
              <a:t>тиісті</a:t>
            </a:r>
            <a:r>
              <a:rPr lang="ru-RU" sz="1900" b="1" dirty="0">
                <a:solidFill>
                  <a:srgbClr val="002060"/>
                </a:solidFill>
              </a:rPr>
              <a:t> </a:t>
            </a:r>
            <a:r>
              <a:rPr lang="ru-RU" sz="1900" b="1" dirty="0" err="1">
                <a:solidFill>
                  <a:srgbClr val="002060"/>
                </a:solidFill>
              </a:rPr>
              <a:t>жергілікті</a:t>
            </a:r>
            <a:r>
              <a:rPr lang="ru-RU" sz="1900" b="1" dirty="0">
                <a:solidFill>
                  <a:srgbClr val="002060"/>
                </a:solidFill>
              </a:rPr>
              <a:t> </a:t>
            </a:r>
            <a:r>
              <a:rPr lang="ru-RU" sz="1900" b="1" dirty="0" err="1">
                <a:solidFill>
                  <a:srgbClr val="002060"/>
                </a:solidFill>
              </a:rPr>
              <a:t>атқарушы</a:t>
            </a:r>
            <a:r>
              <a:rPr lang="ru-RU" sz="1900" b="1" dirty="0">
                <a:solidFill>
                  <a:srgbClr val="002060"/>
                </a:solidFill>
              </a:rPr>
              <a:t> </a:t>
            </a:r>
            <a:r>
              <a:rPr lang="ru-RU" sz="1900" b="1" dirty="0" err="1">
                <a:solidFill>
                  <a:srgbClr val="002060"/>
                </a:solidFill>
              </a:rPr>
              <a:t>органдары</a:t>
            </a:r>
            <a:r>
              <a:rPr lang="ru-RU" sz="1900" b="1" dirty="0">
                <a:solidFill>
                  <a:srgbClr val="002060"/>
                </a:solidFill>
              </a:rPr>
              <a:t> </a:t>
            </a:r>
            <a:r>
              <a:rPr lang="ru-RU" sz="1900" b="1" dirty="0" err="1">
                <a:solidFill>
                  <a:srgbClr val="002060"/>
                </a:solidFill>
              </a:rPr>
              <a:t>басшыларының</a:t>
            </a:r>
            <a:r>
              <a:rPr lang="ru-RU" sz="1900" b="1" dirty="0">
                <a:solidFill>
                  <a:srgbClr val="002060"/>
                </a:solidFill>
              </a:rPr>
              <a:t> </a:t>
            </a:r>
            <a:r>
              <a:rPr lang="ru-RU" sz="1900" b="1" dirty="0" err="1">
                <a:solidFill>
                  <a:srgbClr val="002060"/>
                </a:solidFill>
              </a:rPr>
              <a:t>бұйрықтары</a:t>
            </a:r>
            <a:r>
              <a:rPr lang="ru-RU" sz="1900" b="1" dirty="0">
                <a:solidFill>
                  <a:srgbClr val="002060"/>
                </a:solidFill>
              </a:rPr>
              <a:t> </a:t>
            </a:r>
            <a:r>
              <a:rPr lang="ru-RU" sz="1900" b="1" dirty="0" err="1">
                <a:solidFill>
                  <a:srgbClr val="002060"/>
                </a:solidFill>
              </a:rPr>
              <a:t>негізінде</a:t>
            </a:r>
            <a:r>
              <a:rPr lang="ru-RU" sz="1900" b="1" dirty="0">
                <a:solidFill>
                  <a:srgbClr val="002060"/>
                </a:solidFill>
              </a:rPr>
              <a:t> </a:t>
            </a:r>
            <a:r>
              <a:rPr lang="ru-RU" sz="1900" b="1" dirty="0" err="1">
                <a:solidFill>
                  <a:srgbClr val="002060"/>
                </a:solidFill>
              </a:rPr>
              <a:t>ағымдағы</a:t>
            </a:r>
            <a:r>
              <a:rPr lang="ru-RU" sz="1900" b="1" dirty="0">
                <a:solidFill>
                  <a:srgbClr val="002060"/>
                </a:solidFill>
              </a:rPr>
              <a:t> </a:t>
            </a:r>
            <a:r>
              <a:rPr lang="ru-RU" sz="1900" b="1" dirty="0" err="1">
                <a:solidFill>
                  <a:srgbClr val="002060"/>
                </a:solidFill>
              </a:rPr>
              <a:t>жылдың</a:t>
            </a:r>
            <a:r>
              <a:rPr lang="ru-RU" sz="1900" b="1" dirty="0">
                <a:solidFill>
                  <a:srgbClr val="002060"/>
                </a:solidFill>
              </a:rPr>
              <a:t> </a:t>
            </a:r>
            <a:r>
              <a:rPr lang="ru-RU" sz="1900" b="1" u="sng" dirty="0">
                <a:solidFill>
                  <a:srgbClr val="002060"/>
                </a:solidFill>
              </a:rPr>
              <a:t>31 </a:t>
            </a:r>
            <a:r>
              <a:rPr lang="ru-RU" sz="1900" b="1" u="sng" dirty="0" err="1">
                <a:solidFill>
                  <a:srgbClr val="002060"/>
                </a:solidFill>
              </a:rPr>
              <a:t>тамызынан</a:t>
            </a:r>
            <a:r>
              <a:rPr lang="ru-RU" sz="1900" b="1" u="sng" dirty="0">
                <a:solidFill>
                  <a:srgbClr val="002060"/>
                </a:solidFill>
              </a:rPr>
              <a:t> </a:t>
            </a:r>
            <a:r>
              <a:rPr lang="ru-RU" sz="1900" b="1" u="sng" dirty="0" err="1">
                <a:solidFill>
                  <a:srgbClr val="002060"/>
                </a:solidFill>
              </a:rPr>
              <a:t>немесе</a:t>
            </a:r>
            <a:r>
              <a:rPr lang="ru-RU" sz="1900" b="1" u="sng" dirty="0">
                <a:solidFill>
                  <a:srgbClr val="002060"/>
                </a:solidFill>
              </a:rPr>
              <a:t> 31 </a:t>
            </a:r>
            <a:r>
              <a:rPr lang="ru-RU" sz="1900" b="1" u="sng" dirty="0" err="1">
                <a:solidFill>
                  <a:srgbClr val="002060"/>
                </a:solidFill>
              </a:rPr>
              <a:t>желтоқсанынан</a:t>
            </a:r>
            <a:r>
              <a:rPr lang="ru-RU" sz="1900" b="1" u="sng" dirty="0">
                <a:solidFill>
                  <a:srgbClr val="002060"/>
                </a:solidFill>
              </a:rPr>
              <a:t> </a:t>
            </a:r>
            <a:r>
              <a:rPr lang="ru-RU" sz="1900" b="1" u="sng" dirty="0" err="1">
                <a:solidFill>
                  <a:srgbClr val="002060"/>
                </a:solidFill>
              </a:rPr>
              <a:t>кешіктірмей</a:t>
            </a:r>
            <a:r>
              <a:rPr lang="ru-RU" sz="1900" b="1" u="sng" dirty="0">
                <a:solidFill>
                  <a:srgbClr val="002060"/>
                </a:solidFill>
              </a:rPr>
              <a:t> </a:t>
            </a:r>
            <a:r>
              <a:rPr lang="ru-RU" sz="1900" b="1" u="sng" dirty="0" err="1">
                <a:solidFill>
                  <a:srgbClr val="002060"/>
                </a:solidFill>
              </a:rPr>
              <a:t>жүзеге</a:t>
            </a:r>
            <a:r>
              <a:rPr lang="ru-RU" sz="1900" b="1" u="sng" dirty="0">
                <a:solidFill>
                  <a:srgbClr val="002060"/>
                </a:solidFill>
              </a:rPr>
              <a:t> </a:t>
            </a:r>
            <a:r>
              <a:rPr lang="ru-RU" sz="1900" b="1" u="sng" dirty="0" err="1">
                <a:solidFill>
                  <a:srgbClr val="002060"/>
                </a:solidFill>
              </a:rPr>
              <a:t>асырады</a:t>
            </a:r>
            <a:r>
              <a:rPr lang="ru-RU" sz="1900" b="1" u="sng" dirty="0">
                <a:solidFill>
                  <a:srgbClr val="002060"/>
                </a:solidFill>
              </a:rPr>
              <a:t>.</a:t>
            </a:r>
          </a:p>
          <a:p>
            <a:endParaRPr lang="ru-RU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-31785" y="123280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АТТЕСТАТТАЛУШЫЛАРҒА КУӘЛІКТЕР БЕРУ</a:t>
            </a:r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942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" name="Прямоугольник 10"/>
          <p:cNvSpPr/>
          <p:nvPr/>
        </p:nvSpPr>
        <p:spPr>
          <a:xfrm>
            <a:off x="4014768" y="3140968"/>
            <a:ext cx="4572000" cy="13542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	</a:t>
            </a:r>
            <a:r>
              <a:rPr lang="ru-RU" sz="1600" b="1" dirty="0" err="1" smtClean="0">
                <a:solidFill>
                  <a:srgbClr val="002060"/>
                </a:solidFill>
              </a:rPr>
              <a:t>Біліктілік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санатын</a:t>
            </a:r>
            <a:r>
              <a:rPr lang="ru-RU" sz="1600" b="1" dirty="0">
                <a:solidFill>
                  <a:srgbClr val="002060"/>
                </a:solidFill>
              </a:rPr>
              <a:t> беру (</a:t>
            </a:r>
            <a:r>
              <a:rPr lang="ru-RU" sz="1600" b="1" dirty="0" err="1">
                <a:solidFill>
                  <a:srgbClr val="002060"/>
                </a:solidFill>
              </a:rPr>
              <a:t>растау</a:t>
            </a:r>
            <a:r>
              <a:rPr lang="ru-RU" sz="1600" b="1" dirty="0">
                <a:solidFill>
                  <a:srgbClr val="002060"/>
                </a:solidFill>
              </a:rPr>
              <a:t>) </a:t>
            </a:r>
            <a:r>
              <a:rPr lang="ru-RU" sz="1600" b="1" dirty="0" err="1">
                <a:solidFill>
                  <a:srgbClr val="002060"/>
                </a:solidFill>
              </a:rPr>
              <a:t>туралы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куәлік</a:t>
            </a:r>
            <a:r>
              <a:rPr lang="ru-RU" sz="1600" b="1" dirty="0">
                <a:solidFill>
                  <a:srgbClr val="002060"/>
                </a:solidFill>
              </a:rPr>
              <a:t> беру осы </a:t>
            </a:r>
            <a:r>
              <a:rPr lang="ru-RU" sz="1600" b="1" dirty="0" err="1">
                <a:solidFill>
                  <a:srgbClr val="002060"/>
                </a:solidFill>
              </a:rPr>
              <a:t>Қағидаларға</a:t>
            </a:r>
            <a:r>
              <a:rPr lang="ru-RU" sz="1600" b="1" dirty="0">
                <a:solidFill>
                  <a:srgbClr val="002060"/>
                </a:solidFill>
              </a:rPr>
              <a:t> 18-қосымшаға </a:t>
            </a:r>
            <a:r>
              <a:rPr lang="ru-RU" sz="1600" b="1" dirty="0" err="1">
                <a:solidFill>
                  <a:srgbClr val="002060"/>
                </a:solidFill>
              </a:rPr>
              <a:t>сәйкес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нысан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бойынша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Біліктілік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санатын</a:t>
            </a:r>
            <a:r>
              <a:rPr lang="ru-RU" sz="1600" b="1" dirty="0">
                <a:solidFill>
                  <a:srgbClr val="002060"/>
                </a:solidFill>
              </a:rPr>
              <a:t> беру (</a:t>
            </a:r>
            <a:r>
              <a:rPr lang="ru-RU" sz="1600" b="1" dirty="0" err="1">
                <a:solidFill>
                  <a:srgbClr val="002060"/>
                </a:solidFill>
              </a:rPr>
              <a:t>растау</a:t>
            </a:r>
            <a:r>
              <a:rPr lang="ru-RU" sz="1600" b="1" dirty="0">
                <a:solidFill>
                  <a:srgbClr val="002060"/>
                </a:solidFill>
              </a:rPr>
              <a:t>) </a:t>
            </a:r>
            <a:r>
              <a:rPr lang="ru-RU" sz="1600" b="1" dirty="0" err="1">
                <a:solidFill>
                  <a:srgbClr val="002060"/>
                </a:solidFill>
              </a:rPr>
              <a:t>туралы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куәліктерді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тіркеу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және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журналында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тіркеледі</a:t>
            </a:r>
            <a:r>
              <a:rPr lang="ru-RU" sz="1600" b="1" dirty="0">
                <a:solidFill>
                  <a:srgbClr val="002060"/>
                </a:solidFill>
              </a:rPr>
              <a:t>.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465274"/>
              </p:ext>
            </p:extLst>
          </p:nvPr>
        </p:nvGraphicFramePr>
        <p:xfrm>
          <a:off x="827584" y="4941168"/>
          <a:ext cx="6984774" cy="124146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4014"/>
                <a:gridCol w="732500"/>
                <a:gridCol w="1397860"/>
                <a:gridCol w="1199459"/>
                <a:gridCol w="1436333"/>
                <a:gridCol w="1116477"/>
                <a:gridCol w="798131"/>
              </a:tblGrid>
              <a:tr h="1241469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000" b="1" dirty="0">
                          <a:effectLst/>
                        </a:rPr>
                        <a:t>п/п</a:t>
                      </a:r>
                      <a:endParaRPr lang="ru-RU" sz="1100" b="1" dirty="0">
                        <a:effectLst/>
                        <a:latin typeface="Consolas"/>
                        <a:ea typeface="Consolas"/>
                      </a:endParaRPr>
                    </a:p>
                  </a:txBody>
                  <a:tcPr marL="9525" marR="9525" marT="9525" marB="95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000" b="1" dirty="0" err="1" smtClean="0">
                          <a:effectLst/>
                        </a:rPr>
                        <a:t>Фамилия</a:t>
                      </a:r>
                      <a:r>
                        <a:rPr lang="kk-KZ" sz="1000" b="1" dirty="0" smtClean="0">
                          <a:effectLst/>
                        </a:rPr>
                        <a:t>сы</a:t>
                      </a:r>
                      <a:r>
                        <a:rPr lang="en-US" sz="1000" b="1" dirty="0" smtClean="0">
                          <a:effectLst/>
                        </a:rPr>
                        <a:t>, </a:t>
                      </a:r>
                      <a:r>
                        <a:rPr lang="kk-KZ" sz="1000" b="1" dirty="0" smtClean="0">
                          <a:effectLst/>
                        </a:rPr>
                        <a:t>аты</a:t>
                      </a:r>
                      <a:r>
                        <a:rPr lang="en-US" sz="1000" b="1" dirty="0" smtClean="0">
                          <a:effectLst/>
                        </a:rPr>
                        <a:t>, </a:t>
                      </a:r>
                      <a:r>
                        <a:rPr lang="kk-KZ" sz="1000" b="1" dirty="0" smtClean="0">
                          <a:effectLst/>
                        </a:rPr>
                        <a:t>әкесінің аты</a:t>
                      </a:r>
                      <a:endParaRPr lang="ru-RU" sz="1100" b="1" dirty="0">
                        <a:effectLst/>
                        <a:latin typeface="Consolas"/>
                        <a:ea typeface="Consolas"/>
                      </a:endParaRPr>
                    </a:p>
                  </a:txBody>
                  <a:tcPr marL="9525" marR="9525" marT="9525" marB="95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ru-RU" sz="1000" b="1" dirty="0" err="1" smtClean="0">
                          <a:effectLst/>
                        </a:rPr>
                        <a:t>Берілген</a:t>
                      </a:r>
                      <a:r>
                        <a:rPr lang="ru-RU" sz="1000" b="1" dirty="0" smtClean="0">
                          <a:effectLst/>
                        </a:rPr>
                        <a:t>/</a:t>
                      </a:r>
                      <a:r>
                        <a:rPr lang="ru-RU" sz="1000" b="1" dirty="0" err="1" smtClean="0">
                          <a:effectLst/>
                        </a:rPr>
                        <a:t>расталған</a:t>
                      </a:r>
                      <a:r>
                        <a:rPr lang="ru-RU" sz="1000" b="1" dirty="0" smtClean="0">
                          <a:effectLst/>
                        </a:rPr>
                        <a:t> </a:t>
                      </a:r>
                      <a:r>
                        <a:rPr lang="ru-RU" sz="1000" b="1" dirty="0" err="1" smtClean="0">
                          <a:effectLst/>
                        </a:rPr>
                        <a:t>біліктілік</a:t>
                      </a:r>
                      <a:r>
                        <a:rPr lang="ru-RU" sz="1000" b="1" dirty="0" smtClean="0">
                          <a:effectLst/>
                        </a:rPr>
                        <a:t> </a:t>
                      </a:r>
                      <a:r>
                        <a:rPr lang="ru-RU" sz="1000" b="1" dirty="0" err="1" smtClean="0">
                          <a:effectLst/>
                        </a:rPr>
                        <a:t>санатының</a:t>
                      </a:r>
                      <a:r>
                        <a:rPr lang="ru-RU" sz="1000" b="1" dirty="0" smtClean="0">
                          <a:effectLst/>
                        </a:rPr>
                        <a:t> </a:t>
                      </a:r>
                      <a:r>
                        <a:rPr lang="ru-RU" sz="1000" b="1" dirty="0" err="1" smtClean="0">
                          <a:effectLst/>
                        </a:rPr>
                        <a:t>атауы</a:t>
                      </a:r>
                      <a:endParaRPr lang="ru-RU" sz="1100" b="1" dirty="0">
                        <a:effectLst/>
                        <a:latin typeface="Consolas"/>
                        <a:ea typeface="Consolas"/>
                      </a:endParaRPr>
                    </a:p>
                  </a:txBody>
                  <a:tcPr marL="9525" marR="9525" marT="9525" marB="95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kk-KZ" sz="1000" b="1" dirty="0" smtClean="0">
                          <a:effectLst/>
                        </a:rPr>
                        <a:t>Аттестаттау</a:t>
                      </a:r>
                      <a:r>
                        <a:rPr lang="kk-KZ" sz="1000" b="1" baseline="0" dirty="0" smtClean="0">
                          <a:effectLst/>
                        </a:rPr>
                        <a:t> комиссиясының шешімінің күні</a:t>
                      </a:r>
                      <a:endParaRPr lang="ru-RU" sz="1100" b="1" dirty="0">
                        <a:effectLst/>
                        <a:latin typeface="Consolas"/>
                        <a:ea typeface="Consolas"/>
                      </a:endParaRPr>
                    </a:p>
                  </a:txBody>
                  <a:tcPr marL="9525" marR="9525" marT="9525" marB="95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ru-RU" sz="1000" b="1" dirty="0" err="1" smtClean="0">
                          <a:effectLst/>
                        </a:rPr>
                        <a:t>Біліктілік</a:t>
                      </a:r>
                      <a:r>
                        <a:rPr lang="ru-RU" sz="1000" b="1" dirty="0" smtClean="0">
                          <a:effectLst/>
                        </a:rPr>
                        <a:t> </a:t>
                      </a:r>
                      <a:r>
                        <a:rPr lang="ru-RU" sz="1000" b="1" dirty="0" err="1" smtClean="0">
                          <a:effectLst/>
                        </a:rPr>
                        <a:t>санатын</a:t>
                      </a:r>
                      <a:r>
                        <a:rPr lang="ru-RU" sz="1000" b="1" dirty="0" smtClean="0">
                          <a:effectLst/>
                        </a:rPr>
                        <a:t> беру/</a:t>
                      </a:r>
                      <a:r>
                        <a:rPr lang="ru-RU" sz="1000" b="1" dirty="0" err="1" smtClean="0">
                          <a:effectLst/>
                        </a:rPr>
                        <a:t>растау</a:t>
                      </a:r>
                      <a:r>
                        <a:rPr lang="ru-RU" sz="1000" b="1" baseline="0" dirty="0" smtClean="0">
                          <a:effectLst/>
                        </a:rPr>
                        <a:t> </a:t>
                      </a:r>
                      <a:r>
                        <a:rPr lang="ru-RU" sz="1000" b="1" baseline="0" dirty="0" err="1" smtClean="0">
                          <a:effectLst/>
                        </a:rPr>
                        <a:t>туралы</a:t>
                      </a:r>
                      <a:r>
                        <a:rPr lang="ru-RU" sz="1000" b="1" baseline="0" dirty="0" smtClean="0">
                          <a:effectLst/>
                        </a:rPr>
                        <a:t> </a:t>
                      </a:r>
                      <a:r>
                        <a:rPr lang="ru-RU" sz="1000" b="1" baseline="0" dirty="0" err="1" smtClean="0">
                          <a:effectLst/>
                        </a:rPr>
                        <a:t>бұйрықтың</a:t>
                      </a:r>
                      <a:r>
                        <a:rPr lang="ru-RU" sz="1000" b="1" baseline="0" dirty="0" smtClean="0">
                          <a:effectLst/>
                        </a:rPr>
                        <a:t> </a:t>
                      </a:r>
                      <a:r>
                        <a:rPr lang="ru-RU" sz="1000" b="1" baseline="0" dirty="0" err="1" smtClean="0">
                          <a:effectLst/>
                        </a:rPr>
                        <a:t>күні</a:t>
                      </a:r>
                      <a:r>
                        <a:rPr lang="ru-RU" sz="1000" b="1" baseline="0" dirty="0" smtClean="0">
                          <a:effectLst/>
                        </a:rPr>
                        <a:t> мен </a:t>
                      </a:r>
                      <a:r>
                        <a:rPr lang="ru-RU" sz="1000" b="1" baseline="0" dirty="0" err="1" smtClean="0">
                          <a:effectLst/>
                        </a:rPr>
                        <a:t>нөмірі</a:t>
                      </a:r>
                      <a:endParaRPr lang="ru-RU" sz="1100" b="1" dirty="0">
                        <a:effectLst/>
                        <a:latin typeface="Consolas"/>
                        <a:ea typeface="Consolas"/>
                      </a:endParaRPr>
                    </a:p>
                  </a:txBody>
                  <a:tcPr marL="9525" marR="9525" marT="9525" marB="95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kk-KZ" sz="1000" b="1" dirty="0" smtClean="0">
                          <a:effectLst/>
                        </a:rPr>
                        <a:t>Куәлікті беру күні</a:t>
                      </a:r>
                      <a:endParaRPr lang="ru-RU" sz="1100" b="1" dirty="0">
                        <a:effectLst/>
                        <a:latin typeface="Consolas"/>
                        <a:ea typeface="Consolas"/>
                      </a:endParaRPr>
                    </a:p>
                  </a:txBody>
                  <a:tcPr marL="9525" marR="9525" marT="9525" marB="95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kk-KZ" sz="1000" b="1" dirty="0" smtClean="0">
                          <a:effectLst/>
                        </a:rPr>
                        <a:t>Педагогтың алғаны жөніндегі қолы</a:t>
                      </a:r>
                      <a:endParaRPr lang="ru-RU" sz="1100" b="1" dirty="0">
                        <a:effectLst/>
                        <a:latin typeface="Consolas"/>
                        <a:ea typeface="Consolas"/>
                      </a:endParaRPr>
                    </a:p>
                  </a:txBody>
                  <a:tcPr marL="9525" marR="9525" marT="9525" marB="9525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304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107504" y="2708920"/>
            <a:ext cx="8856984" cy="3240360"/>
            <a:chOff x="113046" y="3055556"/>
            <a:chExt cx="10003570" cy="2963112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971600" y="3055556"/>
              <a:ext cx="9145016" cy="2963112"/>
              <a:chOff x="-174293" y="3055556"/>
              <a:chExt cx="9145016" cy="2963112"/>
            </a:xfrm>
          </p:grpSpPr>
          <p:graphicFrame>
            <p:nvGraphicFramePr>
              <p:cNvPr id="12" name="Схема 11"/>
              <p:cNvGraphicFramePr/>
              <p:nvPr>
                <p:extLst>
                  <p:ext uri="{D42A27DB-BD31-4B8C-83A1-F6EECF244321}">
                    <p14:modId xmlns:p14="http://schemas.microsoft.com/office/powerpoint/2010/main" val="1142843146"/>
                  </p:ext>
                </p:extLst>
              </p:nvPr>
            </p:nvGraphicFramePr>
            <p:xfrm>
              <a:off x="-174293" y="3312658"/>
              <a:ext cx="9145016" cy="270601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sp>
            <p:nvSpPr>
              <p:cNvPr id="13" name="TextBox 12"/>
              <p:cNvSpPr txBox="1"/>
              <p:nvPr/>
            </p:nvSpPr>
            <p:spPr>
              <a:xfrm>
                <a:off x="974135" y="4345358"/>
                <a:ext cx="19055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ru-RU" sz="1400" dirty="0">
                  <a:solidFill>
                    <a:schemeClr val="accent5">
                      <a:lumMod val="75000"/>
                    </a:schemeClr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727869" y="3906835"/>
                <a:ext cx="19055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ru-RU" sz="1400" dirty="0">
                  <a:solidFill>
                    <a:schemeClr val="accent5">
                      <a:lumMod val="75000"/>
                    </a:schemeClr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4403900" y="3462098"/>
                <a:ext cx="19055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ru-RU" sz="1400" dirty="0">
                  <a:solidFill>
                    <a:schemeClr val="accent5">
                      <a:lumMod val="75000"/>
                    </a:schemeClr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6402949" y="3055556"/>
                <a:ext cx="19055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ru-RU" sz="1400" dirty="0">
                  <a:solidFill>
                    <a:schemeClr val="accent5">
                      <a:lumMod val="75000"/>
                    </a:schemeClr>
                  </a:solidFill>
                  <a:latin typeface="Book Antiqua" panose="02040602050305030304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3046" y="4505183"/>
              <a:ext cx="1437673" cy="759896"/>
            </a:xfrm>
            <a:prstGeom prst="homePlate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kk-KZ" sz="1200" b="1" dirty="0" smtClean="0">
                  <a:solidFill>
                    <a:schemeClr val="bg1"/>
                  </a:solidFill>
                  <a:latin typeface="Book Antiqua" panose="02040602050305030304" pitchFamily="18" charset="0"/>
                </a:rPr>
                <a:t>Ағымдағы жылдың қыркүйек айы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13046" y="5336712"/>
              <a:ext cx="1437673" cy="591030"/>
            </a:xfrm>
            <a:prstGeom prst="homePlate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kk-KZ" sz="1200" b="1" dirty="0" smtClean="0">
                  <a:solidFill>
                    <a:schemeClr val="bg1"/>
                  </a:solidFill>
                  <a:latin typeface="Book Antiqua" panose="02040602050305030304" pitchFamily="18" charset="0"/>
                </a:rPr>
                <a:t>Ағымдағы жылдың қаңтар айы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2201225" y="1196752"/>
            <a:ext cx="4104455" cy="1368152"/>
            <a:chOff x="2201225" y="1196752"/>
            <a:chExt cx="4104455" cy="1368152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2201225" y="1196752"/>
              <a:ext cx="4104455" cy="1368152"/>
              <a:chOff x="3491880" y="1052736"/>
              <a:chExt cx="4719439" cy="1695450"/>
            </a:xfrm>
          </p:grpSpPr>
          <p:pic>
            <p:nvPicPr>
              <p:cNvPr id="6" name="Рисунок 5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067944" y="1052736"/>
                <a:ext cx="4143375" cy="1695450"/>
              </a:xfrm>
              <a:prstGeom prst="rect">
                <a:avLst/>
              </a:prstGeom>
            </p:spPr>
          </p:pic>
          <p:sp>
            <p:nvSpPr>
              <p:cNvPr id="7" name="TextBox 6"/>
              <p:cNvSpPr txBox="1"/>
              <p:nvPr/>
            </p:nvSpPr>
            <p:spPr>
              <a:xfrm>
                <a:off x="3491880" y="1715795"/>
                <a:ext cx="212410" cy="457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ru-RU" b="1" dirty="0">
                  <a:solidFill>
                    <a:srgbClr val="002060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5757907" y="1696794"/>
                <a:ext cx="763448" cy="457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k-KZ" b="1" dirty="0" smtClean="0">
                    <a:solidFill>
                      <a:srgbClr val="002060"/>
                    </a:solidFill>
                    <a:latin typeface="Book Antiqua" panose="02040602050305030304" pitchFamily="18" charset="0"/>
                  </a:rPr>
                  <a:t>-дан</a:t>
                </a:r>
                <a:endParaRPr lang="ru-RU" b="1" dirty="0">
                  <a:solidFill>
                    <a:srgbClr val="002060"/>
                  </a:solidFill>
                  <a:latin typeface="Book Antiqua" panose="02040602050305030304" pitchFamily="18" charset="0"/>
                </a:endParaRPr>
              </a:p>
            </p:txBody>
          </p:sp>
        </p:grpSp>
        <p:sp>
          <p:nvSpPr>
            <p:cNvPr id="17" name="Прямоугольник 16"/>
            <p:cNvSpPr/>
            <p:nvPr/>
          </p:nvSpPr>
          <p:spPr>
            <a:xfrm>
              <a:off x="3141970" y="1523002"/>
              <a:ext cx="576064" cy="70755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838382" y="1234448"/>
              <a:ext cx="1222285" cy="1320016"/>
            </a:xfrm>
            <a:prstGeom prst="ellipse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5500" b="1" dirty="0" smtClean="0">
                  <a:solidFill>
                    <a:schemeClr val="accent1">
                      <a:lumMod val="50000"/>
                    </a:schemeClr>
                  </a:solidFill>
                  <a:latin typeface="Arial Narrow" panose="020B0606020202030204" pitchFamily="34" charset="0"/>
                </a:rPr>
                <a:t>30</a:t>
              </a:r>
              <a:endParaRPr lang="ru-RU" sz="55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19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2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878" name="CorelDRAW" r:id="rId9" imgW="2241555" imgH="370637" progId="CorelDRAW.Graphic.11">
                    <p:embed/>
                  </p:oleObj>
                </mc:Choice>
                <mc:Fallback>
                  <p:oleObj name="CorelDRAW" r:id="rId9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23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24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25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 БІЛІКТІЛІК САНАТЫ ҮШІН ҚОСЫМША ТӨЛЕМАҚЫ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63696" y="1593311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-ға дейін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514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2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87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23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24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25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800" b="1" i="1" dirty="0" smtClean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2011" y="2564904"/>
            <a:ext cx="75018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НАЗАРЛАРЫҢЫЗҒА РАҚМЕТ!</a:t>
            </a:r>
            <a:endParaRPr lang="ru-RU" sz="40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59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6453188"/>
            <a:ext cx="9144000" cy="404812"/>
            <a:chOff x="0" y="4065"/>
            <a:chExt cx="5760" cy="255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6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9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74549" y="116632"/>
            <a:ext cx="9166225" cy="765175"/>
            <a:chOff x="0" y="0"/>
            <a:chExt cx="5774" cy="482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324674" y="-99392"/>
            <a:ext cx="8494649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400" b="1" i="1" dirty="0" smtClean="0">
              <a:solidFill>
                <a:srgbClr val="FFFF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Педагогтарға арналған олимпиада, кәсіби   конкурстар, ғылыми жобалар, спорттық жарыстар  және  т.б  тізбесі</a:t>
            </a:r>
            <a:endParaRPr lang="ru-RU" sz="2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98511" y="908720"/>
            <a:ext cx="8784976" cy="2304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     </a:t>
            </a:r>
            <a:r>
              <a:rPr lang="ru-RU" b="1" dirty="0"/>
              <a:t>	</a:t>
            </a:r>
            <a:endParaRPr lang="ru-RU" sz="2100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6287" y="881807"/>
            <a:ext cx="8591425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Биыл аттестатталушы  және олардың  оқушыларының жетістіктерін қарастыруына өзгерістер енгізілген.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1. Аттестат</a:t>
            </a:r>
            <a:r>
              <a:rPr lang="kk-KZ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таудың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кезеңін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өткізгенде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сараптамалық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мүшелері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ҚР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БжҒМ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2018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жылғы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24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мамырдағы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№226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бұйрығымен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бекітілген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пәндер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республикалық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халықаралық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олимпиадалар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жобалар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конкурстарының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жарыстардың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орындаушылар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конкурстарының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кәсіби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шеберлік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конкурстарының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спорттық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жарыстардың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тізбесін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бекіту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құжатын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негізге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тізбеге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ҚР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БжҒМ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2018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жылғы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9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тамыздағы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№394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бұйрығымен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толықтырулар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енгізілген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1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kk-KZ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2. </a:t>
            </a:r>
            <a:r>
              <a:rPr lang="kk-KZ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2011 жылғы 7 желтоқсандағы № 514 бұйрығымен </a:t>
            </a:r>
            <a:r>
              <a:rPr lang="kk-KZ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бекітілген </a:t>
            </a:r>
            <a:r>
              <a:rPr lang="kk-KZ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2013 ж. 6 мамырдағы №175 бұйрығымен  өзгерістер мен толықтырулар енгізілген )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пәндер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республикалық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халықаралық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олимпиадалар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жобалар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конкурстарының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жарыстардың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орындаушылар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конкурстарының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кәсіби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шеберлік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конкурстарының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спорттық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жарыстардың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тізбесін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бекіту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 </a:t>
            </a:r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тізбені </a:t>
            </a:r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негізге </a:t>
            </a:r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  </a:t>
            </a:r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ұсынылады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</a:pP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91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6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17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kk-KZ" sz="2800" b="1" i="1" dirty="0" smtClean="0">
                <a:solidFill>
                  <a:schemeClr val="bg1"/>
                </a:solidFill>
              </a:rPr>
              <a:t>АТТЕСТАТТАУ  МОДЕЛІ</a:t>
            </a:r>
            <a:endParaRPr lang="ru-RU" sz="2800" b="1" i="1" dirty="0" smtClean="0">
              <a:solidFill>
                <a:schemeClr val="bg1"/>
              </a:solidFill>
            </a:endParaRPr>
          </a:p>
        </p:txBody>
      </p:sp>
      <p:sp>
        <p:nvSpPr>
          <p:cNvPr id="11" name="Объект 2"/>
          <p:cNvSpPr>
            <a:spLocks noGrp="1"/>
          </p:cNvSpPr>
          <p:nvPr>
            <p:ph sz="half" idx="1"/>
          </p:nvPr>
        </p:nvSpPr>
        <p:spPr>
          <a:xfrm>
            <a:off x="107504" y="1046520"/>
            <a:ext cx="5384039" cy="1446384"/>
          </a:xfr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 smtClean="0">
                <a:solidFill>
                  <a:srgbClr val="800000"/>
                </a:solidFill>
                <a:latin typeface="Century Gothic" pitchFamily="34" charset="0"/>
              </a:rPr>
              <a:t>	</a:t>
            </a:r>
            <a:r>
              <a:rPr lang="ru-RU" sz="1400" b="1" dirty="0" err="1" smtClean="0">
                <a:solidFill>
                  <a:srgbClr val="800000"/>
                </a:solidFill>
                <a:latin typeface="Century Gothic" pitchFamily="34" charset="0"/>
              </a:rPr>
              <a:t>Кезекті</a:t>
            </a:r>
            <a:r>
              <a:rPr lang="ru-RU" sz="1400" b="1" dirty="0" smtClean="0">
                <a:solidFill>
                  <a:srgbClr val="800000"/>
                </a:solidFill>
                <a:latin typeface="Century Gothic" pitchFamily="34" charset="0"/>
              </a:rPr>
              <a:t>  </a:t>
            </a:r>
            <a:r>
              <a:rPr lang="ru-RU" sz="1400" b="1" dirty="0" err="1" smtClean="0">
                <a:solidFill>
                  <a:srgbClr val="800000"/>
                </a:solidFill>
                <a:latin typeface="Century Gothic" pitchFamily="34" charset="0"/>
              </a:rPr>
              <a:t>және</a:t>
            </a:r>
            <a:r>
              <a:rPr lang="ru-RU" sz="1400" b="1" dirty="0" smtClean="0">
                <a:solidFill>
                  <a:srgbClr val="800000"/>
                </a:solidFill>
                <a:latin typeface="Century Gothic" pitchFamily="34" charset="0"/>
              </a:rPr>
              <a:t>  </a:t>
            </a:r>
            <a:r>
              <a:rPr lang="ru-RU" sz="1400" b="1" dirty="0" err="1" smtClean="0">
                <a:solidFill>
                  <a:srgbClr val="800000"/>
                </a:solidFill>
                <a:latin typeface="Century Gothic" pitchFamily="34" charset="0"/>
              </a:rPr>
              <a:t>мерзімінен</a:t>
            </a:r>
            <a:r>
              <a:rPr lang="ru-RU" sz="1400" b="1" dirty="0" smtClean="0">
                <a:solidFill>
                  <a:srgbClr val="800000"/>
                </a:solidFill>
                <a:latin typeface="Century Gothic" pitchFamily="34" charset="0"/>
              </a:rPr>
              <a:t> </a:t>
            </a:r>
            <a:r>
              <a:rPr lang="ru-RU" sz="1400" b="1" dirty="0">
                <a:solidFill>
                  <a:srgbClr val="800000"/>
                </a:solidFill>
                <a:latin typeface="Century Gothic" pitchFamily="34" charset="0"/>
              </a:rPr>
              <a:t> </a:t>
            </a:r>
            <a:r>
              <a:rPr lang="ru-RU" sz="1400" b="1" dirty="0" err="1" smtClean="0">
                <a:solidFill>
                  <a:srgbClr val="800000"/>
                </a:solidFill>
                <a:latin typeface="Century Gothic" pitchFamily="34" charset="0"/>
              </a:rPr>
              <a:t>бұрын</a:t>
            </a:r>
            <a:r>
              <a:rPr lang="ru-RU" sz="1400" b="1" dirty="0" smtClean="0">
                <a:solidFill>
                  <a:srgbClr val="800000"/>
                </a:solidFill>
                <a:latin typeface="Century Gothic" pitchFamily="34" charset="0"/>
              </a:rPr>
              <a:t>  </a:t>
            </a:r>
            <a:r>
              <a:rPr lang="ru-RU" sz="1400" b="1" dirty="0" err="1" smtClean="0">
                <a:solidFill>
                  <a:srgbClr val="800000"/>
                </a:solidFill>
                <a:latin typeface="Century Gothic" pitchFamily="34" charset="0"/>
              </a:rPr>
              <a:t>аттестаттау</a:t>
            </a:r>
            <a:r>
              <a:rPr lang="ru-RU" sz="1400" b="1" dirty="0" smtClean="0">
                <a:solidFill>
                  <a:srgbClr val="800000"/>
                </a:solidFill>
                <a:latin typeface="Century Gothic" pitchFamily="34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Century Gothic" pitchFamily="34" charset="0"/>
              </a:rPr>
              <a:t>екі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Century Gothic" pitchFamily="34" charset="0"/>
              </a:rPr>
              <a:t>кезеңмен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Century Gothic" pitchFamily="34" charset="0"/>
              </a:rPr>
              <a:t>өткізіледі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:</a:t>
            </a:r>
            <a:endParaRPr lang="ru-RU" sz="1400" b="1" dirty="0">
              <a:solidFill>
                <a:srgbClr val="002060"/>
              </a:solidFill>
              <a:latin typeface="Century Gothic" pitchFamily="34" charset="0"/>
            </a:endParaRPr>
          </a:p>
          <a:p>
            <a:pPr lvl="0"/>
            <a:r>
              <a:rPr lang="ru-RU" sz="1400" b="1" dirty="0" err="1" smtClean="0">
                <a:solidFill>
                  <a:srgbClr val="800000"/>
                </a:solidFill>
                <a:latin typeface="Century Gothic" pitchFamily="34" charset="0"/>
              </a:rPr>
              <a:t>Бірінші</a:t>
            </a:r>
            <a:r>
              <a:rPr lang="ru-RU" sz="1400" b="1" dirty="0" smtClean="0">
                <a:solidFill>
                  <a:srgbClr val="800000"/>
                </a:solidFill>
                <a:latin typeface="Century Gothic" pitchFamily="34" charset="0"/>
              </a:rPr>
              <a:t> </a:t>
            </a:r>
            <a:r>
              <a:rPr lang="ru-RU" sz="1400" b="1" dirty="0" err="1" smtClean="0">
                <a:solidFill>
                  <a:srgbClr val="800000"/>
                </a:solidFill>
                <a:latin typeface="Century Gothic" pitchFamily="34" charset="0"/>
              </a:rPr>
              <a:t>кезең</a:t>
            </a:r>
            <a:r>
              <a:rPr lang="ru-RU" sz="1400" b="1" dirty="0" smtClean="0">
                <a:solidFill>
                  <a:srgbClr val="800000"/>
                </a:solidFill>
                <a:latin typeface="Century Gothic" pitchFamily="34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– </a:t>
            </a:r>
            <a:r>
              <a:rPr lang="ru-RU" sz="1400" b="1" dirty="0" err="1" smtClean="0">
                <a:solidFill>
                  <a:srgbClr val="002060"/>
                </a:solidFill>
                <a:latin typeface="Century Gothic" pitchFamily="34" charset="0"/>
              </a:rPr>
              <a:t>ұлттық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Century Gothic" pitchFamily="34" charset="0"/>
              </a:rPr>
              <a:t>біліктілік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Century Gothic" pitchFamily="34" charset="0"/>
              </a:rPr>
              <a:t>тестілеу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 ( </a:t>
            </a:r>
            <a:r>
              <a:rPr lang="ru-RU" sz="1400" b="1" dirty="0" err="1" smtClean="0">
                <a:solidFill>
                  <a:srgbClr val="002060"/>
                </a:solidFill>
                <a:latin typeface="Century Gothic" pitchFamily="34" charset="0"/>
              </a:rPr>
              <a:t>әрі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Century Gothic" pitchFamily="34" charset="0"/>
              </a:rPr>
              <a:t>қарай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 – </a:t>
            </a:r>
            <a:r>
              <a:rPr lang="ru-RU" sz="1400" b="1" dirty="0" err="1" smtClean="0">
                <a:solidFill>
                  <a:srgbClr val="002060"/>
                </a:solidFill>
                <a:latin typeface="Century Gothic" pitchFamily="34" charset="0"/>
              </a:rPr>
              <a:t>тестілеу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 );</a:t>
            </a:r>
            <a:endParaRPr lang="ru-RU" sz="1400" b="1" dirty="0">
              <a:solidFill>
                <a:srgbClr val="002060"/>
              </a:solidFill>
              <a:latin typeface="Century Gothic" pitchFamily="34" charset="0"/>
            </a:endParaRPr>
          </a:p>
          <a:p>
            <a:pPr lvl="0"/>
            <a:r>
              <a:rPr lang="ru-RU" sz="1400" b="1" dirty="0" err="1" smtClean="0">
                <a:solidFill>
                  <a:srgbClr val="800000"/>
                </a:solidFill>
                <a:latin typeface="Century Gothic" pitchFamily="34" charset="0"/>
              </a:rPr>
              <a:t>Екінші</a:t>
            </a:r>
            <a:r>
              <a:rPr lang="ru-RU" sz="1400" b="1" dirty="0" smtClean="0">
                <a:solidFill>
                  <a:srgbClr val="800000"/>
                </a:solidFill>
                <a:latin typeface="Century Gothic" pitchFamily="34" charset="0"/>
              </a:rPr>
              <a:t> </a:t>
            </a:r>
            <a:r>
              <a:rPr lang="ru-RU" sz="1400" b="1" dirty="0" err="1" smtClean="0">
                <a:solidFill>
                  <a:srgbClr val="800000"/>
                </a:solidFill>
                <a:latin typeface="Century Gothic" pitchFamily="34" charset="0"/>
              </a:rPr>
              <a:t>кезең</a:t>
            </a:r>
            <a:r>
              <a:rPr lang="ru-RU" sz="1400" b="1" dirty="0" smtClean="0">
                <a:solidFill>
                  <a:srgbClr val="800000"/>
                </a:solidFill>
                <a:latin typeface="Century Gothic" pitchFamily="34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– </a:t>
            </a:r>
            <a:r>
              <a:rPr lang="ru-RU" sz="1400" b="1" dirty="0" err="1" smtClean="0">
                <a:solidFill>
                  <a:srgbClr val="002060"/>
                </a:solidFill>
                <a:latin typeface="Century Gothic" pitchFamily="34" charset="0"/>
              </a:rPr>
              <a:t>қызмет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Century Gothic" pitchFamily="34" charset="0"/>
              </a:rPr>
              <a:t>қорытындыларының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Century Gothic" pitchFamily="34" charset="0"/>
              </a:rPr>
              <a:t>кешенді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  </a:t>
            </a:r>
            <a:r>
              <a:rPr lang="ru-RU" sz="1400" b="1" dirty="0" err="1" smtClean="0">
                <a:solidFill>
                  <a:srgbClr val="002060"/>
                </a:solidFill>
                <a:latin typeface="Century Gothic" pitchFamily="34" charset="0"/>
              </a:rPr>
              <a:t>нәтижесін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  </a:t>
            </a:r>
            <a:r>
              <a:rPr lang="ru-RU" sz="1400" b="1" dirty="0" err="1" smtClean="0">
                <a:solidFill>
                  <a:srgbClr val="002060"/>
                </a:solidFill>
                <a:latin typeface="Century Gothic" pitchFamily="34" charset="0"/>
              </a:rPr>
              <a:t>кешенді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  </a:t>
            </a:r>
            <a:r>
              <a:rPr lang="ru-RU" sz="1400" b="1" dirty="0" err="1" smtClean="0">
                <a:solidFill>
                  <a:srgbClr val="002060"/>
                </a:solidFill>
                <a:latin typeface="Century Gothic" pitchFamily="34" charset="0"/>
              </a:rPr>
              <a:t>талдымалық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Century Gothic" pitchFamily="34" charset="0"/>
              </a:rPr>
              <a:t>жинақтау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.</a:t>
            </a:r>
            <a:endParaRPr lang="ru-RU" sz="14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448118" y="2527855"/>
            <a:ext cx="1467139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</a:t>
            </a:r>
            <a:r>
              <a:rPr lang="ru-RU" sz="16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шебер</a:t>
            </a:r>
            <a:endParaRPr lang="ru-RU" sz="1600" b="1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835433" y="3337804"/>
            <a:ext cx="1399000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Жоғары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 </a:t>
            </a:r>
            <a:r>
              <a:rPr lang="ru-RU" sz="14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санат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448118" y="3337804"/>
            <a:ext cx="1588377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</a:t>
            </a:r>
            <a:r>
              <a:rPr lang="ru-RU" sz="14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зерттеуші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915587" y="4139684"/>
            <a:ext cx="1176693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Бірінші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 </a:t>
            </a:r>
            <a:r>
              <a:rPr lang="ru-RU" sz="14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санат</a:t>
            </a:r>
            <a:endParaRPr lang="ru-RU" sz="1400" b="1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448119" y="4139684"/>
            <a:ext cx="1467138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</a:t>
            </a:r>
            <a:r>
              <a:rPr lang="ru-RU" sz="14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сарапшы</a:t>
            </a:r>
            <a:endParaRPr lang="ru-RU" sz="1400" b="1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847896" y="4946607"/>
            <a:ext cx="1176693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Екінші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14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санат</a:t>
            </a:r>
            <a:endParaRPr lang="ru-RU" sz="1400" b="1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60581" y="4946607"/>
            <a:ext cx="1454675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Педагог-модератор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847896" y="5751513"/>
            <a:ext cx="1176693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Санатсыз</a:t>
            </a:r>
            <a:endParaRPr lang="ru-RU" sz="1400" b="1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460581" y="5751513"/>
            <a:ext cx="1454675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</a:t>
            </a: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5580112" y="1367129"/>
            <a:ext cx="1533789" cy="74603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i="1" dirty="0" err="1" smtClean="0">
                <a:solidFill>
                  <a:srgbClr val="800000"/>
                </a:solidFill>
                <a:latin typeface="Century Gothic" panose="020B0502020202020204" pitchFamily="34" charset="0"/>
                <a:ea typeface="+mn-ea"/>
                <a:cs typeface="+mn-cs"/>
              </a:rPr>
              <a:t>Қазіргі</a:t>
            </a:r>
            <a:r>
              <a:rPr lang="ru-RU" sz="1400" b="1" i="1" dirty="0" smtClean="0">
                <a:solidFill>
                  <a:srgbClr val="800000"/>
                </a:solidFill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ru-RU" sz="1400" b="1" i="1" dirty="0" err="1" smtClean="0">
                <a:solidFill>
                  <a:srgbClr val="800000"/>
                </a:solidFill>
                <a:latin typeface="Century Gothic" panose="020B0502020202020204" pitchFamily="34" charset="0"/>
                <a:ea typeface="+mn-ea"/>
                <a:cs typeface="+mn-cs"/>
              </a:rPr>
              <a:t>қолданыстағы</a:t>
            </a:r>
            <a:r>
              <a:rPr lang="ru-RU" sz="1400" b="1" i="1" dirty="0" smtClean="0">
                <a:solidFill>
                  <a:srgbClr val="800000"/>
                </a:solidFill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ru-RU" sz="1400" b="1" i="1" dirty="0" err="1" smtClean="0">
                <a:solidFill>
                  <a:srgbClr val="800000"/>
                </a:solidFill>
                <a:latin typeface="Century Gothic" panose="020B0502020202020204" pitchFamily="34" charset="0"/>
                <a:ea typeface="+mn-ea"/>
                <a:cs typeface="+mn-cs"/>
              </a:rPr>
              <a:t>санаттар</a:t>
            </a:r>
            <a:r>
              <a:rPr lang="ru-RU" sz="1400" b="1" i="1" dirty="0" smtClean="0">
                <a:solidFill>
                  <a:srgbClr val="800000"/>
                </a:solidFill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endParaRPr lang="ru-RU" sz="1400" b="1" i="1" dirty="0">
              <a:solidFill>
                <a:srgbClr val="800000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7354966" y="1382978"/>
            <a:ext cx="1681530" cy="74603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i="1" dirty="0" err="1" smtClean="0">
                <a:solidFill>
                  <a:srgbClr val="800000"/>
                </a:solidFill>
                <a:latin typeface="Century Gothic" panose="020B0502020202020204" pitchFamily="34" charset="0"/>
                <a:ea typeface="+mn-ea"/>
                <a:cs typeface="+mn-cs"/>
              </a:rPr>
              <a:t>Берілетін</a:t>
            </a:r>
            <a:r>
              <a:rPr lang="ru-RU" sz="1600" b="1" i="1" dirty="0" smtClean="0">
                <a:solidFill>
                  <a:srgbClr val="800000"/>
                </a:solidFill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ru-RU" sz="1600" b="1" i="1" dirty="0" err="1" smtClean="0">
                <a:solidFill>
                  <a:srgbClr val="800000"/>
                </a:solidFill>
                <a:latin typeface="Century Gothic" panose="020B0502020202020204" pitchFamily="34" charset="0"/>
                <a:ea typeface="+mn-ea"/>
                <a:cs typeface="+mn-cs"/>
              </a:rPr>
              <a:t>санаттар</a:t>
            </a:r>
            <a:endParaRPr lang="ru-RU" sz="1600" b="1" i="1" dirty="0">
              <a:solidFill>
                <a:srgbClr val="800000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" descr="C:\Users\Stella.Ibraeva\Desktop\index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557" y="2172070"/>
            <a:ext cx="827416" cy="1103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Прямая со стрелкой 24"/>
          <p:cNvCxnSpPr/>
          <p:nvPr/>
        </p:nvCxnSpPr>
        <p:spPr>
          <a:xfrm flipV="1">
            <a:off x="7113901" y="1699357"/>
            <a:ext cx="241064" cy="32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79512" y="2780928"/>
            <a:ext cx="5285701" cy="2569934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700" b="1" dirty="0">
                <a:solidFill>
                  <a:srgbClr val="C00000"/>
                </a:solidFill>
                <a:latin typeface="Century Gothic" pitchFamily="34" charset="0"/>
              </a:rPr>
              <a:t>!</a:t>
            </a:r>
            <a:r>
              <a:rPr lang="en-US" sz="1700" dirty="0">
                <a:latin typeface="Century Gothic" pitchFamily="34" charset="0"/>
              </a:rPr>
              <a:t> </a:t>
            </a:r>
            <a:r>
              <a:rPr lang="kk-KZ" sz="1600" b="1" dirty="0" smtClean="0">
                <a:solidFill>
                  <a:srgbClr val="002060"/>
                </a:solidFill>
                <a:latin typeface="Century Gothic" pitchFamily="34" charset="0"/>
              </a:rPr>
              <a:t>Жоғары, бірінші, екінші біліктілік санаттары бар </a:t>
            </a:r>
            <a:r>
              <a:rPr lang="ru-RU" sz="1600" b="1" dirty="0">
                <a:solidFill>
                  <a:srgbClr val="002060"/>
                </a:solidFill>
                <a:latin typeface="Century Gothic" pitchFamily="34" charset="0"/>
              </a:rPr>
              <a:t>п</a:t>
            </a:r>
            <a:r>
              <a:rPr lang="ru-RU" sz="1600" b="1" dirty="0" smtClean="0">
                <a:solidFill>
                  <a:srgbClr val="002060"/>
                </a:solidFill>
                <a:latin typeface="Century Gothic" pitchFamily="34" charset="0"/>
              </a:rPr>
              <a:t>едагог </a:t>
            </a:r>
            <a:r>
              <a:rPr lang="ru-RU" sz="1600" b="1" dirty="0" err="1" smtClean="0">
                <a:solidFill>
                  <a:srgbClr val="002060"/>
                </a:solidFill>
                <a:latin typeface="Century Gothic" pitchFamily="34" charset="0"/>
              </a:rPr>
              <a:t>қызметкерлер</a:t>
            </a:r>
            <a:r>
              <a:rPr lang="ru-RU" sz="1600" b="1" dirty="0" smtClean="0">
                <a:solidFill>
                  <a:srgbClr val="002060"/>
                </a:solidFill>
                <a:latin typeface="Century Gothic" pitchFamily="34" charset="0"/>
              </a:rPr>
              <a:t>  мен </a:t>
            </a:r>
            <a:r>
              <a:rPr lang="ru-RU" sz="1600" b="1" dirty="0" err="1" smtClean="0">
                <a:solidFill>
                  <a:srgbClr val="002060"/>
                </a:solidFill>
                <a:latin typeface="Century Gothic" pitchFamily="34" charset="0"/>
              </a:rPr>
              <a:t>оларға</a:t>
            </a:r>
            <a:r>
              <a:rPr lang="ru-RU" sz="1600" b="1" dirty="0" smtClean="0">
                <a:solidFill>
                  <a:srgbClr val="002060"/>
                </a:solidFill>
                <a:latin typeface="Century Gothic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entury Gothic" pitchFamily="34" charset="0"/>
              </a:rPr>
              <a:t>теңестірілген</a:t>
            </a:r>
            <a:r>
              <a:rPr lang="ru-RU" sz="1600" b="1" dirty="0" smtClean="0">
                <a:solidFill>
                  <a:srgbClr val="002060"/>
                </a:solidFill>
                <a:latin typeface="Century Gothic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entury Gothic" pitchFamily="34" charset="0"/>
              </a:rPr>
              <a:t>тұлғалардың</a:t>
            </a:r>
            <a:r>
              <a:rPr lang="ru-RU" sz="1600" b="1" dirty="0" smtClean="0">
                <a:solidFill>
                  <a:srgbClr val="002060"/>
                </a:solidFill>
                <a:latin typeface="Century Gothic" pitchFamily="34" charset="0"/>
              </a:rPr>
              <a:t> осы </a:t>
            </a:r>
            <a:r>
              <a:rPr lang="ru-RU" sz="1600" b="1" dirty="0" err="1">
                <a:solidFill>
                  <a:srgbClr val="002060"/>
                </a:solidFill>
                <a:latin typeface="Century Gothic" pitchFamily="34" charset="0"/>
              </a:rPr>
              <a:t>Ережелермен</a:t>
            </a:r>
            <a:r>
              <a:rPr lang="ru-RU" sz="1600" b="1" dirty="0">
                <a:solidFill>
                  <a:srgbClr val="002060"/>
                </a:solidFill>
                <a:latin typeface="Century Gothic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entury Gothic" pitchFamily="34" charset="0"/>
              </a:rPr>
              <a:t>бекітілген</a:t>
            </a:r>
            <a:r>
              <a:rPr lang="ru-RU" sz="1600" b="1" dirty="0" smtClean="0">
                <a:solidFill>
                  <a:srgbClr val="002060"/>
                </a:solidFill>
                <a:latin typeface="Century Gothic" pitchFamily="34" charset="0"/>
              </a:rPr>
              <a:t> педагог </a:t>
            </a:r>
            <a:r>
              <a:rPr lang="ru-RU" sz="1600" b="1" dirty="0" err="1">
                <a:solidFill>
                  <a:srgbClr val="002060"/>
                </a:solidFill>
                <a:latin typeface="Century Gothic" pitchFamily="34" charset="0"/>
              </a:rPr>
              <a:t>қызметкерлер</a:t>
            </a:r>
            <a:r>
              <a:rPr lang="ru-RU" sz="1600" b="1" dirty="0">
                <a:solidFill>
                  <a:srgbClr val="002060"/>
                </a:solidFill>
                <a:latin typeface="Century Gothic" pitchFamily="34" charset="0"/>
              </a:rPr>
              <a:t>  мен </a:t>
            </a:r>
            <a:r>
              <a:rPr lang="ru-RU" sz="1600" b="1" dirty="0" err="1">
                <a:solidFill>
                  <a:srgbClr val="002060"/>
                </a:solidFill>
                <a:latin typeface="Century Gothic" pitchFamily="34" charset="0"/>
              </a:rPr>
              <a:t>оларға</a:t>
            </a:r>
            <a:r>
              <a:rPr lang="ru-RU" sz="1600" b="1" dirty="0">
                <a:solidFill>
                  <a:srgbClr val="002060"/>
                </a:solidFill>
                <a:latin typeface="Century Gothic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Century Gothic" pitchFamily="34" charset="0"/>
              </a:rPr>
              <a:t>теңестірілген</a:t>
            </a:r>
            <a:r>
              <a:rPr lang="ru-RU" sz="1600" b="1" dirty="0">
                <a:solidFill>
                  <a:srgbClr val="002060"/>
                </a:solidFill>
                <a:latin typeface="Century Gothic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entury Gothic" pitchFamily="34" charset="0"/>
              </a:rPr>
              <a:t>тұлғалардың</a:t>
            </a:r>
            <a:r>
              <a:rPr lang="ru-RU" sz="1600" b="1" dirty="0" smtClean="0">
                <a:solidFill>
                  <a:srgbClr val="002060"/>
                </a:solidFill>
                <a:latin typeface="Century Gothic" pitchFamily="34" charset="0"/>
              </a:rPr>
              <a:t>  </a:t>
            </a:r>
            <a:r>
              <a:rPr lang="ru-RU" sz="1600" b="1" dirty="0" err="1">
                <a:solidFill>
                  <a:srgbClr val="002060"/>
                </a:solidFill>
                <a:latin typeface="Century Gothic" pitchFamily="34" charset="0"/>
              </a:rPr>
              <a:t>біліктілік</a:t>
            </a:r>
            <a:r>
              <a:rPr lang="ru-RU" sz="1600" b="1" dirty="0">
                <a:solidFill>
                  <a:srgbClr val="002060"/>
                </a:solidFill>
                <a:latin typeface="Century Gothic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entury Gothic" pitchFamily="34" charset="0"/>
              </a:rPr>
              <a:t>деңгейлеріне</a:t>
            </a:r>
            <a:r>
              <a:rPr lang="ru-RU" sz="1600" b="1" dirty="0" smtClean="0">
                <a:solidFill>
                  <a:srgbClr val="002060"/>
                </a:solidFill>
                <a:latin typeface="Century Gothic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entury Gothic" pitchFamily="34" charset="0"/>
              </a:rPr>
              <a:t>қойылған</a:t>
            </a:r>
            <a:r>
              <a:rPr lang="ru-RU" sz="1600" b="1" dirty="0" smtClean="0">
                <a:solidFill>
                  <a:srgbClr val="002060"/>
                </a:solidFill>
                <a:latin typeface="Century Gothic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entury Gothic" pitchFamily="34" charset="0"/>
              </a:rPr>
              <a:t>талаптарына</a:t>
            </a:r>
            <a:r>
              <a:rPr lang="ru-RU" sz="1600" b="1" dirty="0" smtClean="0">
                <a:solidFill>
                  <a:srgbClr val="002060"/>
                </a:solidFill>
                <a:latin typeface="Century Gothic" pitchFamily="34" charset="0"/>
              </a:rPr>
              <a:t>  </a:t>
            </a:r>
            <a:r>
              <a:rPr lang="ru-RU" sz="1600" b="1" dirty="0" err="1" smtClean="0">
                <a:solidFill>
                  <a:srgbClr val="002060"/>
                </a:solidFill>
                <a:latin typeface="Century Gothic" pitchFamily="34" charset="0"/>
              </a:rPr>
              <a:t>сәйкес</a:t>
            </a:r>
            <a:r>
              <a:rPr lang="ru-RU" sz="1600" b="1" dirty="0" smtClean="0">
                <a:solidFill>
                  <a:srgbClr val="002060"/>
                </a:solidFill>
                <a:latin typeface="Century Gothic" pitchFamily="34" charset="0"/>
              </a:rPr>
              <a:t> </a:t>
            </a:r>
            <a:r>
              <a:rPr lang="ru-RU" sz="1600" b="1" dirty="0" err="1" smtClean="0">
                <a:solidFill>
                  <a:srgbClr val="800000"/>
                </a:solidFill>
                <a:latin typeface="Century Gothic" pitchFamily="34" charset="0"/>
              </a:rPr>
              <a:t>біліктілік</a:t>
            </a:r>
            <a:r>
              <a:rPr lang="ru-RU" sz="1600" b="1" dirty="0" smtClean="0">
                <a:solidFill>
                  <a:srgbClr val="800000"/>
                </a:solidFill>
                <a:latin typeface="Century Gothic" pitchFamily="34" charset="0"/>
              </a:rPr>
              <a:t> </a:t>
            </a:r>
            <a:r>
              <a:rPr lang="ru-RU" sz="1600" b="1" dirty="0" err="1" smtClean="0">
                <a:solidFill>
                  <a:srgbClr val="800000"/>
                </a:solidFill>
                <a:latin typeface="Century Gothic" pitchFamily="34" charset="0"/>
              </a:rPr>
              <a:t>санаттарының</a:t>
            </a:r>
            <a:r>
              <a:rPr lang="ru-RU" sz="1600" b="1" dirty="0" smtClean="0">
                <a:solidFill>
                  <a:srgbClr val="800000"/>
                </a:solidFill>
                <a:latin typeface="Century Gothic" pitchFamily="34" charset="0"/>
              </a:rPr>
              <a:t> </a:t>
            </a:r>
            <a:r>
              <a:rPr lang="ru-RU" sz="1600" b="1" dirty="0" err="1" smtClean="0">
                <a:solidFill>
                  <a:srgbClr val="800000"/>
                </a:solidFill>
                <a:latin typeface="Century Gothic" pitchFamily="34" charset="0"/>
              </a:rPr>
              <a:t>біреуіне</a:t>
            </a:r>
            <a:r>
              <a:rPr lang="ru-RU" sz="1600" b="1" dirty="0" smtClean="0">
                <a:solidFill>
                  <a:srgbClr val="800000"/>
                </a:solidFill>
                <a:latin typeface="Century Gothic" pitchFamily="34" charset="0"/>
              </a:rPr>
              <a:t> </a:t>
            </a:r>
            <a:r>
              <a:rPr lang="ru-RU" sz="1600" b="1" dirty="0" err="1" smtClean="0">
                <a:solidFill>
                  <a:srgbClr val="800000"/>
                </a:solidFill>
                <a:latin typeface="Century Gothic" pitchFamily="34" charset="0"/>
              </a:rPr>
              <a:t>ие</a:t>
            </a:r>
            <a:r>
              <a:rPr lang="ru-RU" sz="1600" b="1" dirty="0" smtClean="0">
                <a:solidFill>
                  <a:srgbClr val="800000"/>
                </a:solidFill>
                <a:latin typeface="Century Gothic" pitchFamily="34" charset="0"/>
              </a:rPr>
              <a:t> </a:t>
            </a:r>
            <a:r>
              <a:rPr lang="ru-RU" sz="1600" b="1" dirty="0" err="1" smtClean="0">
                <a:solidFill>
                  <a:srgbClr val="800000"/>
                </a:solidFill>
                <a:latin typeface="Century Gothic" pitchFamily="34" charset="0"/>
              </a:rPr>
              <a:t>болуға</a:t>
            </a:r>
            <a:r>
              <a:rPr lang="ru-RU" sz="1600" b="1" dirty="0" smtClean="0">
                <a:solidFill>
                  <a:srgbClr val="800000"/>
                </a:solidFill>
                <a:latin typeface="Century Gothic" pitchFamily="34" charset="0"/>
              </a:rPr>
              <a:t> </a:t>
            </a:r>
            <a:r>
              <a:rPr lang="ru-RU" sz="1600" b="1" dirty="0" err="1" smtClean="0">
                <a:solidFill>
                  <a:srgbClr val="800000"/>
                </a:solidFill>
                <a:latin typeface="Century Gothic" pitchFamily="34" charset="0"/>
              </a:rPr>
              <a:t>құқығы</a:t>
            </a:r>
            <a:r>
              <a:rPr lang="ru-RU" sz="1600" b="1" dirty="0" smtClean="0">
                <a:solidFill>
                  <a:srgbClr val="800000"/>
                </a:solidFill>
                <a:latin typeface="Century Gothic" pitchFamily="34" charset="0"/>
              </a:rPr>
              <a:t> бар.</a:t>
            </a:r>
            <a:r>
              <a:rPr lang="ru-RU" sz="1600" b="1" dirty="0">
                <a:solidFill>
                  <a:srgbClr val="002060"/>
                </a:solidFill>
                <a:latin typeface="Century Gothic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entury Gothic" pitchFamily="34" charset="0"/>
              </a:rPr>
              <a:t>Санатсыз</a:t>
            </a:r>
            <a:r>
              <a:rPr lang="ru-RU" sz="1600" b="1" dirty="0" smtClean="0">
                <a:solidFill>
                  <a:srgbClr val="002060"/>
                </a:solidFill>
                <a:latin typeface="Century Gothic" pitchFamily="34" charset="0"/>
              </a:rPr>
              <a:t> педагог </a:t>
            </a:r>
            <a:r>
              <a:rPr lang="ru-RU" sz="1600" b="1" dirty="0" err="1">
                <a:solidFill>
                  <a:srgbClr val="002060"/>
                </a:solidFill>
                <a:latin typeface="Century Gothic" pitchFamily="34" charset="0"/>
              </a:rPr>
              <a:t>қызметкерлер</a:t>
            </a:r>
            <a:r>
              <a:rPr lang="ru-RU" sz="1600" b="1" dirty="0">
                <a:solidFill>
                  <a:srgbClr val="002060"/>
                </a:solidFill>
                <a:latin typeface="Century Gothic" pitchFamily="34" charset="0"/>
              </a:rPr>
              <a:t>  мен </a:t>
            </a:r>
            <a:r>
              <a:rPr lang="ru-RU" sz="1600" b="1" dirty="0" err="1">
                <a:solidFill>
                  <a:srgbClr val="002060"/>
                </a:solidFill>
                <a:latin typeface="Century Gothic" pitchFamily="34" charset="0"/>
              </a:rPr>
              <a:t>оларға</a:t>
            </a:r>
            <a:r>
              <a:rPr lang="ru-RU" sz="1600" b="1" dirty="0">
                <a:solidFill>
                  <a:srgbClr val="002060"/>
                </a:solidFill>
                <a:latin typeface="Century Gothic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Century Gothic" pitchFamily="34" charset="0"/>
              </a:rPr>
              <a:t>теңестірілген</a:t>
            </a:r>
            <a:r>
              <a:rPr lang="ru-RU" sz="1600" b="1" dirty="0">
                <a:solidFill>
                  <a:srgbClr val="002060"/>
                </a:solidFill>
                <a:latin typeface="Century Gothic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entury Gothic" pitchFamily="34" charset="0"/>
              </a:rPr>
              <a:t>тұлғалар</a:t>
            </a:r>
            <a:r>
              <a:rPr lang="ru-RU" sz="1600" b="1" dirty="0" smtClean="0">
                <a:solidFill>
                  <a:srgbClr val="002060"/>
                </a:solidFill>
                <a:latin typeface="Century Gothic" pitchFamily="34" charset="0"/>
              </a:rPr>
              <a:t> </a:t>
            </a:r>
            <a:r>
              <a:rPr lang="ru-RU" sz="1600" b="1" dirty="0" smtClean="0">
                <a:solidFill>
                  <a:srgbClr val="800000"/>
                </a:solidFill>
                <a:latin typeface="Century Gothic" pitchFamily="34" charset="0"/>
              </a:rPr>
              <a:t>«</a:t>
            </a:r>
            <a:r>
              <a:rPr lang="ru-RU" sz="1600" b="1" dirty="0">
                <a:solidFill>
                  <a:srgbClr val="800000"/>
                </a:solidFill>
                <a:latin typeface="Century Gothic" pitchFamily="34" charset="0"/>
              </a:rPr>
              <a:t>педагог</a:t>
            </a:r>
            <a:r>
              <a:rPr lang="ru-RU" sz="1600" b="1" dirty="0" smtClean="0">
                <a:solidFill>
                  <a:srgbClr val="800000"/>
                </a:solidFill>
                <a:latin typeface="Century Gothic" pitchFamily="34" charset="0"/>
              </a:rPr>
              <a:t>» </a:t>
            </a:r>
            <a:r>
              <a:rPr lang="ru-RU" sz="1600" b="1" dirty="0" err="1" smtClean="0">
                <a:solidFill>
                  <a:srgbClr val="800000"/>
                </a:solidFill>
                <a:latin typeface="Century Gothic" pitchFamily="34" charset="0"/>
              </a:rPr>
              <a:t>біліктілік</a:t>
            </a:r>
            <a:r>
              <a:rPr lang="ru-RU" sz="1600" b="1" dirty="0" smtClean="0">
                <a:solidFill>
                  <a:srgbClr val="800000"/>
                </a:solidFill>
                <a:latin typeface="Century Gothic" pitchFamily="34" charset="0"/>
              </a:rPr>
              <a:t> </a:t>
            </a:r>
            <a:r>
              <a:rPr lang="ru-RU" sz="1600" b="1" dirty="0" err="1" smtClean="0">
                <a:solidFill>
                  <a:srgbClr val="800000"/>
                </a:solidFill>
                <a:latin typeface="Century Gothic" pitchFamily="34" charset="0"/>
              </a:rPr>
              <a:t>категориясына</a:t>
            </a:r>
            <a:r>
              <a:rPr lang="ru-RU" sz="1600" b="1" dirty="0" smtClean="0">
                <a:solidFill>
                  <a:srgbClr val="800000"/>
                </a:solidFill>
                <a:latin typeface="Century Gothic" pitchFamily="34" charset="0"/>
              </a:rPr>
              <a:t> </a:t>
            </a:r>
            <a:r>
              <a:rPr lang="ru-RU" sz="1600" b="1" dirty="0" err="1" smtClean="0">
                <a:solidFill>
                  <a:srgbClr val="800000"/>
                </a:solidFill>
                <a:latin typeface="Century Gothic" pitchFamily="34" charset="0"/>
              </a:rPr>
              <a:t>теңестіріледі</a:t>
            </a:r>
            <a:r>
              <a:rPr lang="ru-RU" sz="1600" b="1" dirty="0" smtClean="0">
                <a:solidFill>
                  <a:srgbClr val="800000"/>
                </a:solidFill>
                <a:latin typeface="Century Gothic" pitchFamily="34" charset="0"/>
              </a:rPr>
              <a:t>..</a:t>
            </a:r>
            <a:endParaRPr lang="ru-RU" sz="1600" b="1" dirty="0">
              <a:solidFill>
                <a:srgbClr val="800000"/>
              </a:solidFill>
              <a:latin typeface="Century Gothic" pitchFamily="34" charset="0"/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7053920" y="5948801"/>
            <a:ext cx="406661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>
            <a:off x="7053919" y="5143895"/>
            <a:ext cx="406661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7035398" y="4336972"/>
            <a:ext cx="406661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7111413" y="3571985"/>
            <a:ext cx="406661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17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3600400" cy="2232248"/>
          </a:xfrm>
          <a:ln>
            <a:solidFill>
              <a:srgbClr val="002060"/>
            </a:solidFill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 </a:t>
            </a:r>
            <a:r>
              <a:rPr lang="ru-RU" sz="20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қызметкер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оларға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теңестірілген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тұлғаларды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аттестаттау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0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иісті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деңгейлерге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аттестаттау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комиссиялары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құрылады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ұйымдарында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Аудандық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қалалық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бөлімдерінде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Облыстық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басқармаларында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-22225" y="44624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8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АТТЕСТАТТАУ КОМИССИЯНЫҢ ҚҰРАМЫ МЕН  ҚҰРЫЛУЫ</a:t>
            </a:r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42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Прямоугольник 11"/>
          <p:cNvSpPr/>
          <p:nvPr/>
        </p:nvSpPr>
        <p:spPr>
          <a:xfrm>
            <a:off x="1403648" y="3212976"/>
            <a:ext cx="3744416" cy="175432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endParaRPr lang="ru-RU" sz="14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Аттестаттау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комиссиясының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құрамы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орган,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басқармасы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қалалық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аудандық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бөлімі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беру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ұйымы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басшысының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бұйрығымен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бекітіледі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39952" y="5097261"/>
            <a:ext cx="4824536" cy="1428083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Аттестаттау комиссиясы   мүшелерінің саны тақ саннан тұрады</a:t>
            </a:r>
          </a:p>
          <a:p>
            <a:pPr lvl="0">
              <a:spcBef>
                <a:spcPct val="20000"/>
              </a:spcBef>
            </a:pP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Аттестаттау  комиссиясының төрағасы, төрағаның орынбасары комиссия мүшелері құрамынан сайланады. Хатшы аттестаттау комиссия мүшесі болып  табылмайды</a:t>
            </a:r>
            <a:r>
              <a:rPr lang="kk-KZ" sz="1400" b="1" dirty="0" smtClean="0">
                <a:solidFill>
                  <a:srgbClr val="002060"/>
                </a:solidFill>
              </a:rPr>
              <a:t>.</a:t>
            </a:r>
            <a:endParaRPr lang="kk-KZ" sz="1400" b="1" dirty="0">
              <a:solidFill>
                <a:srgbClr val="002060"/>
              </a:solidFill>
            </a:endParaRPr>
          </a:p>
        </p:txBody>
      </p:sp>
      <p:pic>
        <p:nvPicPr>
          <p:cNvPr id="14" name="Picture 2" descr="C:\Users\Gulmira 203\Desktop\images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979805"/>
            <a:ext cx="3713832" cy="2387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69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-22225" y="44624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АТТЕСТАТТАУ  КОМИССИЯНЫҢ  ҚЫЗМЕТІ</a:t>
            </a:r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004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" name="Прямоугольник 10"/>
          <p:cNvSpPr/>
          <p:nvPr/>
        </p:nvSpPr>
        <p:spPr>
          <a:xfrm>
            <a:off x="390119" y="3645024"/>
            <a:ext cx="4464496" cy="2585323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	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деңгейдег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Аттестаттау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комиссиясы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осы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Ережеге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қосымшаның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ныса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аттестатталушылар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портфолиосының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жинақталуын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асырап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ағымдағы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жылдың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20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маусымы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2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желтоқсанына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қабылдау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-беру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актісі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деңгейдің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сараптамалық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кеңесіне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жібереді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0119" y="1181651"/>
            <a:ext cx="4464496" cy="20313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	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Осы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Ережеде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2, 3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қосымшаларға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сай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ұйымының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аттестаттау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комиссиясы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аттестатталушылардың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кезекті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мерзімінен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бұрын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ұлттық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біліктілік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тестілеуге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өтініштерінің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жиналуын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асырады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985" name="Picture 14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20824"/>
            <a:ext cx="4032448" cy="4212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511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68760"/>
            <a:ext cx="5688632" cy="1872208"/>
          </a:xfrm>
          <a:ln>
            <a:solidFill>
              <a:srgbClr val="002060"/>
            </a:solidFill>
          </a:ln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2000" b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Сараптамалық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кеңесінің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құрамы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Сараптамалық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кеңесінің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төрағасы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мүшелері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хатшы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Сараптамалық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тақ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саннан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тұратын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мүшелер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санынан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құрылады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5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адамнан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кем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Сараптамалық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кеңестің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өкілеттілігі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жылды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САРАПТАМАЛЫҚ  КЕҢЕСІНІҢ  ҚҰРАМЫ МЕН ҚЫЗМЕТІ</a:t>
            </a:r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86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Прямоугольник 11"/>
          <p:cNvSpPr/>
          <p:nvPr/>
        </p:nvSpPr>
        <p:spPr>
          <a:xfrm>
            <a:off x="2483768" y="3573016"/>
            <a:ext cx="5544616" cy="147732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Тиісті деңгейдегі сараптамалық  кеңесі, осы Ережелерге сәйкес 13 қосымшадағы  нысанға сай  аттестатталушылардың портфолиосын  біліктілік санатын беру / растау/ бағалау критерийлеріне сәйкес  қарастырып бағалайды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C:\Users\Gulmira 203\Desktop\images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1" y="1196752"/>
            <a:ext cx="3023895" cy="206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47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63297736"/>
              </p:ext>
            </p:extLst>
          </p:nvPr>
        </p:nvGraphicFramePr>
        <p:xfrm>
          <a:off x="225698" y="886034"/>
          <a:ext cx="8648153" cy="592535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9862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820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798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66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 smtClean="0"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Іс-шаралар</a:t>
                      </a:r>
                      <a:endParaRPr lang="ru-RU" sz="1200" b="1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200" b="1" dirty="0" smtClean="0"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Century Gothic" pitchFamily="34" charset="0"/>
                        </a:rPr>
                        <a:t>№</a:t>
                      </a:r>
                      <a:r>
                        <a:rPr lang="ru-RU" sz="1200" b="1" dirty="0" smtClean="0">
                          <a:effectLst/>
                          <a:latin typeface="Century Gothic" pitchFamily="34" charset="0"/>
                        </a:rPr>
                        <a:t>1 </a:t>
                      </a:r>
                      <a:r>
                        <a:rPr lang="ru-RU" sz="1200" b="1" dirty="0" err="1" smtClean="0">
                          <a:effectLst/>
                          <a:latin typeface="Century Gothic" pitchFamily="34" charset="0"/>
                        </a:rPr>
                        <a:t>аттестаттау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*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200" b="1" dirty="0" smtClean="0">
                          <a:effectLst/>
                          <a:latin typeface="Century Gothic" pitchFamily="34" charset="0"/>
                        </a:rPr>
                        <a:t>№2 </a:t>
                      </a:r>
                      <a:r>
                        <a:rPr lang="ru-RU" sz="1200" b="1" dirty="0" err="1" smtClean="0">
                          <a:effectLst/>
                          <a:latin typeface="Century Gothic" pitchFamily="34" charset="0"/>
                        </a:rPr>
                        <a:t>аттестаттау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*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60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Аттестатталуға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  </a:t>
                      </a:r>
                      <a:r>
                        <a:rPr lang="ru-RU" sz="1200" b="1" baseline="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өтініш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  беру</a:t>
                      </a:r>
                      <a:endParaRPr lang="ru-RU" sz="12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200" b="1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А.ж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. 20 </a:t>
                      </a:r>
                      <a:r>
                        <a:rPr lang="ru-RU" sz="1200" b="1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желтоқсанынан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 5 </a:t>
                      </a:r>
                      <a:r>
                        <a:rPr lang="ru-RU" sz="1200" b="1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қаңтарына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b="1" baseline="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дейін</a:t>
                      </a:r>
                      <a:endParaRPr lang="ru-RU" sz="12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200" b="1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А.ж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. 1 </a:t>
                      </a:r>
                      <a:r>
                        <a:rPr lang="ru-RU" sz="1200" b="1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тамызынан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 15 </a:t>
                      </a:r>
                      <a:r>
                        <a:rPr lang="ru-RU" sz="1200" b="1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тамызына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дейін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927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Аттестатталушылардың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тізімдік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құрамының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жасалынуы</a:t>
                      </a:r>
                      <a:r>
                        <a:rPr lang="ru-RU" sz="1200" baseline="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200" baseline="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тізім</a:t>
                      </a:r>
                      <a:r>
                        <a:rPr lang="ru-RU" sz="1200" baseline="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), </a:t>
                      </a:r>
                      <a:r>
                        <a:rPr lang="ru-RU" sz="1200" baseline="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аттестатталушылардың</a:t>
                      </a:r>
                      <a:r>
                        <a:rPr lang="ru-RU" sz="1200" baseline="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aseline="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мәліметтер</a:t>
                      </a:r>
                      <a:r>
                        <a:rPr lang="ru-RU" sz="1200" baseline="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aseline="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базасын</a:t>
                      </a:r>
                      <a:r>
                        <a:rPr lang="ru-RU" sz="1200" baseline="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aseline="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толтыруы</a:t>
                      </a:r>
                      <a:r>
                        <a:rPr lang="ru-RU" sz="1200" baseline="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aseline="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бойынша</a:t>
                      </a:r>
                      <a:r>
                        <a:rPr lang="ru-RU" sz="1200" baseline="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aseline="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жауапты</a:t>
                      </a:r>
                      <a:r>
                        <a:rPr lang="ru-RU" sz="1200" baseline="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aseline="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тұлғаның</a:t>
                      </a:r>
                      <a:r>
                        <a:rPr lang="ru-RU" sz="1200" baseline="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aseline="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тағайындалуы</a:t>
                      </a:r>
                      <a:r>
                        <a:rPr lang="ru-RU" sz="1200" baseline="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ru-RU" sz="1200" baseline="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бұйрық</a:t>
                      </a:r>
                      <a:r>
                        <a:rPr lang="ru-RU" sz="1200" baseline="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)</a:t>
                      </a:r>
                      <a:endParaRPr lang="ru-RU" sz="1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19100" algn="l"/>
                        </a:tabLst>
                        <a:defRPr/>
                      </a:pPr>
                      <a:r>
                        <a:rPr lang="kk-KZ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А.ж.9 қаңтарына дейін</a:t>
                      </a:r>
                      <a:endParaRPr lang="ru-RU" sz="1200" dirty="0" smtClean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19100" algn="l"/>
                        </a:tabLst>
                        <a:defRPr/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А.ж.20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тамызына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дейін</a:t>
                      </a:r>
                      <a:endParaRPr lang="ru-RU" sz="1200" dirty="0" smtClean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660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Тестіленуіне</a:t>
                      </a:r>
                      <a:r>
                        <a:rPr lang="ru-RU" sz="12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өтініш</a:t>
                      </a:r>
                      <a:r>
                        <a:rPr lang="ru-RU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беру</a:t>
                      </a: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А.ж.10 </a:t>
                      </a:r>
                      <a:r>
                        <a:rPr lang="ru-RU" sz="1200" b="1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наурызынан</a:t>
                      </a:r>
                      <a:r>
                        <a:rPr lang="ru-RU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              2 </a:t>
                      </a:r>
                      <a:r>
                        <a:rPr lang="ru-RU" sz="1200" b="1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мамырына</a:t>
                      </a:r>
                      <a:r>
                        <a:rPr lang="ru-RU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b="1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дейін</a:t>
                      </a:r>
                      <a:endParaRPr lang="ru-RU" sz="1200" b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200" b="1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А.ж</a:t>
                      </a:r>
                      <a:r>
                        <a:rPr lang="ru-RU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. 10 </a:t>
                      </a:r>
                      <a:r>
                        <a:rPr lang="ru-RU" sz="1200" b="1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тамызынан</a:t>
                      </a:r>
                      <a:r>
                        <a:rPr lang="ru-RU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 6 </a:t>
                      </a:r>
                      <a:r>
                        <a:rPr lang="ru-RU" sz="1200" b="1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қыркүйегіне</a:t>
                      </a:r>
                      <a:r>
                        <a:rPr lang="ru-RU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дейін</a:t>
                      </a:r>
                      <a:endParaRPr lang="ru-RU" sz="1200" b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99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entury Gothic" pitchFamily="34" charset="0"/>
                        </a:rPr>
                        <a:t>1</a:t>
                      </a:r>
                      <a:r>
                        <a:rPr lang="ru-RU" sz="1200" b="1" baseline="0" dirty="0" smtClean="0"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b="1" baseline="0" dirty="0" err="1" smtClean="0">
                          <a:effectLst/>
                          <a:latin typeface="Century Gothic" pitchFamily="34" charset="0"/>
                        </a:rPr>
                        <a:t>кезең</a:t>
                      </a:r>
                      <a:r>
                        <a:rPr lang="ru-RU" sz="1200" b="1" dirty="0" smtClean="0">
                          <a:effectLst/>
                          <a:latin typeface="Century Gothic" pitchFamily="34" charset="0"/>
                        </a:rPr>
                        <a:t>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Ұлттық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біліктілік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тестілеуден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өту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(ҰБТ)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err="1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А.ж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. 26 </a:t>
                      </a:r>
                      <a:r>
                        <a:rPr lang="ru-RU" sz="1200" b="1" dirty="0" err="1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мамырынан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 5 </a:t>
                      </a:r>
                      <a:r>
                        <a:rPr lang="ru-RU" sz="1200" b="1" dirty="0" err="1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маусымына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дейін</a:t>
                      </a:r>
                      <a:endParaRPr lang="ru-RU" sz="1200" b="1" dirty="0" smtClean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err="1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А.ж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. 1 </a:t>
                      </a:r>
                      <a:r>
                        <a:rPr lang="ru-RU" sz="1200" b="1" dirty="0" err="1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қарашасынан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 10 </a:t>
                      </a:r>
                      <a:r>
                        <a:rPr lang="ru-RU" sz="1200" b="1" dirty="0" err="1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қарашасына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дейін</a:t>
                      </a:r>
                      <a:endParaRPr lang="ru-RU" sz="1200" b="1" dirty="0" smtClean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99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Аттестатталушы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қызметкердің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портфолиосын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тапсыру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(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Аттестаттау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Ережелері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77п. )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Тестілеуден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кейінгі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10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күн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аралығында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Тестілеуден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кейінгі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10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күн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аралығында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</a:tr>
              <a:tr h="4660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Аттестаттау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комиссиясы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тиісті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деңгейдегі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сараптамалық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кеңесіне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портфолионы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жібереді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.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А.ж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. 15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маусымына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дейін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А.ж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. 20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қарашасына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дейін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902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entury Gothic" pitchFamily="34" charset="0"/>
                        </a:rPr>
                        <a:t>2</a:t>
                      </a:r>
                      <a:r>
                        <a:rPr lang="ru-RU" sz="1200" b="1" baseline="0" dirty="0" smtClean="0"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b="1" baseline="0" dirty="0" err="1" smtClean="0">
                          <a:effectLst/>
                          <a:latin typeface="Century Gothic" pitchFamily="34" charset="0"/>
                        </a:rPr>
                        <a:t>кезең</a:t>
                      </a:r>
                      <a:r>
                        <a:rPr lang="ru-RU" sz="1200" b="1" dirty="0" smtClean="0">
                          <a:effectLst/>
                          <a:latin typeface="Century Gothic" pitchFamily="34" charset="0"/>
                        </a:rPr>
                        <a:t>:</a:t>
                      </a:r>
                      <a:endParaRPr lang="ru-RU" sz="1200" b="1" dirty="0">
                        <a:effectLst/>
                        <a:latin typeface="Century Gothic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Педагог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қызметінің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нәтижелерін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кешенді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сараптаудан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өткізу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А.ж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. 31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шілдесіне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дейін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А.ж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. 15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желтоқсанына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дейін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</a:tr>
              <a:tr h="549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Аттестаттау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комиссияның</a:t>
                      </a:r>
                      <a:r>
                        <a:rPr lang="ru-RU" sz="1200" baseline="0" dirty="0" smtClean="0">
                          <a:effectLst/>
                          <a:latin typeface="Century Gothic" pitchFamily="34" charset="0"/>
                        </a:rPr>
                        <a:t>  </a:t>
                      </a:r>
                      <a:r>
                        <a:rPr lang="ru-RU" sz="1200" baseline="0" dirty="0" err="1" smtClean="0">
                          <a:effectLst/>
                          <a:latin typeface="Century Gothic" pitchFamily="34" charset="0"/>
                        </a:rPr>
                        <a:t>шешімі</a:t>
                      </a:r>
                      <a:r>
                        <a:rPr lang="ru-RU" sz="1200" baseline="0" dirty="0" smtClean="0"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(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хаттама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,</a:t>
                      </a:r>
                      <a:r>
                        <a:rPr lang="ru-RU" sz="1200" baseline="0" dirty="0" smtClean="0"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baseline="0" dirty="0" err="1" smtClean="0">
                          <a:effectLst/>
                          <a:latin typeface="Century Gothic" pitchFamily="34" charset="0"/>
                        </a:rPr>
                        <a:t>бұйрық</a:t>
                      </a:r>
                      <a:r>
                        <a:rPr lang="ru-RU" sz="1200" baseline="0" dirty="0" smtClean="0">
                          <a:effectLst/>
                          <a:latin typeface="Century Gothic" pitchFamily="34" charset="0"/>
                        </a:rPr>
                        <a:t>)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А.ж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. 21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тамызына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дейін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96060" algn="ctr"/>
                          <a:tab pos="2419350" algn="l"/>
                        </a:tabLst>
                      </a:pP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А.ж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. 21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желтоқсанынан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дейін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994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Аттестатталуы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бойынша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куәліктерді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 беру/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табыстау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А.ж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. 31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тамызынан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кешіктірмей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А.ж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. 31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желтоқсаннан</a:t>
                      </a:r>
                      <a:r>
                        <a:rPr lang="ru-RU" sz="1200" baseline="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кешіктірмей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889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dirty="0" smtClean="0"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Шешім </a:t>
                      </a:r>
                      <a:r>
                        <a:rPr lang="kk-KZ" sz="1200" baseline="0" dirty="0" smtClean="0"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 күшіне  енеді</a:t>
                      </a:r>
                      <a:endParaRPr lang="ru-RU" sz="1200" dirty="0" smtClean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А.ж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. 1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қыркүйегінен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бастап</a:t>
                      </a:r>
                      <a:endParaRPr lang="ru-RU" sz="1200" dirty="0" smtClean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Келесі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жылдың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1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қаңтарынан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бастап</a:t>
                      </a:r>
                      <a:endParaRPr lang="ru-RU" sz="1200" dirty="0" smtClean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-180528" y="-30957"/>
            <a:ext cx="9166225" cy="765175"/>
            <a:chOff x="0" y="0"/>
            <a:chExt cx="5774" cy="482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8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АТТЕСТАТТАУ  ІС-ШАРАЛАРЫНЫҢ  КҮНТІЗБЕСІ</a:t>
            </a:r>
          </a:p>
        </p:txBody>
      </p:sp>
    </p:spTree>
    <p:extLst>
      <p:ext uri="{BB962C8B-B14F-4D97-AF65-F5344CB8AC3E}">
        <p14:creationId xmlns:p14="http://schemas.microsoft.com/office/powerpoint/2010/main" val="263663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1558</TotalTime>
  <Words>2636</Words>
  <Application>Microsoft Office PowerPoint</Application>
  <PresentationFormat>Экран (4:3)</PresentationFormat>
  <Paragraphs>523</Paragraphs>
  <Slides>38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0" baseType="lpstr">
      <vt:lpstr>Тема Office</vt:lpstr>
      <vt:lpstr>CorelDRAW</vt:lpstr>
      <vt:lpstr> «Қарағанды қаласының білім бөлімі» ММ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222</cp:revision>
  <cp:lastPrinted>2018-12-06T06:01:49Z</cp:lastPrinted>
  <dcterms:created xsi:type="dcterms:W3CDTF">2018-08-15T04:41:53Z</dcterms:created>
  <dcterms:modified xsi:type="dcterms:W3CDTF">2019-12-19T05:07:12Z</dcterms:modified>
</cp:coreProperties>
</file>