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heme/themeOverride7.xml" ContentType="application/vnd.openxmlformats-officedocument.themeOverride+xml"/>
  <Override PartName="/ppt/theme/themeOverride12.xml" ContentType="application/vnd.openxmlformats-officedocument.themeOverr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Override5.xml" ContentType="application/vnd.openxmlformats-officedocument.themeOverride+xml"/>
  <Override PartName="/ppt/theme/themeOverride10.xml" ContentType="application/vnd.openxmlformats-officedocument.themeOverr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heme/themeOverride3.xml" ContentType="application/vnd.openxmlformats-officedocument.themeOverr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theme/themeOverride19.xml" ContentType="application/vnd.openxmlformats-officedocument.themeOverride+xml"/>
  <Override PartName="/ppt/slideLayouts/slideLayout10.xml" ContentType="application/vnd.openxmlformats-officedocument.presentationml.slideLayout+xml"/>
  <Default Extension="gif" ContentType="image/gif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ppt/theme/themeOverride15.xml" ContentType="application/vnd.openxmlformats-officedocument.themeOverride+xml"/>
  <Override PartName="/ppt/diagrams/layout1.xml" ContentType="application/vnd.openxmlformats-officedocument.drawingml.diagramLayout+xml"/>
  <Override PartName="/ppt/theme/themeOverride16.xml" ContentType="application/vnd.openxmlformats-officedocument.themeOverr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Override9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Override8.xml" ContentType="application/vnd.openxmlformats-officedocument.themeOverride+xml"/>
  <Override PartName="/ppt/theme/themeOverride11.xml" ContentType="application/vnd.openxmlformats-officedocument.themeOverr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Override6.xml" ContentType="application/vnd.openxmlformats-officedocument.themeOverrid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theme/themeOverride4.xml" ContentType="application/vnd.openxmlformats-officedocument.themeOverride+xml"/>
  <Override PartName="/ppt/diagrams/quickStyle1.xml" ContentType="application/vnd.openxmlformats-officedocument.drawingml.diagramStyle+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sldIdLst>
    <p:sldId id="282" r:id="rId2"/>
    <p:sldId id="256" r:id="rId3"/>
    <p:sldId id="257" r:id="rId4"/>
    <p:sldId id="258" r:id="rId5"/>
    <p:sldId id="259" r:id="rId6"/>
    <p:sldId id="267" r:id="rId7"/>
    <p:sldId id="266" r:id="rId8"/>
    <p:sldId id="264" r:id="rId9"/>
    <p:sldId id="260" r:id="rId10"/>
    <p:sldId id="261" r:id="rId11"/>
    <p:sldId id="262" r:id="rId12"/>
    <p:sldId id="263" r:id="rId13"/>
    <p:sldId id="283" r:id="rId14"/>
    <p:sldId id="284" r:id="rId15"/>
    <p:sldId id="269" r:id="rId16"/>
    <p:sldId id="270" r:id="rId17"/>
    <p:sldId id="271" r:id="rId18"/>
    <p:sldId id="273" r:id="rId19"/>
    <p:sldId id="272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5D5D"/>
    <a:srgbClr val="0000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-869" y="-18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CD146E-2040-422D-8609-258F95746E08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F689B6B-7BF2-4EA3-BC5D-651E876204D0}">
      <dgm:prSet phldrT="[Текст]"/>
      <dgm:spPr>
        <a:solidFill>
          <a:srgbClr val="00B050"/>
        </a:solidFill>
      </dgm:spPr>
      <dgm:t>
        <a:bodyPr/>
        <a:lstStyle/>
        <a:p>
          <a:r>
            <a:rPr lang="ru-RU" dirty="0" err="1" smtClean="0"/>
            <a:t>Құжаттар</a:t>
          </a:r>
          <a:r>
            <a:rPr lang="ru-RU" dirty="0" smtClean="0"/>
            <a:t> </a:t>
          </a:r>
          <a:r>
            <a:rPr lang="ru-RU" dirty="0" err="1" smtClean="0"/>
            <a:t>түпнұсқасы</a:t>
          </a:r>
          <a:endParaRPr lang="ru-RU" dirty="0"/>
        </a:p>
      </dgm:t>
    </dgm:pt>
    <dgm:pt modelId="{45A6F446-4EAB-4B7F-ADE7-76D144EA0D57}" type="parTrans" cxnId="{283046D2-C1EA-4495-B8BD-0EF7A32AF043}">
      <dgm:prSet/>
      <dgm:spPr/>
      <dgm:t>
        <a:bodyPr/>
        <a:lstStyle/>
        <a:p>
          <a:endParaRPr lang="ru-RU"/>
        </a:p>
      </dgm:t>
    </dgm:pt>
    <dgm:pt modelId="{0ED0DBA3-1441-477C-B7BD-BCA80AFB6659}" type="sibTrans" cxnId="{283046D2-C1EA-4495-B8BD-0EF7A32AF043}">
      <dgm:prSet/>
      <dgm:spPr/>
      <dgm:t>
        <a:bodyPr/>
        <a:lstStyle/>
        <a:p>
          <a:endParaRPr lang="ru-RU"/>
        </a:p>
      </dgm:t>
    </dgm:pt>
    <dgm:pt modelId="{B74945EA-5C29-428D-873D-C04747CF15F7}">
      <dgm:prSet phldrT="[Текст]"/>
      <dgm:spPr/>
      <dgm:t>
        <a:bodyPr/>
        <a:lstStyle/>
        <a:p>
          <a:r>
            <a:rPr lang="ru-RU" b="1" dirty="0" err="1" smtClean="0"/>
            <a:t>Өтініш</a:t>
          </a:r>
          <a:endParaRPr lang="ru-RU" b="1" dirty="0"/>
        </a:p>
      </dgm:t>
    </dgm:pt>
    <dgm:pt modelId="{6257F19D-CF61-4C87-B1B6-4D6E848D1443}" type="parTrans" cxnId="{41E7024D-2840-4B48-8E77-D9D16994BD6B}">
      <dgm:prSet/>
      <dgm:spPr/>
      <dgm:t>
        <a:bodyPr/>
        <a:lstStyle/>
        <a:p>
          <a:endParaRPr lang="ru-RU"/>
        </a:p>
      </dgm:t>
    </dgm:pt>
    <dgm:pt modelId="{2E4228CF-7E7B-451F-8EA6-8A54A58E952F}" type="sibTrans" cxnId="{41E7024D-2840-4B48-8E77-D9D16994BD6B}">
      <dgm:prSet/>
      <dgm:spPr/>
      <dgm:t>
        <a:bodyPr/>
        <a:lstStyle/>
        <a:p>
          <a:endParaRPr lang="ru-RU"/>
        </a:p>
      </dgm:t>
    </dgm:pt>
    <dgm:pt modelId="{3CDCA88B-C808-44BB-8F13-496F612A6650}">
      <dgm:prSet phldrT="[Текст]"/>
      <dgm:spPr/>
      <dgm:t>
        <a:bodyPr/>
        <a:lstStyle/>
        <a:p>
          <a:r>
            <a:rPr lang="ru-RU" b="1" dirty="0" err="1" smtClean="0"/>
            <a:t>Денсаулық</a:t>
          </a:r>
          <a:r>
            <a:rPr lang="ru-RU" b="1" dirty="0" smtClean="0"/>
            <a:t> </a:t>
          </a:r>
          <a:r>
            <a:rPr lang="ru-RU" b="1" dirty="0" err="1" smtClean="0"/>
            <a:t>паспорты</a:t>
          </a:r>
          <a:r>
            <a:rPr lang="ru-RU" b="1" dirty="0" smtClean="0"/>
            <a:t> </a:t>
          </a:r>
          <a:endParaRPr lang="ru-RU" b="1" dirty="0"/>
        </a:p>
      </dgm:t>
    </dgm:pt>
    <dgm:pt modelId="{8EE779C5-E87B-471D-9776-BB11870E6832}" type="parTrans" cxnId="{A05D1FF4-0B73-4F93-95E7-B329243AA7C3}">
      <dgm:prSet/>
      <dgm:spPr/>
      <dgm:t>
        <a:bodyPr/>
        <a:lstStyle/>
        <a:p>
          <a:endParaRPr lang="ru-RU"/>
        </a:p>
      </dgm:t>
    </dgm:pt>
    <dgm:pt modelId="{3091FE86-2E59-42E3-9988-4335610A916C}" type="sibTrans" cxnId="{A05D1FF4-0B73-4F93-95E7-B329243AA7C3}">
      <dgm:prSet/>
      <dgm:spPr/>
      <dgm:t>
        <a:bodyPr/>
        <a:lstStyle/>
        <a:p>
          <a:endParaRPr lang="ru-RU"/>
        </a:p>
      </dgm:t>
    </dgm:pt>
    <dgm:pt modelId="{EA5BF7FC-9BA5-472D-8155-C9EAB7CB78CC}" type="pres">
      <dgm:prSet presAssocID="{B9CD146E-2040-422D-8609-258F95746E08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4A34AA4-9C78-4286-82EC-E20AAE5308D5}" type="pres">
      <dgm:prSet presAssocID="{9F689B6B-7BF2-4EA3-BC5D-651E876204D0}" presName="roof" presStyleLbl="dkBgShp" presStyleIdx="0" presStyleCnt="2"/>
      <dgm:spPr/>
      <dgm:t>
        <a:bodyPr/>
        <a:lstStyle/>
        <a:p>
          <a:endParaRPr lang="ru-RU"/>
        </a:p>
      </dgm:t>
    </dgm:pt>
    <dgm:pt modelId="{38BEC3BB-216D-4A25-A617-5EEAECADE3B9}" type="pres">
      <dgm:prSet presAssocID="{9F689B6B-7BF2-4EA3-BC5D-651E876204D0}" presName="pillars" presStyleCnt="0"/>
      <dgm:spPr/>
    </dgm:pt>
    <dgm:pt modelId="{C69DD19C-A0C6-475F-9521-25CB01D9358E}" type="pres">
      <dgm:prSet presAssocID="{9F689B6B-7BF2-4EA3-BC5D-651E876204D0}" presName="pillar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42B0DE-0F77-46C8-8ADC-4C2432B5BFDB}" type="pres">
      <dgm:prSet presAssocID="{3CDCA88B-C808-44BB-8F13-496F612A6650}" presName="pillar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D5C9C5-CC59-45CE-956B-D72A633D70E5}" type="pres">
      <dgm:prSet presAssocID="{9F689B6B-7BF2-4EA3-BC5D-651E876204D0}" presName="base" presStyleLbl="dkBgShp" presStyleIdx="1" presStyleCnt="2"/>
      <dgm:spPr/>
    </dgm:pt>
  </dgm:ptLst>
  <dgm:cxnLst>
    <dgm:cxn modelId="{283046D2-C1EA-4495-B8BD-0EF7A32AF043}" srcId="{B9CD146E-2040-422D-8609-258F95746E08}" destId="{9F689B6B-7BF2-4EA3-BC5D-651E876204D0}" srcOrd="0" destOrd="0" parTransId="{45A6F446-4EAB-4B7F-ADE7-76D144EA0D57}" sibTransId="{0ED0DBA3-1441-477C-B7BD-BCA80AFB6659}"/>
    <dgm:cxn modelId="{F8308DB7-887C-4C09-9929-5989FF094A7B}" type="presOf" srcId="{3CDCA88B-C808-44BB-8F13-496F612A6650}" destId="{CF42B0DE-0F77-46C8-8ADC-4C2432B5BFDB}" srcOrd="0" destOrd="0" presId="urn:microsoft.com/office/officeart/2005/8/layout/hList3"/>
    <dgm:cxn modelId="{41E7024D-2840-4B48-8E77-D9D16994BD6B}" srcId="{9F689B6B-7BF2-4EA3-BC5D-651E876204D0}" destId="{B74945EA-5C29-428D-873D-C04747CF15F7}" srcOrd="0" destOrd="0" parTransId="{6257F19D-CF61-4C87-B1B6-4D6E848D1443}" sibTransId="{2E4228CF-7E7B-451F-8EA6-8A54A58E952F}"/>
    <dgm:cxn modelId="{676093C8-532A-465B-849A-B7F56D7825AF}" type="presOf" srcId="{B9CD146E-2040-422D-8609-258F95746E08}" destId="{EA5BF7FC-9BA5-472D-8155-C9EAB7CB78CC}" srcOrd="0" destOrd="0" presId="urn:microsoft.com/office/officeart/2005/8/layout/hList3"/>
    <dgm:cxn modelId="{3F7F2AA7-D48C-4417-A7B8-ADA3E00AED55}" type="presOf" srcId="{9F689B6B-7BF2-4EA3-BC5D-651E876204D0}" destId="{24A34AA4-9C78-4286-82EC-E20AAE5308D5}" srcOrd="0" destOrd="0" presId="urn:microsoft.com/office/officeart/2005/8/layout/hList3"/>
    <dgm:cxn modelId="{E78FB4E7-1FE1-4EEE-B1CF-7BB233969257}" type="presOf" srcId="{B74945EA-5C29-428D-873D-C04747CF15F7}" destId="{C69DD19C-A0C6-475F-9521-25CB01D9358E}" srcOrd="0" destOrd="0" presId="urn:microsoft.com/office/officeart/2005/8/layout/hList3"/>
    <dgm:cxn modelId="{A05D1FF4-0B73-4F93-95E7-B329243AA7C3}" srcId="{9F689B6B-7BF2-4EA3-BC5D-651E876204D0}" destId="{3CDCA88B-C808-44BB-8F13-496F612A6650}" srcOrd="1" destOrd="0" parTransId="{8EE779C5-E87B-471D-9776-BB11870E6832}" sibTransId="{3091FE86-2E59-42E3-9988-4335610A916C}"/>
    <dgm:cxn modelId="{94061AFB-23CD-4456-BEEB-7318BB822D22}" type="presParOf" srcId="{EA5BF7FC-9BA5-472D-8155-C9EAB7CB78CC}" destId="{24A34AA4-9C78-4286-82EC-E20AAE5308D5}" srcOrd="0" destOrd="0" presId="urn:microsoft.com/office/officeart/2005/8/layout/hList3"/>
    <dgm:cxn modelId="{8862186D-8E23-4812-AAEE-BD9432669E76}" type="presParOf" srcId="{EA5BF7FC-9BA5-472D-8155-C9EAB7CB78CC}" destId="{38BEC3BB-216D-4A25-A617-5EEAECADE3B9}" srcOrd="1" destOrd="0" presId="urn:microsoft.com/office/officeart/2005/8/layout/hList3"/>
    <dgm:cxn modelId="{D14000D8-9FCE-4732-A4B8-3820566297B8}" type="presParOf" srcId="{38BEC3BB-216D-4A25-A617-5EEAECADE3B9}" destId="{C69DD19C-A0C6-475F-9521-25CB01D9358E}" srcOrd="0" destOrd="0" presId="urn:microsoft.com/office/officeart/2005/8/layout/hList3"/>
    <dgm:cxn modelId="{4FD19636-E731-4A53-801E-BCDA6BCC5EF8}" type="presParOf" srcId="{38BEC3BB-216D-4A25-A617-5EEAECADE3B9}" destId="{CF42B0DE-0F77-46C8-8ADC-4C2432B5BFDB}" srcOrd="1" destOrd="0" presId="urn:microsoft.com/office/officeart/2005/8/layout/hList3"/>
    <dgm:cxn modelId="{F91A9621-3FAA-4011-826E-5270D5CB1030}" type="presParOf" srcId="{EA5BF7FC-9BA5-472D-8155-C9EAB7CB78CC}" destId="{F2D5C9C5-CC59-45CE-956B-D72A633D70E5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4A34AA4-9C78-4286-82EC-E20AAE5308D5}">
      <dsp:nvSpPr>
        <dsp:cNvPr id="0" name=""/>
        <dsp:cNvSpPr/>
      </dsp:nvSpPr>
      <dsp:spPr>
        <a:xfrm>
          <a:off x="0" y="0"/>
          <a:ext cx="5966106" cy="905687"/>
        </a:xfrm>
        <a:prstGeom prst="rect">
          <a:avLst/>
        </a:prstGeom>
        <a:solidFill>
          <a:srgbClr val="00B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100" kern="1200" dirty="0" err="1" smtClean="0"/>
            <a:t>Құжаттар</a:t>
          </a:r>
          <a:r>
            <a:rPr lang="ru-RU" sz="4100" kern="1200" dirty="0" smtClean="0"/>
            <a:t> </a:t>
          </a:r>
          <a:r>
            <a:rPr lang="ru-RU" sz="4100" kern="1200" dirty="0" err="1" smtClean="0"/>
            <a:t>түпнұсқасы</a:t>
          </a:r>
          <a:endParaRPr lang="ru-RU" sz="4100" kern="1200" dirty="0"/>
        </a:p>
      </dsp:txBody>
      <dsp:txXfrm>
        <a:off x="0" y="0"/>
        <a:ext cx="5966106" cy="905687"/>
      </dsp:txXfrm>
    </dsp:sp>
    <dsp:sp modelId="{C69DD19C-A0C6-475F-9521-25CB01D9358E}">
      <dsp:nvSpPr>
        <dsp:cNvPr id="0" name=""/>
        <dsp:cNvSpPr/>
      </dsp:nvSpPr>
      <dsp:spPr>
        <a:xfrm>
          <a:off x="0" y="905687"/>
          <a:ext cx="2983053" cy="19019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700" b="1" kern="1200" dirty="0" err="1" smtClean="0"/>
            <a:t>Өтініш</a:t>
          </a:r>
          <a:endParaRPr lang="ru-RU" sz="3700" b="1" kern="1200" dirty="0"/>
        </a:p>
      </dsp:txBody>
      <dsp:txXfrm>
        <a:off x="0" y="905687"/>
        <a:ext cx="2983053" cy="1901942"/>
      </dsp:txXfrm>
    </dsp:sp>
    <dsp:sp modelId="{CF42B0DE-0F77-46C8-8ADC-4C2432B5BFDB}">
      <dsp:nvSpPr>
        <dsp:cNvPr id="0" name=""/>
        <dsp:cNvSpPr/>
      </dsp:nvSpPr>
      <dsp:spPr>
        <a:xfrm>
          <a:off x="2983053" y="905687"/>
          <a:ext cx="2983053" cy="19019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700" b="1" kern="1200" dirty="0" err="1" smtClean="0"/>
            <a:t>Денсаулық</a:t>
          </a:r>
          <a:r>
            <a:rPr lang="ru-RU" sz="3700" b="1" kern="1200" dirty="0" smtClean="0"/>
            <a:t> </a:t>
          </a:r>
          <a:r>
            <a:rPr lang="ru-RU" sz="3700" b="1" kern="1200" dirty="0" err="1" smtClean="0"/>
            <a:t>паспорты</a:t>
          </a:r>
          <a:r>
            <a:rPr lang="ru-RU" sz="3700" b="1" kern="1200" dirty="0" smtClean="0"/>
            <a:t> </a:t>
          </a:r>
          <a:endParaRPr lang="ru-RU" sz="3700" b="1" kern="1200" dirty="0"/>
        </a:p>
      </dsp:txBody>
      <dsp:txXfrm>
        <a:off x="2983053" y="905687"/>
        <a:ext cx="2983053" cy="1901942"/>
      </dsp:txXfrm>
    </dsp:sp>
    <dsp:sp modelId="{F2D5C9C5-CC59-45CE-956B-D72A633D70E5}">
      <dsp:nvSpPr>
        <dsp:cNvPr id="0" name=""/>
        <dsp:cNvSpPr/>
      </dsp:nvSpPr>
      <dsp:spPr>
        <a:xfrm>
          <a:off x="0" y="2807630"/>
          <a:ext cx="5966106" cy="211326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 cstate="print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A07862CD-C444-4C6A-BA73-F10D1EEE1B14}" type="datetimeFigureOut">
              <a:rPr lang="ru-RU" smtClean="0">
                <a:solidFill>
                  <a:prstClr val="black"/>
                </a:solidFill>
              </a:rPr>
              <a:pPr/>
              <a:t>17.06.2019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25DCEF20-8653-4FFE-ABAB-4C3B580E9565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440110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862CD-C444-4C6A-BA73-F10D1EEE1B14}" type="datetimeFigureOut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17.06.2019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CEF20-8653-4FFE-ABAB-4C3B580E9565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6316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862CD-C444-4C6A-BA73-F10D1EEE1B14}" type="datetimeFigureOut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17.06.2019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CEF20-8653-4FFE-ABAB-4C3B580E9565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97821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862CD-C444-4C6A-BA73-F10D1EEE1B14}" type="datetimeFigureOut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17.06.2019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CEF20-8653-4FFE-ABAB-4C3B580E9565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04099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 cstate="print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A07862CD-C444-4C6A-BA73-F10D1EEE1B14}" type="datetimeFigureOut">
              <a:rPr lang="ru-RU" smtClean="0">
                <a:solidFill>
                  <a:prstClr val="black"/>
                </a:solidFill>
              </a:rPr>
              <a:pPr/>
              <a:t>17.06.2019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25DCEF20-8653-4FFE-ABAB-4C3B580E9565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774398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862CD-C444-4C6A-BA73-F10D1EEE1B14}" type="datetimeFigureOut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17.06.2019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CEF20-8653-4FFE-ABAB-4C3B580E9565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24729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862CD-C444-4C6A-BA73-F10D1EEE1B14}" type="datetimeFigureOut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17.06.2019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CEF20-8653-4FFE-ABAB-4C3B580E9565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28876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862CD-C444-4C6A-BA73-F10D1EEE1B14}" type="datetimeFigureOut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17.06.2019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CEF20-8653-4FFE-ABAB-4C3B580E9565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54338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862CD-C444-4C6A-BA73-F10D1EEE1B14}" type="datetimeFigureOut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17.06.2019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CEF20-8653-4FFE-ABAB-4C3B580E9565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19935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862CD-C444-4C6A-BA73-F10D1EEE1B14}" type="datetimeFigureOut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17.06.2019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5DCEF20-8653-4FFE-ABAB-4C3B580E9565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3735239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07862CD-C444-4C6A-BA73-F10D1EEE1B14}" type="datetimeFigureOut">
              <a:rPr lang="ru-RU" smtClean="0"/>
              <a:pPr/>
              <a:t>17.06.2019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5DCEF20-8653-4FFE-ABAB-4C3B580E9565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711015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A07862CD-C444-4C6A-BA73-F10D1EEE1B14}" type="datetimeFigureOut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17.06.2019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25DCEF20-8653-4FFE-ABAB-4C3B580E9565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53727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4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school.kargoo.gov.kz/ru/" TargetMode="Externa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8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0420" y="2552417"/>
            <a:ext cx="10058400" cy="1371600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Портал </a:t>
            </a:r>
            <a:r>
              <a:rPr lang="ru-RU" sz="5400" b="1" dirty="0" err="1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арқылы</a:t>
            </a:r>
            <a:r>
              <a:rPr lang="ru-RU" sz="5400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5400" b="1" dirty="0" err="1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өтініш</a:t>
            </a:r>
            <a:r>
              <a:rPr lang="ru-RU" sz="5400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беру </a:t>
            </a:r>
            <a:r>
              <a:rPr lang="ru-RU" sz="5400" b="1" dirty="0" err="1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нұсқамасы</a:t>
            </a:r>
            <a:r>
              <a:rPr lang="ru-RU" sz="5400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sz="5400" b="1" dirty="0">
              <a:ln w="1905"/>
              <a:solidFill>
                <a:srgbClr val="00B05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3033" y="419418"/>
            <a:ext cx="10869047" cy="5036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6366076" y="5515879"/>
            <a:ext cx="5825924" cy="10802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Келесі</a:t>
            </a:r>
            <a:r>
              <a:rPr lang="ru-RU" sz="2000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бетте</a:t>
            </a:r>
            <a:r>
              <a:rPr lang="ru-RU" sz="2000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хабарламаны</a:t>
            </a:r>
            <a:r>
              <a:rPr lang="ru-RU" sz="2000" b="1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алу</a:t>
            </a:r>
            <a:r>
              <a:rPr lang="ru-RU" sz="2000" b="1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әдісін</a:t>
            </a:r>
            <a:r>
              <a:rPr lang="ru-RU" sz="2000" b="1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және</a:t>
            </a:r>
            <a:r>
              <a:rPr lang="ru-RU" sz="2000" b="1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тілді</a:t>
            </a:r>
            <a:r>
              <a:rPr lang="ru-RU" sz="2000" b="1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таңдаңыз</a:t>
            </a:r>
            <a:r>
              <a:rPr lang="ru-RU" sz="2000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000" b="1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«ОК» галочка </a:t>
            </a:r>
            <a:r>
              <a:rPr lang="ru-RU" sz="2000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қойыңыз</a:t>
            </a:r>
            <a:r>
              <a:rPr lang="ru-RU" sz="2000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және</a:t>
            </a:r>
            <a:r>
              <a:rPr lang="ru-RU" sz="2000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000" b="1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Әрі</a:t>
            </a:r>
            <a:r>
              <a:rPr lang="ru-RU" sz="2000" b="1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қарай</a:t>
            </a:r>
            <a:r>
              <a:rPr lang="ru-RU" sz="2000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ды</a:t>
            </a:r>
            <a:r>
              <a:rPr lang="ru-RU" sz="2000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  <a:r>
              <a:rPr lang="ru-RU" sz="2000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басыңыз</a:t>
            </a:r>
            <a:r>
              <a:rPr lang="ru-RU" sz="2000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srgbClr val="0000CC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855845" y="3789680"/>
            <a:ext cx="407035" cy="38608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лево 5"/>
          <p:cNvSpPr/>
          <p:nvPr/>
        </p:nvSpPr>
        <p:spPr>
          <a:xfrm>
            <a:off x="5329791" y="3827713"/>
            <a:ext cx="574259" cy="321717"/>
          </a:xfrm>
          <a:prstGeom prst="leftArrow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963920" y="3728720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4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498081" y="3129280"/>
            <a:ext cx="721360" cy="42672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лево 8"/>
          <p:cNvSpPr/>
          <p:nvPr/>
        </p:nvSpPr>
        <p:spPr>
          <a:xfrm>
            <a:off x="8276191" y="3197793"/>
            <a:ext cx="574259" cy="321717"/>
          </a:xfrm>
          <a:prstGeom prst="leftArrow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8910320" y="3098800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3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065520" y="1828800"/>
            <a:ext cx="1767839" cy="42672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лево 11"/>
          <p:cNvSpPr/>
          <p:nvPr/>
        </p:nvSpPr>
        <p:spPr>
          <a:xfrm rot="19801580">
            <a:off x="7788511" y="1480754"/>
            <a:ext cx="574259" cy="321717"/>
          </a:xfrm>
          <a:prstGeom prst="leftArrow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8310880" y="1158240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1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622558" y="1838960"/>
            <a:ext cx="1767839" cy="42672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лево 14"/>
          <p:cNvSpPr/>
          <p:nvPr/>
        </p:nvSpPr>
        <p:spPr>
          <a:xfrm rot="14843042">
            <a:off x="9486269" y="1379155"/>
            <a:ext cx="574259" cy="321717"/>
          </a:xfrm>
          <a:prstGeom prst="leftArrow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9266958" y="975360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2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21005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0901" y="2416512"/>
            <a:ext cx="510540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Келесі</a:t>
            </a:r>
            <a:r>
              <a:rPr lang="ru-RU" sz="2400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бетте</a:t>
            </a:r>
            <a:r>
              <a:rPr lang="ru-RU" sz="2400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u="sng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Сізбен</a:t>
            </a:r>
            <a:r>
              <a:rPr lang="ru-RU" sz="2400" u="sng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u="sng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берілген</a:t>
            </a:r>
            <a:r>
              <a:rPr lang="ru-RU" sz="2400" u="sng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u="sng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деректердің</a:t>
            </a:r>
            <a:r>
              <a:rPr lang="ru-RU" sz="2400" u="sng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u="sng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дұрыстығын</a:t>
            </a:r>
            <a:r>
              <a:rPr lang="ru-RU" sz="2400" u="sng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u="sng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тексеріңіз</a:t>
            </a:r>
            <a:r>
              <a:rPr lang="ru-RU" sz="2400" u="sng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егер</a:t>
            </a:r>
            <a:r>
              <a:rPr lang="ru-RU" sz="2400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барлық</a:t>
            </a:r>
            <a:r>
              <a:rPr lang="ru-RU" sz="2400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ақпарат</a:t>
            </a:r>
            <a:r>
              <a:rPr lang="ru-RU" sz="2400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дұрыс</a:t>
            </a:r>
            <a:r>
              <a:rPr lang="ru-RU" sz="2400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болса</a:t>
            </a:r>
            <a:r>
              <a:rPr lang="ru-RU" sz="2400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b="1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400" b="1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Өтінішті</a:t>
            </a:r>
            <a:r>
              <a:rPr lang="ru-RU" sz="2400" b="1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жіберу</a:t>
            </a:r>
            <a:r>
              <a:rPr lang="ru-RU" sz="2400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ді</a:t>
            </a:r>
            <a:r>
              <a:rPr lang="ru-RU" sz="2400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  <a:r>
              <a:rPr lang="ru-RU" sz="2400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басыңыз</a:t>
            </a:r>
            <a:r>
              <a:rPr lang="ru-RU" sz="2400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 </a:t>
            </a:r>
            <a:endParaRPr lang="ru-RU" sz="2400" dirty="0">
              <a:solidFill>
                <a:srgbClr val="0000CC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74004" y="194945"/>
            <a:ext cx="5466715" cy="6524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7487285" y="6461760"/>
            <a:ext cx="549275" cy="2540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282732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63" y="985838"/>
            <a:ext cx="10048875" cy="488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304800" y="313607"/>
            <a:ext cx="11430000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Өтініш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жіберілгеннен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кейін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«РАХМЕТ, СІЗДІҢ ӨТІНІШІҢІЗ ҚАБЫЛДАНДЫ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және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БІЛІМ БӨЛІМІНЕ ЖІБЕРІДІ»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хабарламасымен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Сізге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бет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ашылады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 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Сонымен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бірге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сіздің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өтінішіңіздің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номері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көрсетіледі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  </a:t>
            </a:r>
            <a:endParaRPr lang="ru-RU" dirty="0">
              <a:solidFill>
                <a:srgbClr val="0000CC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60958" y="5906947"/>
            <a:ext cx="4979887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b="1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Осымен</a:t>
            </a:r>
            <a:r>
              <a:rPr lang="ru-RU" b="1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 </a:t>
            </a:r>
            <a:r>
              <a:rPr lang="ru-RU" b="1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сыныпқа</a:t>
            </a:r>
            <a:r>
              <a:rPr lang="ru-RU" b="1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өтінішті</a:t>
            </a:r>
            <a:r>
              <a:rPr lang="ru-RU" b="1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тіркеу</a:t>
            </a:r>
            <a:r>
              <a:rPr lang="ru-RU" b="1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аяқталды</a:t>
            </a:r>
            <a:r>
              <a:rPr lang="ru-RU" b="1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5146987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81964" y="4328262"/>
            <a:ext cx="1135476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Сәйкестік</a:t>
            </a:r>
            <a:r>
              <a:rPr lang="ru-RU" sz="32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болмаса</a:t>
            </a:r>
            <a:r>
              <a:rPr lang="ru-RU" sz="32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ru-RU" sz="3200" b="1" u="sng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u="sng" dirty="0" err="1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растайтын</a:t>
            </a:r>
            <a:r>
              <a:rPr lang="ru-RU" sz="3200" b="1" u="sng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u="sng" dirty="0" err="1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құжаттардың</a:t>
            </a:r>
            <a:r>
              <a:rPr lang="ru-RU" sz="3200" b="1" u="sng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u="sng" dirty="0" err="1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толық</a:t>
            </a:r>
            <a:r>
              <a:rPr lang="ru-RU" sz="3200" b="1" u="sng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u="sng" dirty="0" err="1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болмауына</a:t>
            </a:r>
            <a:r>
              <a:rPr lang="ru-RU" sz="3200" b="1" u="sng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u="sng" dirty="0" err="1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байланысты</a:t>
            </a:r>
            <a:r>
              <a:rPr lang="ru-RU" sz="3200" b="1" u="sng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өтінішті</a:t>
            </a:r>
            <a:r>
              <a:rPr lang="ru-RU" sz="32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тіркеу</a:t>
            </a:r>
            <a:r>
              <a:rPr lang="ru-RU" sz="32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қабылданбайды</a:t>
            </a:r>
            <a:r>
              <a:rPr lang="ru-RU" sz="32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 </a:t>
            </a:r>
            <a:endParaRPr lang="ru-RU" sz="3200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66800" y="260629"/>
            <a:ext cx="10058400" cy="1371600"/>
          </a:xfrm>
        </p:spPr>
        <p:txBody>
          <a:bodyPr>
            <a:normAutofit/>
          </a:bodyPr>
          <a:lstStyle/>
          <a:p>
            <a:pPr algn="ctr"/>
            <a:r>
              <a:rPr lang="ru-RU" b="1" dirty="0" err="1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Өтінішті</a:t>
            </a:r>
            <a:r>
              <a:rPr lang="ru-RU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b="1" dirty="0" err="1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тіркеу</a:t>
            </a:r>
            <a:r>
              <a:rPr lang="ru-RU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b="1" dirty="0">
              <a:ln w="1905"/>
              <a:solidFill>
                <a:srgbClr val="00B05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81289" y="2138719"/>
            <a:ext cx="1053875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Мектеп</a:t>
            </a:r>
            <a:r>
              <a:rPr lang="ru-RU" sz="4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10 </a:t>
            </a:r>
            <a:r>
              <a:rPr lang="ru-RU" sz="40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күн</a:t>
            </a:r>
            <a:r>
              <a:rPr lang="ru-RU" sz="4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ішінде</a:t>
            </a:r>
            <a:r>
              <a:rPr lang="ru-RU" sz="4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өтнішті</a:t>
            </a:r>
            <a:r>
              <a:rPr lang="ru-RU" sz="4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қарастырады</a:t>
            </a:r>
            <a:r>
              <a:rPr lang="ru-RU" sz="4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4000" b="1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0781" y="1454670"/>
            <a:ext cx="8609033" cy="5137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xfrm>
            <a:off x="1066800" y="0"/>
            <a:ext cx="10058400" cy="1371600"/>
          </a:xfrm>
        </p:spPr>
        <p:txBody>
          <a:bodyPr>
            <a:normAutofit/>
          </a:bodyPr>
          <a:lstStyle/>
          <a:p>
            <a:pPr algn="ctr"/>
            <a:r>
              <a:rPr lang="ru-RU" b="1" dirty="0" err="1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Өтініш</a:t>
            </a:r>
            <a:r>
              <a:rPr lang="ru-RU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b="1" dirty="0" err="1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статусын</a:t>
            </a:r>
            <a:r>
              <a:rPr lang="ru-RU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b="1" dirty="0" err="1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тексеру</a:t>
            </a:r>
            <a:r>
              <a:rPr lang="ru-RU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b="1" dirty="0">
              <a:ln w="1905"/>
              <a:solidFill>
                <a:srgbClr val="00B05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Стрелка вправо 5"/>
          <p:cNvSpPr/>
          <p:nvPr/>
        </p:nvSpPr>
        <p:spPr>
          <a:xfrm rot="5400000">
            <a:off x="8678115" y="4870052"/>
            <a:ext cx="827596" cy="416689"/>
          </a:xfrm>
          <a:prstGeom prst="rightArrow">
            <a:avLst/>
          </a:prstGeom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558267" y="5602153"/>
            <a:ext cx="2824224" cy="79865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43821" y="1928872"/>
            <a:ext cx="9582150" cy="316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8692" y="1270618"/>
            <a:ext cx="1097858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Баласын</a:t>
            </a:r>
            <a:r>
              <a:rPr lang="ru-RU" sz="4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мектепке</a:t>
            </a:r>
            <a:r>
              <a:rPr lang="ru-RU" sz="4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тіркеу</a:t>
            </a:r>
            <a:r>
              <a:rPr lang="ru-RU" sz="4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үшін</a:t>
            </a:r>
            <a:r>
              <a:rPr lang="ru-RU" sz="4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ата-ана</a:t>
            </a:r>
            <a:r>
              <a:rPr lang="ru-RU" sz="4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түпнұсқа</a:t>
            </a:r>
            <a:r>
              <a:rPr lang="ru-RU" sz="4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құжаттарымен</a:t>
            </a:r>
            <a:r>
              <a:rPr lang="ru-RU" sz="4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келеді</a:t>
            </a:r>
            <a:r>
              <a:rPr lang="ru-RU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40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мектеп</a:t>
            </a:r>
            <a:r>
              <a:rPr lang="ru-RU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u="sng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 </a:t>
            </a:r>
            <a:r>
              <a:rPr lang="ru-RU" sz="4000" u="sng" dirty="0" err="1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күнтізбелік</a:t>
            </a:r>
            <a:r>
              <a:rPr lang="ru-RU" sz="4000" u="sng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u="sng" dirty="0" err="1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күндер</a:t>
            </a:r>
            <a:r>
              <a:rPr lang="ru-RU" sz="4000" u="sng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u="sng" dirty="0" err="1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ішінде</a:t>
            </a:r>
            <a:r>
              <a:rPr lang="ru-RU" sz="4000" u="sng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тіркейді</a:t>
            </a:r>
            <a:r>
              <a:rPr lang="ru-RU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66800" y="0"/>
            <a:ext cx="10058400" cy="1371600"/>
          </a:xfrm>
        </p:spPr>
        <p:txBody>
          <a:bodyPr/>
          <a:lstStyle/>
          <a:p>
            <a:pPr algn="ctr"/>
            <a:r>
              <a:rPr lang="ru-RU" b="1" dirty="0" err="1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Тіркеу</a:t>
            </a:r>
            <a:r>
              <a:rPr lang="ru-RU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b="1" dirty="0">
              <a:ln w="1905"/>
              <a:solidFill>
                <a:srgbClr val="00B05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xmlns="" val="1195618661"/>
              </p:ext>
            </p:extLst>
          </p:nvPr>
        </p:nvGraphicFramePr>
        <p:xfrm>
          <a:off x="3201042" y="3503377"/>
          <a:ext cx="5966106" cy="30189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4600" y="1374790"/>
            <a:ext cx="1097858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Баланы </a:t>
            </a:r>
            <a:r>
              <a:rPr lang="ru-RU" sz="40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мектепке</a:t>
            </a:r>
            <a:r>
              <a:rPr lang="ru-RU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тіркеуде</a:t>
            </a:r>
            <a:r>
              <a:rPr lang="ru-RU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мектеп</a:t>
            </a:r>
            <a:r>
              <a:rPr lang="ru-RU" sz="40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қабылдамауы</a:t>
            </a:r>
            <a:r>
              <a:rPr lang="ru-RU" sz="40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мүмкін</a:t>
            </a:r>
            <a:r>
              <a:rPr lang="ru-RU" sz="40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ru-RU" sz="4000" b="1" dirty="0" smtClean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66800" y="0"/>
            <a:ext cx="10058400" cy="1371600"/>
          </a:xfrm>
        </p:spPr>
        <p:txBody>
          <a:bodyPr/>
          <a:lstStyle/>
          <a:p>
            <a:pPr algn="ctr"/>
            <a:r>
              <a:rPr lang="ru-RU" b="1" dirty="0" err="1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Тіркеу</a:t>
            </a:r>
            <a:endParaRPr lang="ru-RU" b="1" dirty="0">
              <a:ln w="1905"/>
              <a:solidFill>
                <a:srgbClr val="00B05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5113" y="2990882"/>
            <a:ext cx="1129689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Blip>
                <a:blip r:embed="rId3"/>
              </a:buBlip>
            </a:pPr>
            <a:r>
              <a:rPr lang="ru-RU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түпнұсқа</a:t>
            </a:r>
            <a:r>
              <a:rPr lang="ru-RU" sz="4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құжаттарының</a:t>
            </a:r>
            <a:r>
              <a:rPr lang="ru-RU" sz="4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растауы</a:t>
            </a:r>
            <a:r>
              <a:rPr lang="ru-RU" sz="4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толық</a:t>
            </a:r>
            <a:r>
              <a:rPr lang="ru-RU" sz="4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болмауы</a:t>
            </a:r>
            <a:r>
              <a:rPr lang="ru-RU" sz="4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ru-RU" sz="40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сәйкес</a:t>
            </a:r>
            <a:r>
              <a:rPr lang="ru-RU" sz="4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болмауы</a:t>
            </a:r>
            <a:r>
              <a:rPr lang="ru-RU" sz="4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</a:p>
          <a:p>
            <a:pPr>
              <a:buBlip>
                <a:blip r:embed="rId3"/>
              </a:buBlip>
            </a:pPr>
            <a:r>
              <a:rPr lang="ru-RU" sz="4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өтініш</a:t>
            </a:r>
            <a:r>
              <a:rPr lang="ru-RU" sz="4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беру </a:t>
            </a:r>
            <a:r>
              <a:rPr lang="ru-RU" sz="40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уақытында</a:t>
            </a:r>
            <a:r>
              <a:rPr lang="ru-RU" sz="4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оқыту</a:t>
            </a:r>
            <a:r>
              <a:rPr lang="ru-RU" sz="4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тілін</a:t>
            </a:r>
            <a:r>
              <a:rPr lang="ru-RU" sz="4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таңдауда</a:t>
            </a:r>
            <a:r>
              <a:rPr lang="ru-RU" sz="4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мектеп</a:t>
            </a:r>
            <a:r>
              <a:rPr lang="ru-RU" sz="4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ru-RU" sz="40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ата-аналармен</a:t>
            </a:r>
            <a:r>
              <a:rPr lang="ru-RU" sz="4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қателік</a:t>
            </a:r>
            <a:r>
              <a:rPr lang="ru-RU" sz="4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жіберілгенде</a:t>
            </a:r>
            <a:r>
              <a:rPr lang="ru-RU" sz="4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39839" y="1717269"/>
            <a:ext cx="1141263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Егер</a:t>
            </a:r>
            <a:r>
              <a:rPr lang="ru-RU" sz="4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бала </a:t>
            </a:r>
            <a:r>
              <a:rPr lang="ru-RU" sz="40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сәтті</a:t>
            </a:r>
            <a:r>
              <a:rPr lang="ru-RU" sz="4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тіркелсе</a:t>
            </a:r>
            <a:r>
              <a:rPr lang="ru-RU" sz="4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40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электронды</a:t>
            </a:r>
            <a:r>
              <a:rPr lang="ru-RU" sz="4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өтініш</a:t>
            </a:r>
            <a:r>
              <a:rPr lang="ru-RU" sz="4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берген</a:t>
            </a:r>
            <a:r>
              <a:rPr lang="ru-RU" sz="4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кезде</a:t>
            </a:r>
            <a:r>
              <a:rPr lang="ru-RU" sz="4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көрсетілген</a:t>
            </a:r>
            <a:r>
              <a:rPr lang="ru-RU" sz="4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мобильдің</a:t>
            </a:r>
            <a:r>
              <a:rPr lang="ru-RU" sz="4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номеріне</a:t>
            </a:r>
            <a:r>
              <a:rPr lang="ru-RU" sz="4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баланың</a:t>
            </a:r>
            <a:r>
              <a:rPr lang="ru-RU" sz="4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тіркелгендігі</a:t>
            </a:r>
            <a:r>
              <a:rPr lang="ru-RU" sz="4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туралы</a:t>
            </a:r>
            <a:r>
              <a:rPr lang="ru-RU" sz="4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SMS </a:t>
            </a:r>
            <a:r>
              <a:rPr lang="ru-RU" sz="40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хабарлама</a:t>
            </a:r>
            <a:r>
              <a:rPr lang="ru-RU" sz="4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келеді</a:t>
            </a:r>
            <a:r>
              <a:rPr lang="ru-RU" sz="4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66800" y="0"/>
            <a:ext cx="10058400" cy="1371600"/>
          </a:xfrm>
        </p:spPr>
        <p:txBody>
          <a:bodyPr/>
          <a:lstStyle/>
          <a:p>
            <a:pPr algn="ctr"/>
            <a:r>
              <a:rPr lang="ru-RU" b="1" dirty="0" err="1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Тіркеу</a:t>
            </a:r>
            <a:endParaRPr lang="ru-RU" b="1" dirty="0">
              <a:ln w="1905"/>
              <a:solidFill>
                <a:srgbClr val="00B05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5611" name="Picture 11" descr="Зачисление и перевод детей в общеобразовательных учреждениях г. Караганд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13438" y="4543766"/>
            <a:ext cx="2381250" cy="1657351"/>
          </a:xfrm>
          <a:prstGeom prst="rect">
            <a:avLst/>
          </a:prstGeom>
          <a:noFill/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70391" y="1103810"/>
            <a:ext cx="1141263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Егер</a:t>
            </a:r>
            <a:r>
              <a:rPr lang="ru-RU" sz="4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бала </a:t>
            </a:r>
            <a:r>
              <a:rPr lang="ru-RU" sz="44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бір</a:t>
            </a:r>
            <a:r>
              <a:rPr lang="ru-RU" sz="4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мектепке</a:t>
            </a:r>
            <a:r>
              <a:rPr lang="ru-RU" sz="4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тіркелген</a:t>
            </a:r>
            <a:r>
              <a:rPr lang="ru-RU" sz="4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болса</a:t>
            </a:r>
            <a:r>
              <a:rPr lang="ru-RU" sz="4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44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бірақ</a:t>
            </a:r>
            <a:r>
              <a:rPr lang="ru-RU" sz="4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ата-ана</a:t>
            </a:r>
            <a:r>
              <a:rPr lang="ru-RU" sz="4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басқа</a:t>
            </a:r>
            <a:r>
              <a:rPr lang="ru-RU" sz="4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мектепке</a:t>
            </a:r>
            <a:r>
              <a:rPr lang="ru-RU" sz="4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ауыстыруды</a:t>
            </a:r>
            <a:r>
              <a:rPr lang="ru-RU" sz="4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шешсе</a:t>
            </a:r>
            <a:r>
              <a:rPr lang="ru-RU" sz="4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44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ата-ана</a:t>
            </a:r>
            <a:r>
              <a:rPr lang="ru-RU" sz="4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мектептегі</a:t>
            </a:r>
            <a:r>
              <a:rPr lang="ru-RU" sz="4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жүйеден</a:t>
            </a:r>
            <a:r>
              <a:rPr lang="ru-RU" sz="4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баланы</a:t>
            </a:r>
            <a:r>
              <a:rPr lang="ru-RU" sz="4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тізімнен</a:t>
            </a:r>
            <a:r>
              <a:rPr lang="ru-RU" sz="4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шығаруды</a:t>
            </a:r>
            <a:r>
              <a:rPr lang="ru-RU" sz="4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растауы</a:t>
            </a:r>
            <a:r>
              <a:rPr lang="ru-RU" sz="4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үшін</a:t>
            </a:r>
            <a:r>
              <a:rPr lang="ru-RU" sz="4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мектепке</a:t>
            </a:r>
            <a:r>
              <a:rPr lang="ru-RU" sz="4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келіп</a:t>
            </a:r>
            <a:r>
              <a:rPr lang="ru-RU" sz="4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44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қайтадан</a:t>
            </a:r>
            <a:r>
              <a:rPr lang="ru-RU" sz="4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қажетті</a:t>
            </a:r>
            <a:r>
              <a:rPr lang="ru-RU" sz="4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мектепке</a:t>
            </a:r>
            <a:r>
              <a:rPr lang="ru-RU" sz="4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тіркеуге</a:t>
            </a:r>
            <a:r>
              <a:rPr lang="ru-RU" sz="4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өтініш</a:t>
            </a:r>
            <a:r>
              <a:rPr lang="ru-RU" sz="4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беру </a:t>
            </a:r>
            <a:r>
              <a:rPr lang="ru-RU" sz="44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қажет</a:t>
            </a:r>
            <a:r>
              <a:rPr lang="ru-RU" sz="4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7352" y="202756"/>
            <a:ext cx="10058400" cy="1371600"/>
          </a:xfrm>
        </p:spPr>
        <p:txBody>
          <a:bodyPr>
            <a:normAutofit/>
          </a:bodyPr>
          <a:lstStyle/>
          <a:p>
            <a:pPr algn="ctr"/>
            <a:r>
              <a:rPr lang="ru-RU" b="1" dirty="0" err="1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Қолдау</a:t>
            </a:r>
            <a:r>
              <a:rPr lang="ru-RU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b="1" dirty="0" err="1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қызметі</a:t>
            </a:r>
            <a:endParaRPr lang="ru-RU" b="1" dirty="0" smtClean="0">
              <a:ln w="1905"/>
              <a:solidFill>
                <a:srgbClr val="00B05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3072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7385" y="1667524"/>
            <a:ext cx="11403709" cy="4386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трелка вправо 3"/>
          <p:cNvSpPr/>
          <p:nvPr/>
        </p:nvSpPr>
        <p:spPr>
          <a:xfrm>
            <a:off x="9745883" y="2558011"/>
            <a:ext cx="1307939" cy="416689"/>
          </a:xfrm>
          <a:prstGeom prst="rightArrow">
            <a:avLst/>
          </a:prstGeom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1157994" y="2338092"/>
            <a:ext cx="636608" cy="79865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7392" y="121654"/>
            <a:ext cx="11684977" cy="14134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600" dirty="0" smtClean="0">
                <a:solidFill>
                  <a:srgbClr val="0000C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Руководство пользователя «Зачисление в 1 класс» </a:t>
            </a:r>
            <a:endParaRPr lang="ru-RU" dirty="0">
              <a:solidFill>
                <a:srgbClr val="0000CC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0000C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Для зачисления ребенка 1 класс требуется зайти на портал: </a:t>
            </a:r>
            <a:r>
              <a:rPr lang="ru-RU" u="sng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http://school.kargoo.gov.kz/ru</a:t>
            </a:r>
            <a:r>
              <a:rPr lang="ru-RU" u="sng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/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US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затем </a:t>
            </a: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главной странице сайта нажать «Зачисление в 1 класс».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46218" y="145574"/>
            <a:ext cx="11845154" cy="130805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5400" u="sng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http://school.kargoo.gov.kz/ru/</a:t>
            </a:r>
            <a:endParaRPr lang="ru-RU" sz="5400" u="sng" dirty="0" smtClean="0">
              <a:solidFill>
                <a:srgbClr val="0000CC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25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60650" y="1238250"/>
            <a:ext cx="6870700" cy="561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972050" y="4572000"/>
            <a:ext cx="2257425" cy="80962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лево 6"/>
          <p:cNvSpPr/>
          <p:nvPr/>
        </p:nvSpPr>
        <p:spPr>
          <a:xfrm>
            <a:off x="7267576" y="4819650"/>
            <a:ext cx="742950" cy="504825"/>
          </a:xfrm>
          <a:prstGeom prst="leftArrow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16067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1950" y="0"/>
            <a:ext cx="10020300" cy="680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8085079" y="6041596"/>
            <a:ext cx="3601050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Әрі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қ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арай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«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Кезекке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тұру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басыңыз</a:t>
            </a:r>
            <a:endParaRPr lang="ru-RU" dirty="0">
              <a:solidFill>
                <a:srgbClr val="0000CC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10325" y="6143625"/>
            <a:ext cx="1228725" cy="48577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лево 5"/>
          <p:cNvSpPr/>
          <p:nvPr/>
        </p:nvSpPr>
        <p:spPr>
          <a:xfrm rot="20010383">
            <a:off x="7657911" y="5738580"/>
            <a:ext cx="742950" cy="418564"/>
          </a:xfrm>
          <a:prstGeom prst="leftArrow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936939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289450"/>
            <a:ext cx="11684978" cy="1277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b="1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Негізгі</a:t>
            </a:r>
            <a:r>
              <a:rPr lang="ru-RU" b="1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мобилді</a:t>
            </a:r>
            <a:r>
              <a:rPr lang="ru-RU" b="1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телефон </a:t>
            </a:r>
            <a:r>
              <a:rPr lang="ru-RU" b="1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номері</a:t>
            </a:r>
            <a:r>
              <a:rPr lang="ru-RU" b="1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жолы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міндетті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түрде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толтырылады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«СМС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жіберуге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келісемін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тармағына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белгі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қойыңыз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және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«СМС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арқылы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растау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кодын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жіберу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кнопкасы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көмегімен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растау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кодын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жіберіңіз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 Смс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хабарын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күтіңіз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және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b="1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Растау</a:t>
            </a:r>
            <a:r>
              <a:rPr lang="ru-RU" b="1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кодын</a:t>
            </a:r>
            <a:r>
              <a:rPr lang="ru-RU" b="1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 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жолына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алынған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кодты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енгізіңіз</a:t>
            </a:r>
            <a:r>
              <a:rPr lang="ru-RU" b="1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Қалған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жолдар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еріктеріңіз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бойынша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толтырылады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Деректерді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енгізгеннен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кейін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 форма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астындағы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«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Әрі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қарайды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басыңыз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   </a:t>
            </a:r>
            <a:endParaRPr lang="ru-RU" dirty="0">
              <a:solidFill>
                <a:srgbClr val="0000CC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94751" y="1623432"/>
            <a:ext cx="9269748" cy="4942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6633845" y="2905760"/>
            <a:ext cx="4064635" cy="27432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623685" y="3566160"/>
            <a:ext cx="4044315" cy="32512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613525" y="3251200"/>
            <a:ext cx="2357755" cy="27432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9041765" y="3251200"/>
            <a:ext cx="1656715" cy="27432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089525" y="6085840"/>
            <a:ext cx="407035" cy="27432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лево 9"/>
          <p:cNvSpPr/>
          <p:nvPr/>
        </p:nvSpPr>
        <p:spPr>
          <a:xfrm rot="17058312">
            <a:off x="8570103" y="2500234"/>
            <a:ext cx="441253" cy="321717"/>
          </a:xfrm>
          <a:prstGeom prst="leftArrow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8757920" y="2021840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1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трелка влево 11"/>
          <p:cNvSpPr/>
          <p:nvPr/>
        </p:nvSpPr>
        <p:spPr>
          <a:xfrm rot="10800000">
            <a:off x="6000351" y="3218113"/>
            <a:ext cx="574259" cy="321717"/>
          </a:xfrm>
          <a:prstGeom prst="leftArrow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5638800" y="3129280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2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трелка влево 13"/>
          <p:cNvSpPr/>
          <p:nvPr/>
        </p:nvSpPr>
        <p:spPr>
          <a:xfrm rot="15884878">
            <a:off x="9068671" y="2913313"/>
            <a:ext cx="574259" cy="321717"/>
          </a:xfrm>
          <a:prstGeom prst="leftArrow">
            <a:avLst/>
          </a:prstGeom>
          <a:solidFill>
            <a:srgbClr val="FF5D5D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9144000" y="2306320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3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трелка влево 15"/>
          <p:cNvSpPr/>
          <p:nvPr/>
        </p:nvSpPr>
        <p:spPr>
          <a:xfrm rot="9798261">
            <a:off x="6040990" y="3807394"/>
            <a:ext cx="574259" cy="276926"/>
          </a:xfrm>
          <a:prstGeom prst="leftArrow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5669280" y="3688080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4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Стрелка влево 17"/>
          <p:cNvSpPr/>
          <p:nvPr/>
        </p:nvSpPr>
        <p:spPr>
          <a:xfrm>
            <a:off x="5563471" y="6062913"/>
            <a:ext cx="574259" cy="321717"/>
          </a:xfrm>
          <a:prstGeom prst="leftArrow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6258560" y="5963920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5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38480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6250" y="532319"/>
            <a:ext cx="4155098" cy="57232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Келесі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бетте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өзіңіздің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ЖСН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жолына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b="1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Ата-ананың</a:t>
            </a:r>
            <a:r>
              <a:rPr lang="ru-RU" b="1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ЖСН (</a:t>
            </a:r>
            <a:r>
              <a:rPr lang="ru-RU" b="1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немесе</a:t>
            </a:r>
            <a:r>
              <a:rPr lang="ru-RU" b="1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заңды</a:t>
            </a:r>
            <a:r>
              <a:rPr lang="ru-RU" b="1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өкілінің</a:t>
            </a:r>
            <a:r>
              <a:rPr lang="ru-RU" b="1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)»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және</a:t>
            </a:r>
            <a:r>
              <a:rPr lang="ru-RU" b="1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«</a:t>
            </a:r>
            <a:r>
              <a:rPr lang="ru-RU" b="1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Аты-жөні</a:t>
            </a:r>
            <a:r>
              <a:rPr lang="ru-RU" b="1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b="1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әкесінің</a:t>
            </a:r>
            <a:r>
              <a:rPr lang="ru-RU" b="1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атын</a:t>
            </a:r>
            <a:r>
              <a:rPr lang="ru-RU" b="1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толтыру</a:t>
            </a:r>
            <a:r>
              <a:rPr lang="ru-RU" b="1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кнопкасын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басыңыз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dirty="0">
              <a:solidFill>
                <a:srgbClr val="0000CC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Деректеріңізді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алғаннан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кейін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b="1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b="1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Баланың</a:t>
            </a:r>
            <a:r>
              <a:rPr lang="ru-RU" b="1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ЖСН»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жолы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толтырылады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және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b="1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Аты-жөні,әкесінің</a:t>
            </a:r>
            <a:r>
              <a:rPr lang="ru-RU" b="1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атын</a:t>
            </a:r>
            <a:r>
              <a:rPr lang="ru-RU" b="1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толтыруды</a:t>
            </a:r>
            <a:r>
              <a:rPr lang="ru-RU" b="1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басыңыз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Содан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кейін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туу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туралы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куәлікті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сәйкес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жолдан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таңдап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алыңыз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dirty="0" smtClean="0">
              <a:solidFill>
                <a:srgbClr val="0000CC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b="1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Туу</a:t>
            </a:r>
            <a:r>
              <a:rPr lang="ru-RU" b="1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туралы</a:t>
            </a:r>
            <a:r>
              <a:rPr lang="ru-RU" b="1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куәлігінің</a:t>
            </a:r>
            <a:r>
              <a:rPr lang="ru-RU" b="1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номері</a:t>
            </a:r>
            <a:r>
              <a:rPr lang="ru-RU" b="1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«</a:t>
            </a:r>
            <a:r>
              <a:rPr lang="ru-RU" b="1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Берілген</a:t>
            </a:r>
            <a:r>
              <a:rPr lang="ru-RU" b="1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күні</a:t>
            </a:r>
            <a:r>
              <a:rPr lang="ru-RU" b="1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толтырыңыз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Сонымен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бірге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балаңыздың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фотасын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және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бала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денсаулығының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паспортын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жүктеңіз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1, 17 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мен </a:t>
            </a: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18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беттер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немесе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1, 16, 17).</a:t>
            </a:r>
            <a:endParaRPr lang="ru-RU" dirty="0">
              <a:solidFill>
                <a:srgbClr val="0000CC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Деректерді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енгізгеннен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кейін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форманы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төменін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b="1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Әрі</a:t>
            </a:r>
            <a:r>
              <a:rPr lang="ru-RU" b="1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қарай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ды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  <a:r>
              <a:rPr lang="ru-RU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басыңыз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rgbClr val="0000CC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90465" y="168910"/>
            <a:ext cx="6896735" cy="6526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8747125" y="822960"/>
            <a:ext cx="2276475" cy="32512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лево 6"/>
          <p:cNvSpPr/>
          <p:nvPr/>
        </p:nvSpPr>
        <p:spPr>
          <a:xfrm rot="15905172">
            <a:off x="10056337" y="429048"/>
            <a:ext cx="447223" cy="253918"/>
          </a:xfrm>
          <a:prstGeom prst="leftArrow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0068560" y="-71120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1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064240" y="822960"/>
            <a:ext cx="741680" cy="32512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лево 9"/>
          <p:cNvSpPr/>
          <p:nvPr/>
        </p:nvSpPr>
        <p:spPr>
          <a:xfrm rot="14566009">
            <a:off x="10858977" y="469688"/>
            <a:ext cx="447223" cy="253918"/>
          </a:xfrm>
          <a:prstGeom prst="leftArrow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0779760" y="10160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2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747125" y="2722880"/>
            <a:ext cx="2276475" cy="32512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1064240" y="2722880"/>
            <a:ext cx="721360" cy="32512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лево 17"/>
          <p:cNvSpPr/>
          <p:nvPr/>
        </p:nvSpPr>
        <p:spPr>
          <a:xfrm rot="14984080">
            <a:off x="9863297" y="2389928"/>
            <a:ext cx="447223" cy="253918"/>
          </a:xfrm>
          <a:prstGeom prst="leftArrow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9794240" y="1950720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3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Стрелка влево 19"/>
          <p:cNvSpPr/>
          <p:nvPr/>
        </p:nvSpPr>
        <p:spPr>
          <a:xfrm rot="16200000">
            <a:off x="11062178" y="2359448"/>
            <a:ext cx="447223" cy="253918"/>
          </a:xfrm>
          <a:prstGeom prst="leftArrow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11125200" y="1808480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4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569200" y="6405900"/>
            <a:ext cx="365760" cy="27432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лево 22"/>
          <p:cNvSpPr/>
          <p:nvPr/>
        </p:nvSpPr>
        <p:spPr>
          <a:xfrm>
            <a:off x="8001871" y="6382973"/>
            <a:ext cx="574259" cy="321717"/>
          </a:xfrm>
          <a:prstGeom prst="leftArrow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8585200" y="6283980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8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8768080" y="4495820"/>
            <a:ext cx="995680" cy="27432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лево 25"/>
          <p:cNvSpPr/>
          <p:nvPr/>
        </p:nvSpPr>
        <p:spPr>
          <a:xfrm rot="2520248">
            <a:off x="9495391" y="4889454"/>
            <a:ext cx="574259" cy="321717"/>
          </a:xfrm>
          <a:prstGeom prst="leftArrow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9966960" y="5034300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6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8768080" y="4201180"/>
            <a:ext cx="3017520" cy="27432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 влево 29"/>
          <p:cNvSpPr/>
          <p:nvPr/>
        </p:nvSpPr>
        <p:spPr>
          <a:xfrm rot="2520248">
            <a:off x="10948271" y="4574494"/>
            <a:ext cx="574259" cy="321717"/>
          </a:xfrm>
          <a:prstGeom prst="leftArrow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/>
          <p:cNvSpPr txBox="1"/>
          <p:nvPr/>
        </p:nvSpPr>
        <p:spPr>
          <a:xfrm>
            <a:off x="11419840" y="4678700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5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Стрелка влево 31"/>
          <p:cNvSpPr/>
          <p:nvPr/>
        </p:nvSpPr>
        <p:spPr>
          <a:xfrm rot="14984080">
            <a:off x="10777696" y="5346488"/>
            <a:ext cx="447223" cy="253918"/>
          </a:xfrm>
          <a:prstGeom prst="leftArrow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/>
          <p:cNvSpPr txBox="1"/>
          <p:nvPr/>
        </p:nvSpPr>
        <p:spPr>
          <a:xfrm>
            <a:off x="10708639" y="4907280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7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474236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Картинки по запросу паспорт здоровья ребенка"/>
          <p:cNvPicPr>
            <a:picLocks noChangeAspect="1" noChangeArrowheads="1"/>
          </p:cNvPicPr>
          <p:nvPr/>
        </p:nvPicPr>
        <p:blipFill>
          <a:blip r:embed="rId3" cstate="print">
            <a:lum contrast="30000"/>
          </a:blip>
          <a:srcRect l="5352" r="4155" b="14020"/>
          <a:stretch>
            <a:fillRect/>
          </a:stretch>
        </p:blipFill>
        <p:spPr bwMode="auto">
          <a:xfrm>
            <a:off x="6277851" y="284387"/>
            <a:ext cx="4942390" cy="6269523"/>
          </a:xfrm>
          <a:prstGeom prst="rect">
            <a:avLst/>
          </a:prstGeom>
          <a:noFill/>
        </p:spPr>
      </p:pic>
      <p:sp>
        <p:nvSpPr>
          <p:cNvPr id="3" name="Овал 2"/>
          <p:cNvSpPr/>
          <p:nvPr/>
        </p:nvSpPr>
        <p:spPr>
          <a:xfrm>
            <a:off x="10312883" y="5925099"/>
            <a:ext cx="638175" cy="638175"/>
          </a:xfrm>
          <a:prstGeom prst="ellipse">
            <a:avLst/>
          </a:prstGeom>
          <a:solidFill>
            <a:srgbClr val="00206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1</a:t>
            </a:r>
            <a:endParaRPr lang="ru-RU" sz="2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82400" y="350663"/>
            <a:ext cx="60324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Бала </a:t>
            </a:r>
            <a:r>
              <a:rPr lang="ru-RU" sz="3200" b="1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денсаулығының</a:t>
            </a:r>
            <a:r>
              <a:rPr lang="ru-RU" sz="3200" b="1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паспорты</a:t>
            </a:r>
            <a:r>
              <a:rPr lang="ru-RU" sz="3200" b="1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3200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lum bright="20000" contrast="10000"/>
          </a:blip>
          <a:srcRect/>
          <a:stretch>
            <a:fillRect/>
          </a:stretch>
        </p:blipFill>
        <p:spPr bwMode="auto">
          <a:xfrm>
            <a:off x="266218" y="243067"/>
            <a:ext cx="2762394" cy="1472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 descr="E:\Облако\Cloud Mail.Ru\ДИСК 1!\Информатика\Информатика 2018-2019\Кейс\НОВОСТИ\16.05.2019\Собрание 18.05\20190516_121410.jpg"/>
          <p:cNvPicPr>
            <a:picLocks noChangeAspect="1" noChangeArrowheads="1"/>
          </p:cNvPicPr>
          <p:nvPr/>
        </p:nvPicPr>
        <p:blipFill>
          <a:blip r:embed="rId4" cstate="print">
            <a:lum contrast="30000"/>
          </a:blip>
          <a:srcRect t="4317" b="17063"/>
          <a:stretch>
            <a:fillRect/>
          </a:stretch>
        </p:blipFill>
        <p:spPr bwMode="auto">
          <a:xfrm>
            <a:off x="3163887" y="-1"/>
            <a:ext cx="4642210" cy="6493397"/>
          </a:xfrm>
          <a:prstGeom prst="rect">
            <a:avLst/>
          </a:prstGeom>
          <a:noFill/>
        </p:spPr>
      </p:pic>
      <p:pic>
        <p:nvPicPr>
          <p:cNvPr id="2053" name="Picture 5" descr="E:\Облако\Cloud Mail.Ru\ДИСК 1!\Информатика\Информатика 2018-2019\Кейс\НОВОСТИ\16.05.2019\Собрание 18.05\20190516_121424.jpg"/>
          <p:cNvPicPr>
            <a:picLocks noChangeAspect="1" noChangeArrowheads="1"/>
          </p:cNvPicPr>
          <p:nvPr/>
        </p:nvPicPr>
        <p:blipFill>
          <a:blip r:embed="rId5" cstate="print">
            <a:lum contrast="30000"/>
          </a:blip>
          <a:srcRect t="2586" b="12240"/>
          <a:stretch>
            <a:fillRect/>
          </a:stretch>
        </p:blipFill>
        <p:spPr bwMode="auto">
          <a:xfrm>
            <a:off x="7911343" y="0"/>
            <a:ext cx="4280658" cy="6481823"/>
          </a:xfrm>
          <a:prstGeom prst="rect">
            <a:avLst/>
          </a:prstGeom>
          <a:noFill/>
        </p:spPr>
      </p:pic>
      <p:sp>
        <p:nvSpPr>
          <p:cNvPr id="6" name="Овал 5"/>
          <p:cNvSpPr/>
          <p:nvPr/>
        </p:nvSpPr>
        <p:spPr>
          <a:xfrm>
            <a:off x="3051183" y="5962652"/>
            <a:ext cx="638175" cy="638175"/>
          </a:xfrm>
          <a:prstGeom prst="ellipse">
            <a:avLst/>
          </a:prstGeom>
          <a:solidFill>
            <a:srgbClr val="00206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17</a:t>
            </a:r>
            <a:endParaRPr lang="ru-RU" b="1" dirty="0"/>
          </a:p>
        </p:txBody>
      </p:sp>
      <p:sp>
        <p:nvSpPr>
          <p:cNvPr id="7" name="Овал 6"/>
          <p:cNvSpPr/>
          <p:nvPr/>
        </p:nvSpPr>
        <p:spPr>
          <a:xfrm>
            <a:off x="11375309" y="5918283"/>
            <a:ext cx="638175" cy="638175"/>
          </a:xfrm>
          <a:prstGeom prst="ellipse">
            <a:avLst/>
          </a:prstGeom>
          <a:solidFill>
            <a:srgbClr val="00206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18</a:t>
            </a:r>
            <a:endParaRPr lang="ru-RU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579433" y="2723473"/>
            <a:ext cx="5300746" cy="584775"/>
          </a:xfrm>
          <a:prstGeom prst="rect">
            <a:avLst/>
          </a:prstGeom>
          <a:solidFill>
            <a:schemeClr val="bg1"/>
          </a:solidFill>
          <a:ln w="19050">
            <a:solidFill>
              <a:schemeClr val="bg2"/>
            </a:solidFill>
          </a:ln>
        </p:spPr>
        <p:txBody>
          <a:bodyPr wrap="none">
            <a:spAutoFit/>
          </a:bodyPr>
          <a:lstStyle/>
          <a:p>
            <a:r>
              <a:rPr lang="ru-RU" sz="3200" b="1" dirty="0" err="1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Дәрігерлер</a:t>
            </a:r>
            <a:r>
              <a:rPr lang="ru-RU" sz="32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мөрімен</a:t>
            </a:r>
            <a:r>
              <a:rPr lang="ru-RU" sz="32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беттер</a:t>
            </a:r>
            <a:r>
              <a:rPr lang="ru-RU" sz="32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3200" dirty="0">
              <a:solidFill>
                <a:srgbClr val="C00000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E:\Облако\Cloud Mail.Ru\ДИСК 1!\Информатика\Информатика 2018-2019\Кейс\НОВОСТИ\16.05.2019\Собрание 18.05\20190516_121506_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9371" y="92600"/>
            <a:ext cx="9183814" cy="6743700"/>
          </a:xfrm>
          <a:prstGeom prst="rect">
            <a:avLst/>
          </a:prstGeom>
          <a:noFill/>
        </p:spPr>
      </p:pic>
      <p:sp>
        <p:nvSpPr>
          <p:cNvPr id="3" name="Овал 2"/>
          <p:cNvSpPr/>
          <p:nvPr/>
        </p:nvSpPr>
        <p:spPr>
          <a:xfrm>
            <a:off x="2661260" y="6102875"/>
            <a:ext cx="638175" cy="638175"/>
          </a:xfrm>
          <a:prstGeom prst="ellipse">
            <a:avLst/>
          </a:prstGeom>
          <a:solidFill>
            <a:srgbClr val="00206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16</a:t>
            </a:r>
            <a:endParaRPr lang="ru-RU" b="1" dirty="0"/>
          </a:p>
        </p:txBody>
      </p:sp>
      <p:sp>
        <p:nvSpPr>
          <p:cNvPr id="4" name="Овал 3"/>
          <p:cNvSpPr/>
          <p:nvPr/>
        </p:nvSpPr>
        <p:spPr>
          <a:xfrm>
            <a:off x="11176610" y="6055250"/>
            <a:ext cx="638175" cy="638175"/>
          </a:xfrm>
          <a:prstGeom prst="ellipse">
            <a:avLst/>
          </a:prstGeom>
          <a:solidFill>
            <a:srgbClr val="00206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17</a:t>
            </a:r>
            <a:endParaRPr lang="ru-RU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4684" y="173179"/>
            <a:ext cx="2353811" cy="1597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5579433" y="2723473"/>
            <a:ext cx="5393721" cy="1077218"/>
          </a:xfrm>
          <a:prstGeom prst="rect">
            <a:avLst/>
          </a:prstGeom>
          <a:solidFill>
            <a:schemeClr val="bg1"/>
          </a:solidFill>
          <a:ln w="19050">
            <a:solidFill>
              <a:schemeClr val="bg2"/>
            </a:solidFill>
          </a:ln>
        </p:spPr>
        <p:txBody>
          <a:bodyPr wrap="none">
            <a:spAutoFit/>
          </a:bodyPr>
          <a:lstStyle/>
          <a:p>
            <a:pPr lvl="0"/>
            <a:r>
              <a:rPr lang="ru-RU" sz="3200" b="1" dirty="0" err="1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Дәрігерлер</a:t>
            </a:r>
            <a:r>
              <a:rPr lang="ru-RU" sz="32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мөрімен</a:t>
            </a:r>
            <a:r>
              <a:rPr lang="ru-RU" sz="32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беттер</a:t>
            </a:r>
            <a:r>
              <a:rPr lang="ru-RU" sz="32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endParaRPr lang="ru-RU" sz="3200" dirty="0">
              <a:solidFill>
                <a:srgbClr val="C00000"/>
              </a:solidFill>
            </a:endParaRPr>
          </a:p>
          <a:p>
            <a:endParaRPr lang="ru-RU" sz="3200" dirty="0">
              <a:solidFill>
                <a:srgbClr val="C00000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3068" y="353078"/>
            <a:ext cx="4085863" cy="602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000" b="1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Оқыту</a:t>
            </a:r>
            <a:r>
              <a:rPr lang="ru-RU" sz="2000" b="1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тілі</a:t>
            </a:r>
            <a:r>
              <a:rPr lang="ru-RU" sz="2000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ru-RU" sz="2000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  <a:r>
              <a:rPr lang="ru-RU" sz="2000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таңдаңыз</a:t>
            </a:r>
            <a:r>
              <a:rPr lang="ru-RU" sz="2000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және</a:t>
            </a:r>
            <a:r>
              <a:rPr lang="ru-RU" sz="2000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«</a:t>
            </a:r>
            <a:r>
              <a:rPr lang="ru-RU" sz="2000" b="1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Баланың</a:t>
            </a:r>
            <a:r>
              <a:rPr lang="ru-RU" sz="2000" b="1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мекенжайы</a:t>
            </a:r>
            <a:r>
              <a:rPr lang="ru-RU" sz="2000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ru-RU" sz="2000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  <a:r>
              <a:rPr lang="ru-RU" sz="2000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көрсетіңіз</a:t>
            </a:r>
            <a:r>
              <a:rPr lang="ru-RU" sz="2000" b="1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2000" dirty="0">
              <a:solidFill>
                <a:srgbClr val="0000CC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Егер</a:t>
            </a:r>
            <a:r>
              <a:rPr lang="ru-RU" sz="2000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басқа</a:t>
            </a:r>
            <a:r>
              <a:rPr lang="ru-RU" sz="2000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u="sng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мектепке</a:t>
            </a:r>
            <a:r>
              <a:rPr lang="ru-RU" sz="2000" u="sng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u="sng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өтініш</a:t>
            </a:r>
            <a:r>
              <a:rPr lang="ru-RU" sz="2000" u="sng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u="sng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бергіңіз</a:t>
            </a:r>
            <a:r>
              <a:rPr lang="ru-RU" sz="2000" u="sng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u="sng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келсе</a:t>
            </a:r>
            <a:r>
              <a:rPr lang="ru-RU" sz="2000" u="sng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u="sng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сіздің</a:t>
            </a:r>
            <a:r>
              <a:rPr lang="ru-RU" sz="2000" u="sng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u="sng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мекенжайыңызға</a:t>
            </a:r>
            <a:r>
              <a:rPr lang="ru-RU" sz="2000" u="sng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u="sng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сәйкес</a:t>
            </a:r>
            <a:r>
              <a:rPr lang="ru-RU" sz="2000" u="sng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u="sng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келмесе</a:t>
            </a:r>
            <a:r>
              <a:rPr lang="ru-RU" sz="2000" u="sng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онда</a:t>
            </a:r>
            <a:r>
              <a:rPr lang="ru-RU" sz="2000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бір</a:t>
            </a:r>
            <a:r>
              <a:rPr lang="ru-RU" sz="2000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немесе</a:t>
            </a:r>
            <a:r>
              <a:rPr lang="ru-RU" sz="2000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екі</a:t>
            </a:r>
            <a:r>
              <a:rPr lang="ru-RU" sz="2000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мектепті</a:t>
            </a:r>
            <a:r>
              <a:rPr lang="ru-RU" sz="2000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мекенжайға</a:t>
            </a:r>
            <a:r>
              <a:rPr lang="ru-RU" sz="2000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байланысты</a:t>
            </a:r>
            <a:r>
              <a:rPr lang="ru-RU" sz="2000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емес</a:t>
            </a:r>
            <a:r>
              <a:rPr lang="ru-RU" sz="2000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квотасы</a:t>
            </a:r>
            <a:r>
              <a:rPr lang="ru-RU" sz="2000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бар </a:t>
            </a:r>
            <a:r>
              <a:rPr lang="ru-RU" sz="2000" b="1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мектепті</a:t>
            </a:r>
            <a:r>
              <a:rPr lang="ru-RU" sz="2000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таңдаңыз</a:t>
            </a:r>
            <a:r>
              <a:rPr lang="ru-RU" sz="2000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000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Ол</a:t>
            </a:r>
            <a:r>
              <a:rPr lang="ru-RU" sz="2000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үшін</a:t>
            </a:r>
            <a:r>
              <a:rPr lang="ru-RU" sz="2000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«№1 квота </a:t>
            </a:r>
            <a:r>
              <a:rPr lang="ru-RU" sz="2000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бойынша</a:t>
            </a:r>
            <a:r>
              <a:rPr lang="ru-RU" sz="2000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мектептің</a:t>
            </a:r>
            <a:r>
              <a:rPr lang="ru-RU" sz="2000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оқыту</a:t>
            </a:r>
            <a:r>
              <a:rPr lang="ru-RU" sz="2000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тілі</a:t>
            </a:r>
            <a:r>
              <a:rPr lang="ru-RU" sz="2000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«№1 квота </a:t>
            </a:r>
            <a:r>
              <a:rPr lang="ru-RU" sz="2000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бойынша</a:t>
            </a:r>
            <a:r>
              <a:rPr lang="ru-RU" sz="2000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мектеп</a:t>
            </a:r>
            <a:r>
              <a:rPr lang="ru-RU" sz="2000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«№2 квота </a:t>
            </a:r>
            <a:r>
              <a:rPr lang="ru-RU" sz="2000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бойынша</a:t>
            </a:r>
            <a:r>
              <a:rPr lang="ru-RU" sz="2000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мектептің</a:t>
            </a:r>
            <a:r>
              <a:rPr lang="ru-RU" sz="2000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оқыту</a:t>
            </a:r>
            <a:r>
              <a:rPr lang="ru-RU" sz="2000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тілі</a:t>
            </a:r>
            <a:r>
              <a:rPr lang="ru-RU" sz="2000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«№2 квота </a:t>
            </a:r>
            <a:r>
              <a:rPr lang="ru-RU" sz="2000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бойынша</a:t>
            </a:r>
            <a:r>
              <a:rPr lang="ru-RU" sz="2000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мектеп</a:t>
            </a:r>
            <a:r>
              <a:rPr lang="ru-RU" sz="2000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  <a:r>
              <a:rPr lang="ru-RU" sz="2000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жолдарын</a:t>
            </a:r>
            <a:r>
              <a:rPr lang="ru-RU" sz="2000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таңдаңыз</a:t>
            </a:r>
            <a:r>
              <a:rPr lang="ru-RU" sz="2000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2000" dirty="0">
              <a:solidFill>
                <a:srgbClr val="0000CC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Деректерді</a:t>
            </a:r>
            <a:r>
              <a:rPr lang="ru-RU" sz="2000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енгізгеннен</a:t>
            </a:r>
            <a:r>
              <a:rPr lang="ru-RU" sz="2000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кейін</a:t>
            </a:r>
            <a:r>
              <a:rPr lang="ru-RU" sz="2000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төмендегі</a:t>
            </a:r>
            <a:r>
              <a:rPr lang="ru-RU" sz="2000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форма </a:t>
            </a:r>
            <a:r>
              <a:rPr lang="ru-RU" sz="2000" b="1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000" b="1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Әрі</a:t>
            </a:r>
            <a:r>
              <a:rPr lang="ru-RU" sz="2000" b="1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қарай</a:t>
            </a:r>
            <a:r>
              <a:rPr lang="ru-RU" sz="2000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ды</a:t>
            </a:r>
            <a:r>
              <a:rPr lang="ru-RU" sz="2000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  <a:r>
              <a:rPr lang="ru-RU" sz="2000" dirty="0" err="1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басыңыз</a:t>
            </a:r>
            <a:r>
              <a:rPr lang="ru-RU" sz="2000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2000" dirty="0">
              <a:solidFill>
                <a:srgbClr val="0000CC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681013" y="5448383"/>
            <a:ext cx="3510987" cy="1409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Квота </a:t>
            </a:r>
            <a:r>
              <a:rPr lang="ru-RU" sz="2000" dirty="0" err="1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бойынша</a:t>
            </a:r>
            <a:r>
              <a:rPr lang="ru-RU" sz="2000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таңдалған</a:t>
            </a:r>
            <a:r>
              <a:rPr lang="ru-RU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мектепте</a:t>
            </a:r>
            <a:r>
              <a:rPr lang="ru-RU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бірінші</a:t>
            </a:r>
            <a:r>
              <a:rPr lang="ru-RU" sz="2000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рет</a:t>
            </a:r>
            <a:r>
              <a:rPr lang="ru-RU" sz="2000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жүргізіледі</a:t>
            </a:r>
            <a:r>
              <a:rPr lang="ru-RU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басқалары</a:t>
            </a:r>
            <a:r>
              <a:rPr lang="ru-RU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автоматты</a:t>
            </a:r>
            <a:r>
              <a:rPr lang="ru-RU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түрде</a:t>
            </a:r>
            <a:r>
              <a:rPr lang="ru-RU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жойылады</a:t>
            </a:r>
            <a:r>
              <a:rPr lang="ru-RU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000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61840" y="288925"/>
            <a:ext cx="7335520" cy="5193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8575040" y="609600"/>
            <a:ext cx="3271520" cy="33528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лево 6"/>
          <p:cNvSpPr/>
          <p:nvPr/>
        </p:nvSpPr>
        <p:spPr>
          <a:xfrm rot="19801580">
            <a:off x="9830671" y="251393"/>
            <a:ext cx="574259" cy="321717"/>
          </a:xfrm>
          <a:prstGeom prst="leftArrow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0332720" y="-40640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1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585200" y="1747520"/>
            <a:ext cx="3271520" cy="33528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лево 9"/>
          <p:cNvSpPr/>
          <p:nvPr/>
        </p:nvSpPr>
        <p:spPr>
          <a:xfrm rot="19801580">
            <a:off x="11070191" y="1562033"/>
            <a:ext cx="574259" cy="321717"/>
          </a:xfrm>
          <a:prstGeom prst="leftArrow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1572240" y="1270000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2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365365" y="5151120"/>
            <a:ext cx="325755" cy="27432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лево 12"/>
          <p:cNvSpPr/>
          <p:nvPr/>
        </p:nvSpPr>
        <p:spPr>
          <a:xfrm>
            <a:off x="7768191" y="5107873"/>
            <a:ext cx="574259" cy="321717"/>
          </a:xfrm>
          <a:prstGeom prst="leftArrow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382000" y="4998720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3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145502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авон">
  <a:themeElements>
    <a:clrScheme name="Другая 1">
      <a:dk1>
        <a:sysClr val="windowText" lastClr="000000"/>
      </a:dk1>
      <a:lt1>
        <a:sysClr val="window" lastClr="FFFFFF"/>
      </a:lt1>
      <a:dk2>
        <a:srgbClr val="4E3B30"/>
      </a:dk2>
      <a:lt2>
        <a:srgbClr val="E7FFE7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Савон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аво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avon" id="{1306E473-ED32-493B-A2D0-240A757EDD34}" vid="{C20BADFE-D095-436F-9677-9264042809F0}"/>
    </a:ext>
  </a:extLst>
</a:theme>
</file>

<file path=ppt/theme/themeOverride1.xml><?xml version="1.0" encoding="utf-8"?>
<a:themeOverride xmlns:a="http://schemas.openxmlformats.org/drawingml/2006/main">
  <a:clrScheme name="Другая 1">
    <a:dk1>
      <a:sysClr val="windowText" lastClr="000000"/>
    </a:dk1>
    <a:lt1>
      <a:sysClr val="window" lastClr="FFFFFF"/>
    </a:lt1>
    <a:dk2>
      <a:srgbClr val="4E3B30"/>
    </a:dk2>
    <a:lt2>
      <a:srgbClr val="E7FFE7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ppt/theme/themeOverride10.xml><?xml version="1.0" encoding="utf-8"?>
<a:themeOverride xmlns:a="http://schemas.openxmlformats.org/drawingml/2006/main">
  <a:clrScheme name="Другая 1">
    <a:dk1>
      <a:sysClr val="windowText" lastClr="000000"/>
    </a:dk1>
    <a:lt1>
      <a:sysClr val="window" lastClr="FFFFFF"/>
    </a:lt1>
    <a:dk2>
      <a:srgbClr val="4E3B30"/>
    </a:dk2>
    <a:lt2>
      <a:srgbClr val="E7FFE7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ppt/theme/themeOverride11.xml><?xml version="1.0" encoding="utf-8"?>
<a:themeOverride xmlns:a="http://schemas.openxmlformats.org/drawingml/2006/main">
  <a:clrScheme name="Другая 1">
    <a:dk1>
      <a:sysClr val="windowText" lastClr="000000"/>
    </a:dk1>
    <a:lt1>
      <a:sysClr val="window" lastClr="FFFFFF"/>
    </a:lt1>
    <a:dk2>
      <a:srgbClr val="4E3B30"/>
    </a:dk2>
    <a:lt2>
      <a:srgbClr val="E7FFE7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ppt/theme/themeOverride12.xml><?xml version="1.0" encoding="utf-8"?>
<a:themeOverride xmlns:a="http://schemas.openxmlformats.org/drawingml/2006/main">
  <a:clrScheme name="Другая 1">
    <a:dk1>
      <a:sysClr val="windowText" lastClr="000000"/>
    </a:dk1>
    <a:lt1>
      <a:sysClr val="window" lastClr="FFFFFF"/>
    </a:lt1>
    <a:dk2>
      <a:srgbClr val="4E3B30"/>
    </a:dk2>
    <a:lt2>
      <a:srgbClr val="E7FFE7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ppt/theme/themeOverride13.xml><?xml version="1.0" encoding="utf-8"?>
<a:themeOverride xmlns:a="http://schemas.openxmlformats.org/drawingml/2006/main">
  <a:clrScheme name="Другая 1">
    <a:dk1>
      <a:sysClr val="windowText" lastClr="000000"/>
    </a:dk1>
    <a:lt1>
      <a:sysClr val="window" lastClr="FFFFFF"/>
    </a:lt1>
    <a:dk2>
      <a:srgbClr val="4E3B30"/>
    </a:dk2>
    <a:lt2>
      <a:srgbClr val="E7FFE7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ppt/theme/themeOverride14.xml><?xml version="1.0" encoding="utf-8"?>
<a:themeOverride xmlns:a="http://schemas.openxmlformats.org/drawingml/2006/main">
  <a:clrScheme name="Другая 1">
    <a:dk1>
      <a:sysClr val="windowText" lastClr="000000"/>
    </a:dk1>
    <a:lt1>
      <a:sysClr val="window" lastClr="FFFFFF"/>
    </a:lt1>
    <a:dk2>
      <a:srgbClr val="4E3B30"/>
    </a:dk2>
    <a:lt2>
      <a:srgbClr val="E7FFE7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ppt/theme/themeOverride15.xml><?xml version="1.0" encoding="utf-8"?>
<a:themeOverride xmlns:a="http://schemas.openxmlformats.org/drawingml/2006/main">
  <a:clrScheme name="Другая 1">
    <a:dk1>
      <a:sysClr val="windowText" lastClr="000000"/>
    </a:dk1>
    <a:lt1>
      <a:sysClr val="window" lastClr="FFFFFF"/>
    </a:lt1>
    <a:dk2>
      <a:srgbClr val="4E3B30"/>
    </a:dk2>
    <a:lt2>
      <a:srgbClr val="E7FFE7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ppt/theme/themeOverride16.xml><?xml version="1.0" encoding="utf-8"?>
<a:themeOverride xmlns:a="http://schemas.openxmlformats.org/drawingml/2006/main">
  <a:clrScheme name="Другая 1">
    <a:dk1>
      <a:sysClr val="windowText" lastClr="000000"/>
    </a:dk1>
    <a:lt1>
      <a:sysClr val="window" lastClr="FFFFFF"/>
    </a:lt1>
    <a:dk2>
      <a:srgbClr val="4E3B30"/>
    </a:dk2>
    <a:lt2>
      <a:srgbClr val="E7FFE7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ppt/theme/themeOverride17.xml><?xml version="1.0" encoding="utf-8"?>
<a:themeOverride xmlns:a="http://schemas.openxmlformats.org/drawingml/2006/main">
  <a:clrScheme name="Другая 1">
    <a:dk1>
      <a:sysClr val="windowText" lastClr="000000"/>
    </a:dk1>
    <a:lt1>
      <a:sysClr val="window" lastClr="FFFFFF"/>
    </a:lt1>
    <a:dk2>
      <a:srgbClr val="4E3B30"/>
    </a:dk2>
    <a:lt2>
      <a:srgbClr val="E7FFE7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ppt/theme/themeOverride18.xml><?xml version="1.0" encoding="utf-8"?>
<a:themeOverride xmlns:a="http://schemas.openxmlformats.org/drawingml/2006/main">
  <a:clrScheme name="Другая 1">
    <a:dk1>
      <a:sysClr val="windowText" lastClr="000000"/>
    </a:dk1>
    <a:lt1>
      <a:sysClr val="window" lastClr="FFFFFF"/>
    </a:lt1>
    <a:dk2>
      <a:srgbClr val="4E3B30"/>
    </a:dk2>
    <a:lt2>
      <a:srgbClr val="E7FFE7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ppt/theme/themeOverride19.xml><?xml version="1.0" encoding="utf-8"?>
<a:themeOverride xmlns:a="http://schemas.openxmlformats.org/drawingml/2006/main">
  <a:clrScheme name="Другая 1">
    <a:dk1>
      <a:sysClr val="windowText" lastClr="000000"/>
    </a:dk1>
    <a:lt1>
      <a:sysClr val="window" lastClr="FFFFFF"/>
    </a:lt1>
    <a:dk2>
      <a:srgbClr val="4E3B30"/>
    </a:dk2>
    <a:lt2>
      <a:srgbClr val="E7FFE7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ppt/theme/themeOverride2.xml><?xml version="1.0" encoding="utf-8"?>
<a:themeOverride xmlns:a="http://schemas.openxmlformats.org/drawingml/2006/main">
  <a:clrScheme name="Другая 1">
    <a:dk1>
      <a:sysClr val="windowText" lastClr="000000"/>
    </a:dk1>
    <a:lt1>
      <a:sysClr val="window" lastClr="FFFFFF"/>
    </a:lt1>
    <a:dk2>
      <a:srgbClr val="4E3B30"/>
    </a:dk2>
    <a:lt2>
      <a:srgbClr val="E7FFE7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ppt/theme/themeOverride3.xml><?xml version="1.0" encoding="utf-8"?>
<a:themeOverride xmlns:a="http://schemas.openxmlformats.org/drawingml/2006/main">
  <a:clrScheme name="Другая 1">
    <a:dk1>
      <a:sysClr val="windowText" lastClr="000000"/>
    </a:dk1>
    <a:lt1>
      <a:sysClr val="window" lastClr="FFFFFF"/>
    </a:lt1>
    <a:dk2>
      <a:srgbClr val="4E3B30"/>
    </a:dk2>
    <a:lt2>
      <a:srgbClr val="E7FFE7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ppt/theme/themeOverride4.xml><?xml version="1.0" encoding="utf-8"?>
<a:themeOverride xmlns:a="http://schemas.openxmlformats.org/drawingml/2006/main">
  <a:clrScheme name="Другая 1">
    <a:dk1>
      <a:sysClr val="windowText" lastClr="000000"/>
    </a:dk1>
    <a:lt1>
      <a:sysClr val="window" lastClr="FFFFFF"/>
    </a:lt1>
    <a:dk2>
      <a:srgbClr val="4E3B30"/>
    </a:dk2>
    <a:lt2>
      <a:srgbClr val="E7FFE7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ppt/theme/themeOverride5.xml><?xml version="1.0" encoding="utf-8"?>
<a:themeOverride xmlns:a="http://schemas.openxmlformats.org/drawingml/2006/main">
  <a:clrScheme name="Другая 1">
    <a:dk1>
      <a:sysClr val="windowText" lastClr="000000"/>
    </a:dk1>
    <a:lt1>
      <a:sysClr val="window" lastClr="FFFFFF"/>
    </a:lt1>
    <a:dk2>
      <a:srgbClr val="4E3B30"/>
    </a:dk2>
    <a:lt2>
      <a:srgbClr val="E7FFE7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ppt/theme/themeOverride6.xml><?xml version="1.0" encoding="utf-8"?>
<a:themeOverride xmlns:a="http://schemas.openxmlformats.org/drawingml/2006/main">
  <a:clrScheme name="Другая 1">
    <a:dk1>
      <a:sysClr val="windowText" lastClr="000000"/>
    </a:dk1>
    <a:lt1>
      <a:sysClr val="window" lastClr="FFFFFF"/>
    </a:lt1>
    <a:dk2>
      <a:srgbClr val="4E3B30"/>
    </a:dk2>
    <a:lt2>
      <a:srgbClr val="E7FFE7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ppt/theme/themeOverride7.xml><?xml version="1.0" encoding="utf-8"?>
<a:themeOverride xmlns:a="http://schemas.openxmlformats.org/drawingml/2006/main">
  <a:clrScheme name="Другая 1">
    <a:dk1>
      <a:sysClr val="windowText" lastClr="000000"/>
    </a:dk1>
    <a:lt1>
      <a:sysClr val="window" lastClr="FFFFFF"/>
    </a:lt1>
    <a:dk2>
      <a:srgbClr val="4E3B30"/>
    </a:dk2>
    <a:lt2>
      <a:srgbClr val="E7FFE7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ppt/theme/themeOverride8.xml><?xml version="1.0" encoding="utf-8"?>
<a:themeOverride xmlns:a="http://schemas.openxmlformats.org/drawingml/2006/main">
  <a:clrScheme name="Другая 1">
    <a:dk1>
      <a:sysClr val="windowText" lastClr="000000"/>
    </a:dk1>
    <a:lt1>
      <a:sysClr val="window" lastClr="FFFFFF"/>
    </a:lt1>
    <a:dk2>
      <a:srgbClr val="4E3B30"/>
    </a:dk2>
    <a:lt2>
      <a:srgbClr val="E7FFE7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ppt/theme/themeOverride9.xml><?xml version="1.0" encoding="utf-8"?>
<a:themeOverride xmlns:a="http://schemas.openxmlformats.org/drawingml/2006/main">
  <a:clrScheme name="Другая 1">
    <a:dk1>
      <a:sysClr val="windowText" lastClr="000000"/>
    </a:dk1>
    <a:lt1>
      <a:sysClr val="window" lastClr="FFFFFF"/>
    </a:lt1>
    <a:dk2>
      <a:srgbClr val="4E3B30"/>
    </a:dk2>
    <a:lt2>
      <a:srgbClr val="E7FFE7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366</TotalTime>
  <Words>524</Words>
  <Application>Microsoft Office PowerPoint</Application>
  <PresentationFormat>Произвольный</PresentationFormat>
  <Paragraphs>66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Савон</vt:lpstr>
      <vt:lpstr>Портал арқылы өтініш беру нұсқамасы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Өтінішті тіркеу </vt:lpstr>
      <vt:lpstr>Өтініш статусын тексеру </vt:lpstr>
      <vt:lpstr>Тіркеу </vt:lpstr>
      <vt:lpstr>Тіркеу</vt:lpstr>
      <vt:lpstr>Тіркеу</vt:lpstr>
      <vt:lpstr>Слайд 18</vt:lpstr>
      <vt:lpstr>Қолдау қызметі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Викуля</cp:lastModifiedBy>
  <cp:revision>60</cp:revision>
  <dcterms:created xsi:type="dcterms:W3CDTF">2019-05-15T09:15:20Z</dcterms:created>
  <dcterms:modified xsi:type="dcterms:W3CDTF">2019-06-17T16:50:09Z</dcterms:modified>
</cp:coreProperties>
</file>