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82" r:id="rId2"/>
    <p:sldId id="256" r:id="rId3"/>
    <p:sldId id="285" r:id="rId4"/>
    <p:sldId id="265" r:id="rId5"/>
    <p:sldId id="257" r:id="rId6"/>
    <p:sldId id="258" r:id="rId7"/>
    <p:sldId id="259" r:id="rId8"/>
    <p:sldId id="267" r:id="rId9"/>
    <p:sldId id="266" r:id="rId10"/>
    <p:sldId id="264" r:id="rId11"/>
    <p:sldId id="260" r:id="rId12"/>
    <p:sldId id="261" r:id="rId13"/>
    <p:sldId id="262" r:id="rId14"/>
    <p:sldId id="263" r:id="rId15"/>
    <p:sldId id="268" r:id="rId16"/>
    <p:sldId id="269" r:id="rId17"/>
    <p:sldId id="283" r:id="rId18"/>
    <p:sldId id="270" r:id="rId19"/>
    <p:sldId id="284" r:id="rId20"/>
    <p:sldId id="271" r:id="rId21"/>
    <p:sldId id="273" r:id="rId22"/>
    <p:sldId id="272" r:id="rId23"/>
    <p:sldId id="27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0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D146E-2040-422D-8609-258F95746E0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689B6B-7BF2-4EA3-BC5D-651E876204D0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Оригиналы документов</a:t>
          </a:r>
          <a:endParaRPr lang="ru-RU" dirty="0">
            <a:solidFill>
              <a:schemeClr val="bg1"/>
            </a:solidFill>
          </a:endParaRPr>
        </a:p>
      </dgm:t>
    </dgm:pt>
    <dgm:pt modelId="{45A6F446-4EAB-4B7F-ADE7-76D144EA0D57}" type="parTrans" cxnId="{283046D2-C1EA-4495-B8BD-0EF7A32AF043}">
      <dgm:prSet/>
      <dgm:spPr/>
      <dgm:t>
        <a:bodyPr/>
        <a:lstStyle/>
        <a:p>
          <a:endParaRPr lang="ru-RU"/>
        </a:p>
      </dgm:t>
    </dgm:pt>
    <dgm:pt modelId="{0ED0DBA3-1441-477C-B7BD-BCA80AFB6659}" type="sibTrans" cxnId="{283046D2-C1EA-4495-B8BD-0EF7A32AF043}">
      <dgm:prSet/>
      <dgm:spPr/>
      <dgm:t>
        <a:bodyPr/>
        <a:lstStyle/>
        <a:p>
          <a:endParaRPr lang="ru-RU"/>
        </a:p>
      </dgm:t>
    </dgm:pt>
    <dgm:pt modelId="{B74945EA-5C29-428D-873D-C04747CF15F7}">
      <dgm:prSet phldrT="[Текст]"/>
      <dgm:spPr/>
      <dgm:t>
        <a:bodyPr/>
        <a:lstStyle/>
        <a:p>
          <a:r>
            <a:rPr lang="ru-RU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Заявление</a:t>
          </a:r>
          <a:endParaRPr lang="ru-RU" b="1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6257F19D-CF61-4C87-B1B6-4D6E848D1443}" type="parTrans" cxnId="{41E7024D-2840-4B48-8E77-D9D16994BD6B}">
      <dgm:prSet/>
      <dgm:spPr/>
      <dgm:t>
        <a:bodyPr/>
        <a:lstStyle/>
        <a:p>
          <a:endParaRPr lang="ru-RU"/>
        </a:p>
      </dgm:t>
    </dgm:pt>
    <dgm:pt modelId="{2E4228CF-7E7B-451F-8EA6-8A54A58E952F}" type="sibTrans" cxnId="{41E7024D-2840-4B48-8E77-D9D16994BD6B}">
      <dgm:prSet/>
      <dgm:spPr/>
      <dgm:t>
        <a:bodyPr/>
        <a:lstStyle/>
        <a:p>
          <a:endParaRPr lang="ru-RU"/>
        </a:p>
      </dgm:t>
    </dgm:pt>
    <dgm:pt modelId="{3CDCA88B-C808-44BB-8F13-496F612A6650}">
      <dgm:prSet phldrT="[Текст]"/>
      <dgm:spPr/>
      <dgm:t>
        <a:bodyPr/>
        <a:lstStyle/>
        <a:p>
          <a:r>
            <a:rPr lang="ru-RU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Паспорт здоровья</a:t>
          </a:r>
          <a:endParaRPr lang="ru-RU" b="1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gm:t>
    </dgm:pt>
    <dgm:pt modelId="{8EE779C5-E87B-471D-9776-BB11870E6832}" type="parTrans" cxnId="{A05D1FF4-0B73-4F93-95E7-B329243AA7C3}">
      <dgm:prSet/>
      <dgm:spPr/>
      <dgm:t>
        <a:bodyPr/>
        <a:lstStyle/>
        <a:p>
          <a:endParaRPr lang="ru-RU"/>
        </a:p>
      </dgm:t>
    </dgm:pt>
    <dgm:pt modelId="{3091FE86-2E59-42E3-9988-4335610A916C}" type="sibTrans" cxnId="{A05D1FF4-0B73-4F93-95E7-B329243AA7C3}">
      <dgm:prSet/>
      <dgm:spPr/>
      <dgm:t>
        <a:bodyPr/>
        <a:lstStyle/>
        <a:p>
          <a:endParaRPr lang="ru-RU"/>
        </a:p>
      </dgm:t>
    </dgm:pt>
    <dgm:pt modelId="{EA5BF7FC-9BA5-472D-8155-C9EAB7CB78CC}" type="pres">
      <dgm:prSet presAssocID="{B9CD146E-2040-422D-8609-258F95746E0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A34AA4-9C78-4286-82EC-E20AAE5308D5}" type="pres">
      <dgm:prSet presAssocID="{9F689B6B-7BF2-4EA3-BC5D-651E876204D0}" presName="roof" presStyleLbl="dkBgShp" presStyleIdx="0" presStyleCnt="2"/>
      <dgm:spPr/>
      <dgm:t>
        <a:bodyPr/>
        <a:lstStyle/>
        <a:p>
          <a:endParaRPr lang="ru-RU"/>
        </a:p>
      </dgm:t>
    </dgm:pt>
    <dgm:pt modelId="{38BEC3BB-216D-4A25-A617-5EEAECADE3B9}" type="pres">
      <dgm:prSet presAssocID="{9F689B6B-7BF2-4EA3-BC5D-651E876204D0}" presName="pillars" presStyleCnt="0"/>
      <dgm:spPr/>
    </dgm:pt>
    <dgm:pt modelId="{C69DD19C-A0C6-475F-9521-25CB01D9358E}" type="pres">
      <dgm:prSet presAssocID="{9F689B6B-7BF2-4EA3-BC5D-651E876204D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2B0DE-0F77-46C8-8ADC-4C2432B5BFDB}" type="pres">
      <dgm:prSet presAssocID="{3CDCA88B-C808-44BB-8F13-496F612A6650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5C9C5-CC59-45CE-956B-D72A633D70E5}" type="pres">
      <dgm:prSet presAssocID="{9F689B6B-7BF2-4EA3-BC5D-651E876204D0}" presName="base" presStyleLbl="dkBgShp" presStyleIdx="1" presStyleCnt="2"/>
      <dgm:spPr/>
    </dgm:pt>
  </dgm:ptLst>
  <dgm:cxnLst>
    <dgm:cxn modelId="{283046D2-C1EA-4495-B8BD-0EF7A32AF043}" srcId="{B9CD146E-2040-422D-8609-258F95746E08}" destId="{9F689B6B-7BF2-4EA3-BC5D-651E876204D0}" srcOrd="0" destOrd="0" parTransId="{45A6F446-4EAB-4B7F-ADE7-76D144EA0D57}" sibTransId="{0ED0DBA3-1441-477C-B7BD-BCA80AFB6659}"/>
    <dgm:cxn modelId="{41E7024D-2840-4B48-8E77-D9D16994BD6B}" srcId="{9F689B6B-7BF2-4EA3-BC5D-651E876204D0}" destId="{B74945EA-5C29-428D-873D-C04747CF15F7}" srcOrd="0" destOrd="0" parTransId="{6257F19D-CF61-4C87-B1B6-4D6E848D1443}" sibTransId="{2E4228CF-7E7B-451F-8EA6-8A54A58E952F}"/>
    <dgm:cxn modelId="{676093C8-532A-465B-849A-B7F56D7825AF}" type="presOf" srcId="{B9CD146E-2040-422D-8609-258F95746E08}" destId="{EA5BF7FC-9BA5-472D-8155-C9EAB7CB78CC}" srcOrd="0" destOrd="0" presId="urn:microsoft.com/office/officeart/2005/8/layout/hList3"/>
    <dgm:cxn modelId="{F8308DB7-887C-4C09-9929-5989FF094A7B}" type="presOf" srcId="{3CDCA88B-C808-44BB-8F13-496F612A6650}" destId="{CF42B0DE-0F77-46C8-8ADC-4C2432B5BFDB}" srcOrd="0" destOrd="0" presId="urn:microsoft.com/office/officeart/2005/8/layout/hList3"/>
    <dgm:cxn modelId="{3F7F2AA7-D48C-4417-A7B8-ADA3E00AED55}" type="presOf" srcId="{9F689B6B-7BF2-4EA3-BC5D-651E876204D0}" destId="{24A34AA4-9C78-4286-82EC-E20AAE5308D5}" srcOrd="0" destOrd="0" presId="urn:microsoft.com/office/officeart/2005/8/layout/hList3"/>
    <dgm:cxn modelId="{E78FB4E7-1FE1-4EEE-B1CF-7BB233969257}" type="presOf" srcId="{B74945EA-5C29-428D-873D-C04747CF15F7}" destId="{C69DD19C-A0C6-475F-9521-25CB01D9358E}" srcOrd="0" destOrd="0" presId="urn:microsoft.com/office/officeart/2005/8/layout/hList3"/>
    <dgm:cxn modelId="{A05D1FF4-0B73-4F93-95E7-B329243AA7C3}" srcId="{9F689B6B-7BF2-4EA3-BC5D-651E876204D0}" destId="{3CDCA88B-C808-44BB-8F13-496F612A6650}" srcOrd="1" destOrd="0" parTransId="{8EE779C5-E87B-471D-9776-BB11870E6832}" sibTransId="{3091FE86-2E59-42E3-9988-4335610A916C}"/>
    <dgm:cxn modelId="{94061AFB-23CD-4456-BEEB-7318BB822D22}" type="presParOf" srcId="{EA5BF7FC-9BA5-472D-8155-C9EAB7CB78CC}" destId="{24A34AA4-9C78-4286-82EC-E20AAE5308D5}" srcOrd="0" destOrd="0" presId="urn:microsoft.com/office/officeart/2005/8/layout/hList3"/>
    <dgm:cxn modelId="{8862186D-8E23-4812-AAEE-BD9432669E76}" type="presParOf" srcId="{EA5BF7FC-9BA5-472D-8155-C9EAB7CB78CC}" destId="{38BEC3BB-216D-4A25-A617-5EEAECADE3B9}" srcOrd="1" destOrd="0" presId="urn:microsoft.com/office/officeart/2005/8/layout/hList3"/>
    <dgm:cxn modelId="{D14000D8-9FCE-4732-A4B8-3820566297B8}" type="presParOf" srcId="{38BEC3BB-216D-4A25-A617-5EEAECADE3B9}" destId="{C69DD19C-A0C6-475F-9521-25CB01D9358E}" srcOrd="0" destOrd="0" presId="urn:microsoft.com/office/officeart/2005/8/layout/hList3"/>
    <dgm:cxn modelId="{4FD19636-E731-4A53-801E-BCDA6BCC5EF8}" type="presParOf" srcId="{38BEC3BB-216D-4A25-A617-5EEAECADE3B9}" destId="{CF42B0DE-0F77-46C8-8ADC-4C2432B5BFDB}" srcOrd="1" destOrd="0" presId="urn:microsoft.com/office/officeart/2005/8/layout/hList3"/>
    <dgm:cxn modelId="{F91A9621-3FAA-4011-826E-5270D5CB1030}" type="presParOf" srcId="{EA5BF7FC-9BA5-472D-8155-C9EAB7CB78CC}" destId="{F2D5C9C5-CC59-45CE-956B-D72A633D70E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34AA4-9C78-4286-82EC-E20AAE5308D5}">
      <dsp:nvSpPr>
        <dsp:cNvPr id="0" name=""/>
        <dsp:cNvSpPr/>
      </dsp:nvSpPr>
      <dsp:spPr>
        <a:xfrm>
          <a:off x="0" y="0"/>
          <a:ext cx="5966106" cy="905687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bg1"/>
              </a:solidFill>
            </a:rPr>
            <a:t>Оригиналы документов</a:t>
          </a:r>
          <a:endParaRPr lang="ru-RU" sz="3700" kern="1200" dirty="0">
            <a:solidFill>
              <a:schemeClr val="bg1"/>
            </a:solidFill>
          </a:endParaRPr>
        </a:p>
      </dsp:txBody>
      <dsp:txXfrm>
        <a:off x="0" y="0"/>
        <a:ext cx="5966106" cy="905687"/>
      </dsp:txXfrm>
    </dsp:sp>
    <dsp:sp modelId="{C69DD19C-A0C6-475F-9521-25CB01D9358E}">
      <dsp:nvSpPr>
        <dsp:cNvPr id="0" name=""/>
        <dsp:cNvSpPr/>
      </dsp:nvSpPr>
      <dsp:spPr>
        <a:xfrm>
          <a:off x="0" y="905687"/>
          <a:ext cx="2983053" cy="1901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Заявление</a:t>
          </a:r>
          <a:endParaRPr lang="ru-RU" sz="3900" b="1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0" y="905687"/>
        <a:ext cx="2983053" cy="1901942"/>
      </dsp:txXfrm>
    </dsp:sp>
    <dsp:sp modelId="{CF42B0DE-0F77-46C8-8ADC-4C2432B5BFDB}">
      <dsp:nvSpPr>
        <dsp:cNvPr id="0" name=""/>
        <dsp:cNvSpPr/>
      </dsp:nvSpPr>
      <dsp:spPr>
        <a:xfrm>
          <a:off x="2983053" y="905687"/>
          <a:ext cx="2983053" cy="1901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Паспорт здоровья</a:t>
          </a:r>
          <a:endParaRPr lang="ru-RU" sz="3900" b="1" kern="1200" dirty="0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dsp:txBody>
      <dsp:txXfrm>
        <a:off x="2983053" y="905687"/>
        <a:ext cx="2983053" cy="1901942"/>
      </dsp:txXfrm>
    </dsp:sp>
    <dsp:sp modelId="{F2D5C9C5-CC59-45CE-956B-D72A633D70E5}">
      <dsp:nvSpPr>
        <dsp:cNvPr id="0" name=""/>
        <dsp:cNvSpPr/>
      </dsp:nvSpPr>
      <dsp:spPr>
        <a:xfrm>
          <a:off x="0" y="2807630"/>
          <a:ext cx="5966106" cy="21132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07862CD-C444-4C6A-BA73-F10D1EEE1B14}" type="datetimeFigureOut">
              <a:rPr lang="ru-RU" smtClean="0"/>
              <a:pPr/>
              <a:t>18.05.2019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DCEF20-8653-4FFE-ABAB-4C3B580E9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011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pPr/>
              <a:t>18.05.2019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31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pPr/>
              <a:t>18.05.2019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82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pPr/>
              <a:t>18.05.2019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09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07862CD-C444-4C6A-BA73-F10D1EEE1B14}" type="datetimeFigureOut">
              <a:rPr lang="ru-RU" smtClean="0"/>
              <a:pPr/>
              <a:t>18.05.2019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5DCEF20-8653-4FFE-ABAB-4C3B580E9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439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pPr/>
              <a:t>18.05.2019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72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pPr/>
              <a:t>18.05.2019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87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pPr/>
              <a:t>18.05.2019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33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pPr/>
              <a:t>18.05.2019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93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pPr/>
              <a:t>18.05.2019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DCEF20-8653-4FFE-ABAB-4C3B580E9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523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07862CD-C444-4C6A-BA73-F10D1EEE1B14}" type="datetimeFigureOut">
              <a:rPr lang="ru-RU" smtClean="0"/>
              <a:pPr/>
              <a:t>18.05.2019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DCEF20-8653-4FFE-ABAB-4C3B580E9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101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7862CD-C444-4C6A-BA73-F10D1EEE1B14}" type="datetimeFigureOut">
              <a:rPr lang="ru-RU" smtClean="0"/>
              <a:pPr/>
              <a:t>18.05.2019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DCEF20-8653-4FFE-ABAB-4C3B580E9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72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chool.kargoo.gov.kz/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.kargoo.gov.kz/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420" y="2552417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Инструкция подачи заявления через портал</a:t>
            </a:r>
            <a:endParaRPr lang="ru-RU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07392" y="262550"/>
            <a:ext cx="1172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</a:rPr>
              <a:t>Для родителей будущих первоклассников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КГУ СОШ №32</a:t>
            </a:r>
            <a:endParaRPr kumimoji="0" lang="ru-RU" sz="32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Облако\Cloud Mail.Ru\ДИСК 1!\Информатика\Информатика 2018-2019\Кейс\НОВОСТИ\16.05.2019\Собрание 18.05\20190516_121506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9371" y="92600"/>
            <a:ext cx="9183814" cy="67437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661260" y="6102875"/>
            <a:ext cx="638175" cy="638175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16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11176610" y="6055250"/>
            <a:ext cx="638175" cy="638175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17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684" y="173179"/>
            <a:ext cx="2353811" cy="15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61711" y="2859276"/>
            <a:ext cx="5285555" cy="255454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Листы с печатями врачей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068" y="353078"/>
            <a:ext cx="4085863" cy="569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Выберите </a:t>
            </a:r>
            <a:r>
              <a:rPr lang="ru-RU" sz="20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«Язык обучения» </a:t>
            </a:r>
            <a:r>
              <a:rPr lang="ru-RU" sz="20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укажите </a:t>
            </a:r>
            <a:r>
              <a:rPr lang="ru-RU" sz="20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«Адрес проживания ребенка». </a:t>
            </a:r>
            <a:endParaRPr lang="ru-RU" sz="2000" b="1" dirty="0" smtClean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хотите подать </a:t>
            </a:r>
            <a:r>
              <a:rPr lang="ru-RU" sz="2000" u="sng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заявление в другую школу, не соответствующую вашему адресу проживания</a:t>
            </a:r>
            <a:r>
              <a:rPr lang="ru-RU" sz="20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то выберите любые одну или две </a:t>
            </a:r>
            <a:r>
              <a:rPr lang="ru-RU" sz="20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школы, имеющие квоты </a:t>
            </a:r>
            <a:r>
              <a:rPr lang="ru-RU" sz="20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зачисление без привязки к месту жительства. Для этого заполните поля «Язык обучения школы по квоте №1», «Школа по квоте №1» , «Язык обучения школы по квоте №2» и «Школа по квоте №2».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введения данных, нажмите «Далее» внизу формы.</a:t>
            </a:r>
          </a:p>
        </p:txBody>
      </p:sp>
      <p:pic>
        <p:nvPicPr>
          <p:cNvPr id="5122" name="Picture 2" descr="Снимок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86" y="360690"/>
            <a:ext cx="7842114" cy="61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81013" y="5448383"/>
            <a:ext cx="3510987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Первично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будет произведено зачисление в выбранную школу </a:t>
            </a:r>
            <a:r>
              <a:rPr lang="ru-RU" sz="2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квоте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другое отменится автоматически.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нимок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348508"/>
            <a:ext cx="9560168" cy="616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85051" y="5251719"/>
            <a:ext cx="5825924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следующей странице выберите </a:t>
            </a:r>
            <a:r>
              <a:rPr lang="ru-RU" sz="20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желаемый способ получения уведомлений и язык</a:t>
            </a:r>
            <a:r>
              <a:rPr lang="ru-RU" sz="20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Поставьте галочку на поле «ОК» и нажмите «Далее».</a:t>
            </a:r>
          </a:p>
        </p:txBody>
      </p:sp>
    </p:spTree>
    <p:extLst>
      <p:ext uri="{BB962C8B-B14F-4D97-AF65-F5344CB8AC3E}">
        <p14:creationId xmlns:p14="http://schemas.microsoft.com/office/powerpoint/2010/main" val="721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901" y="2416512"/>
            <a:ext cx="5105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последней странице </a:t>
            </a:r>
            <a:r>
              <a:rPr lang="ru-RU" sz="2400" u="sng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проверьте корректность введенных вами данных</a:t>
            </a:r>
            <a:r>
              <a:rPr lang="ru-RU" sz="24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вся информация верна, нажмите «</a:t>
            </a:r>
            <a:r>
              <a:rPr lang="ru-RU" sz="24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Отправить заявление</a:t>
            </a:r>
            <a:r>
              <a:rPr lang="ru-RU" sz="24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400" dirty="0">
              <a:solidFill>
                <a:srgbClr val="0000CC"/>
              </a:solidFill>
            </a:endParaRPr>
          </a:p>
        </p:txBody>
      </p:sp>
      <p:pic>
        <p:nvPicPr>
          <p:cNvPr id="7170" name="Picture 2" descr="Снимок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78" y="70340"/>
            <a:ext cx="5857574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2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13607"/>
            <a:ext cx="11430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отправки заявления, вам откроется страница с сообщением «СПАСИБО, ВАШЕ ЗАЯВЛЕНИЕ ПРИНЯТО И ОТПРАВЛЕНО НА РЕГИСТРАЦИЮ В ОТДЕЛ ОБРАЗОВАНИЯ». Также вам будет показан номер вашего заявления.</a:t>
            </a:r>
          </a:p>
        </p:txBody>
      </p:sp>
      <p:pic>
        <p:nvPicPr>
          <p:cNvPr id="8194" name="Picture 2" descr="Снимок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99" y="1046291"/>
            <a:ext cx="8952426" cy="56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40638" y="5602147"/>
            <a:ext cx="497988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этом подача заявления на зачисление </a:t>
            </a:r>
            <a:endParaRPr lang="ru-RU" b="1" dirty="0" smtClean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класс закончена.</a:t>
            </a:r>
          </a:p>
        </p:txBody>
      </p:sp>
    </p:spTree>
    <p:extLst>
      <p:ext uri="{BB962C8B-B14F-4D97-AF65-F5344CB8AC3E}">
        <p14:creationId xmlns:p14="http://schemas.microsoft.com/office/powerpoint/2010/main" val="5146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289" y="2138719"/>
            <a:ext cx="105387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заявления в течение дня после подачи заявления.</a:t>
            </a:r>
            <a:endParaRPr lang="ru-RU" sz="40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260629"/>
            <a:ext cx="10058400" cy="1371600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Регистрация заявления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8692" y="1270618"/>
            <a:ext cx="109785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Зачисляет </a:t>
            </a:r>
            <a:r>
              <a:rPr lang="ru-RU" sz="4000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10 календарных дней </a:t>
            </a:r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школа, в которую 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 приходит с оригиналами документов для зачисления своего ребенка</a:t>
            </a:r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Зачисление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3551836"/>
              </p:ext>
            </p:extLst>
          </p:nvPr>
        </p:nvGraphicFramePr>
        <p:xfrm>
          <a:off x="3201042" y="3503377"/>
          <a:ext cx="5966106" cy="301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964" y="4328262"/>
            <a:ext cx="113547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регистрации заявления может быть отказано </a:t>
            </a:r>
          </a:p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несоответствии/неполноте подтверждающих документов </a:t>
            </a:r>
            <a:endParaRPr lang="ru-RU" sz="3200" b="1" u="sng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1289" y="2138719"/>
            <a:ext cx="105387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10 дней школа рассматрив</a:t>
            </a: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ет заявление.</a:t>
            </a:r>
            <a:endParaRPr lang="ru-RU" sz="4000" b="1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66800" y="0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b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Зачисление</a:t>
            </a:r>
            <a:endParaRPr lang="ru-RU" b="1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600" y="1374790"/>
            <a:ext cx="109785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зачислении ребенка в школу </a:t>
            </a:r>
            <a:r>
              <a:rPr lang="ru-RU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быть отказано школой: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Зачисление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113" y="2990882"/>
            <a:ext cx="112968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несоответствии/неполноте подтверждающих документов с оригиналами; </a:t>
            </a:r>
          </a:p>
          <a:p>
            <a:pPr>
              <a:buBlip>
                <a:blip r:embed="rId2"/>
              </a:buBlip>
            </a:pP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 допущении ошибки школами/родителями в выборе языка обучения во время подачи заявления.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781" y="1454670"/>
            <a:ext cx="8609033" cy="51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Проверка статуса заявления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8678115" y="4870052"/>
            <a:ext cx="827596" cy="416689"/>
          </a:xfrm>
          <a:prstGeom prst="righ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8267" y="5602153"/>
            <a:ext cx="2824224" cy="7986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821" y="1928872"/>
            <a:ext cx="95821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392" y="121654"/>
            <a:ext cx="11684977" cy="141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Руководство пользователя «Зачисление в 1 класс» </a:t>
            </a:r>
            <a:endParaRPr lang="ru-RU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зачисления ребенка 1 класс требуется зайти на портал: </a:t>
            </a:r>
            <a:r>
              <a:rPr lang="ru-RU" u="sng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http://school.kargoo.gov.kz/ru</a:t>
            </a:r>
            <a:r>
              <a:rPr lang="ru-RU" u="sng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главной странице сайта нажать «Зачисление в 1 класс».</a:t>
            </a:r>
          </a:p>
        </p:txBody>
      </p:sp>
      <p:pic>
        <p:nvPicPr>
          <p:cNvPr id="1026" name="Picture 2" descr="Сним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05" y="1365811"/>
            <a:ext cx="7191579" cy="548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6218" y="145574"/>
            <a:ext cx="11845154" cy="13080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u="sng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http://school.kargoo.gov.kz/ru/</a:t>
            </a:r>
            <a:endParaRPr lang="ru-RU" sz="5400" u="sng" dirty="0" smtClean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816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9839" y="1717269"/>
            <a:ext cx="114126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ребенок был успешно зачислен, на сотовый номер указанный при подаче электронного заявления, поступит SMS сообщение о зачислении ребенка.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Зачисление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611" name="Picture 11" descr="Зачисление и перевод детей в общеобразовательных учреждениях г. Караган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3438" y="4543766"/>
            <a:ext cx="2381250" cy="165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391" y="1103810"/>
            <a:ext cx="114126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ребенка уже зачислили в одну школу, но родители решили поменять, </a:t>
            </a:r>
            <a:r>
              <a:rPr lang="ru-RU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 должен подойти в школу для подтверждения отчисления ребенка из школы в системе, и повторно подать заявление на зачисление в необходимую школу.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352" y="202756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Служба поддержки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385" y="1667524"/>
            <a:ext cx="11403709" cy="438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9745883" y="2558011"/>
            <a:ext cx="1307939" cy="416689"/>
          </a:xfrm>
          <a:prstGeom prst="righ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7994" y="2338092"/>
            <a:ext cx="636608" cy="7986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352" y="202756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Тестовый режим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9287" y="2596944"/>
            <a:ext cx="11412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18.05.2019, 26.05.2019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34319" y="3268276"/>
            <a:ext cx="114126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будет работать в тестовом режиме.</a:t>
            </a:r>
          </a:p>
          <a:p>
            <a:endParaRPr lang="ru-RU" sz="4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3098" y="324091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Сроки предоставления услуги электронного зачисления через портал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5586" y="3522919"/>
            <a:ext cx="114126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9.00 1 июня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18.30 29 августа.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4542" y="2344765"/>
            <a:ext cx="77129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http://school.kargoo.gov.kz/ru/</a:t>
            </a:r>
            <a:endParaRPr lang="ru-RU" sz="3600" u="sng" dirty="0" smtClean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676274"/>
            <a:ext cx="114566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нимок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781" y="142875"/>
            <a:ext cx="6643787" cy="660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85079" y="6041596"/>
            <a:ext cx="372390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нажмите «Встать в очередь».</a:t>
            </a:r>
          </a:p>
        </p:txBody>
      </p:sp>
    </p:spTree>
    <p:extLst>
      <p:ext uri="{BB962C8B-B14F-4D97-AF65-F5344CB8AC3E}">
        <p14:creationId xmlns:p14="http://schemas.microsoft.com/office/powerpoint/2010/main" val="16936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89450"/>
            <a:ext cx="1168497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 обязательное поле </a:t>
            </a:r>
            <a:r>
              <a:rPr lang="ru-RU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«Основной номер мобильного телефона»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поставьте галочку на пункте «Согласен на отправку СМС» и отправьте код подтверждения с помощью кнопки «Выслать код подтверждения через СМС». Дождитесь смс сообщения и введите полученный код в поле </a:t>
            </a:r>
            <a:r>
              <a:rPr lang="ru-RU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«Код подтверждения»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Остальные поля заполняются вашему по 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желанию. После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введения данных, нажмите «Далее» внизу формы.</a:t>
            </a:r>
          </a:p>
        </p:txBody>
      </p:sp>
      <p:pic>
        <p:nvPicPr>
          <p:cNvPr id="3074" name="Picture 2" descr="Сним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01" y="1543050"/>
            <a:ext cx="8014909" cy="514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8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250" y="532319"/>
            <a:ext cx="4155098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следующей станице введите свой 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ИИН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поле </a:t>
            </a:r>
            <a:r>
              <a:rPr lang="ru-RU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«ИИН родителя (или законного представителя)»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нажмите на кнопку «Заполнить ФИО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получения ваших данных, заполните поле </a:t>
            </a:r>
            <a:r>
              <a:rPr lang="ru-RU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«ИИН ребенка»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нажмите «Заполнить ФИО». Затем, выберите свидетельство о рождении в соответствующем поле. </a:t>
            </a:r>
            <a:endParaRPr lang="ru-RU" dirty="0" smtClean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 </a:t>
            </a:r>
            <a:r>
              <a:rPr lang="ru-RU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«Номер свидетельства о рождении», «Дата выдачи»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Также следует загрузить </a:t>
            </a:r>
            <a:r>
              <a:rPr lang="ru-RU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фото своего ребенка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 здоровья ребенка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(1, 17 и 18 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страницы или 1, 16, 17).</a:t>
            </a:r>
            <a:endParaRPr lang="ru-RU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введения данных, нажмите «Далее» внизу формы.</a:t>
            </a:r>
          </a:p>
        </p:txBody>
      </p:sp>
      <p:pic>
        <p:nvPicPr>
          <p:cNvPr id="4098" name="Picture 2" descr="Снимок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68" y="169457"/>
            <a:ext cx="6890948" cy="65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4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паспорт здоровья ребенка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5352" r="4155" b="14020"/>
          <a:stretch>
            <a:fillRect/>
          </a:stretch>
        </p:blipFill>
        <p:spPr bwMode="auto">
          <a:xfrm>
            <a:off x="5810491" y="264067"/>
            <a:ext cx="4942390" cy="6269523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9845523" y="5904779"/>
            <a:ext cx="638175" cy="638175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2400" y="350663"/>
            <a:ext cx="5073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 здоровья ребенка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66218" y="243067"/>
            <a:ext cx="2762394" cy="147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:\Облако\Cloud Mail.Ru\ДИСК 1!\Информатика\Информатика 2018-2019\Кейс\НОВОСТИ\16.05.2019\Собрание 18.05\20190516_121410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t="4317" b="17063"/>
          <a:stretch>
            <a:fillRect/>
          </a:stretch>
        </p:blipFill>
        <p:spPr bwMode="auto">
          <a:xfrm>
            <a:off x="3163887" y="-1"/>
            <a:ext cx="4642210" cy="6493397"/>
          </a:xfrm>
          <a:prstGeom prst="rect">
            <a:avLst/>
          </a:prstGeom>
          <a:noFill/>
        </p:spPr>
      </p:pic>
      <p:pic>
        <p:nvPicPr>
          <p:cNvPr id="2053" name="Picture 5" descr="E:\Облако\Cloud Mail.Ru\ДИСК 1!\Информатика\Информатика 2018-2019\Кейс\НОВОСТИ\16.05.2019\Собрание 18.05\20190516_121424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t="2586" b="12240"/>
          <a:stretch>
            <a:fillRect/>
          </a:stretch>
        </p:blipFill>
        <p:spPr bwMode="auto">
          <a:xfrm>
            <a:off x="7911343" y="0"/>
            <a:ext cx="4280658" cy="6481823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051183" y="5962652"/>
            <a:ext cx="638175" cy="638175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17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11375309" y="5918283"/>
            <a:ext cx="638175" cy="638175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18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1711" y="2859276"/>
            <a:ext cx="5285555" cy="255454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Листы с печатями врачей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E7FFE7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221</TotalTime>
  <Words>587</Words>
  <Application>Microsoft Office PowerPoint</Application>
  <PresentationFormat>Широкоэкранный</PresentationFormat>
  <Paragraphs>63</Paragraphs>
  <Slides>23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Century Gothic</vt:lpstr>
      <vt:lpstr>Garamond</vt:lpstr>
      <vt:lpstr>Times New Roman</vt:lpstr>
      <vt:lpstr>Савон</vt:lpstr>
      <vt:lpstr>Инструкция подачи заявления через портал</vt:lpstr>
      <vt:lpstr>Презентация PowerPoint</vt:lpstr>
      <vt:lpstr>Сроки предоставления услуги электронного зачисления через портал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Регистрация заявления</vt:lpstr>
      <vt:lpstr>Зачисление</vt:lpstr>
      <vt:lpstr>Презентация PowerPoint</vt:lpstr>
      <vt:lpstr>Зачисление</vt:lpstr>
      <vt:lpstr>Проверка статуса заявления</vt:lpstr>
      <vt:lpstr>Зачисление</vt:lpstr>
      <vt:lpstr>Презентация PowerPoint</vt:lpstr>
      <vt:lpstr>Служба поддержки</vt:lpstr>
      <vt:lpstr>Тестовый режим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34</cp:revision>
  <dcterms:created xsi:type="dcterms:W3CDTF">2019-05-15T09:15:20Z</dcterms:created>
  <dcterms:modified xsi:type="dcterms:W3CDTF">2019-05-18T07:44:42Z</dcterms:modified>
</cp:coreProperties>
</file>