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61" r:id="rId3"/>
    <p:sldId id="262" r:id="rId4"/>
    <p:sldId id="263" r:id="rId5"/>
    <p:sldId id="264" r:id="rId6"/>
    <p:sldId id="266" r:id="rId7"/>
    <p:sldId id="274" r:id="rId8"/>
    <p:sldId id="267" r:id="rId9"/>
    <p:sldId id="268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02" y="-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7828" y="836712"/>
            <a:ext cx="8134672" cy="2115666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Рекомендации для родителей первоклассника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            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                  </a:t>
            </a:r>
          </a:p>
        </p:txBody>
      </p:sp>
      <p:pic>
        <p:nvPicPr>
          <p:cNvPr id="3074" name="Picture 2" descr="Картинки по запросу первоклассник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132856"/>
            <a:ext cx="5715000" cy="436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016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548680"/>
            <a:ext cx="8435280" cy="557748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Начальное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обучение – это старт сознательной жизни в мир взрослых, и от его успешности зависит, кем станет ребенок и каким он станет.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Родителям надо быть готовыми к тому, что период адаптации может затянуться на несколько месяцев. Ребенку нужна помощь и, в первую очередь, он нуждается в поддержке самых близких ему людей – родителей. И взрослым нужно стремиться, всеми силами, поддерживать своего ребенка.</a:t>
            </a:r>
          </a:p>
          <a:p>
            <a:pPr marL="0" indent="0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Почему у ребенка могут возникнуть трудности?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школе предъявляются новые требования (внимательно слушать, не отвлекаться, подчиняться установленным правилам и порядку);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Появляются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новые требования со стороны родителей (изменение режима дня, появление самостоятельности в поведении, выполнение поручений по самообслуживанию);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Ребенок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входит в новые отношения со сверстниками (ребенок начинает волноваться, сможет ли он учиться как все, будут ли дружить с ним ребята, не будут ли обижать его словами или действиями).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27819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20688"/>
            <a:ext cx="8280920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всех изменениях, произошедших в жизни ребёнка, родителям не стоит забывать: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Первоклассники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остаются очень эмоциональными;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Обладают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повышенной возбудимостью;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Быстро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утомляются;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внимание неустойчиво;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Поведение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зависит от внешней ситуации.</a:t>
            </a:r>
          </a:p>
          <a:p>
            <a:endParaRPr lang="ru-RU" dirty="0"/>
          </a:p>
        </p:txBody>
      </p:sp>
      <p:pic>
        <p:nvPicPr>
          <p:cNvPr id="4100" name="Picture 4" descr="Картинки по запросу первоклассник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645144"/>
            <a:ext cx="5689476" cy="298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10891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476672"/>
            <a:ext cx="8075240" cy="564949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Самое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главное, что вам необходимо  дать своему ребенку — это ваше внимание.</a:t>
            </a:r>
          </a:p>
          <a:p>
            <a:pPr indent="34290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Будьте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терпеливы: внимательно выслушивайте его рассказы о школе, задавайте уточняющие вопросы. </a:t>
            </a:r>
          </a:p>
          <a:p>
            <a:pPr indent="34290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Помните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то, что кажется вам не очень важным, для вашего сына или дочери может оказаться самым волнующим событием за весь день! </a:t>
            </a:r>
          </a:p>
          <a:p>
            <a:pPr indent="34290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Слушая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своего ребенка внимательно, вы сможете понять, в чем малышу нужна ваша помощь, о чем следует поговорить с учительницей, что реально происходит с ребенком после того, как вы прощаетесь с ним у дверей школы.</a:t>
            </a:r>
          </a:p>
          <a:p>
            <a:pPr indent="34290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Помните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что ребёнок больше всего нуждается в нашей любви тогда, когда он её меньше всего её заслуживает.</a:t>
            </a:r>
          </a:p>
          <a:p>
            <a:pPr indent="342900"/>
            <a:r>
              <a:rPr lang="ru-RU" dirty="0">
                <a:latin typeface="Times New Roman" pitchFamily="18" charset="0"/>
                <a:cs typeface="Times New Roman" pitchFamily="18" charset="0"/>
              </a:rPr>
              <a:t>Если ребенок увидит ваш интерес к его делам и заботам, он обязательно почувствует вашу поддержку.</a:t>
            </a:r>
          </a:p>
          <a:p>
            <a:pPr indent="342900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1937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89" b="96889" l="0" r="98542">
                        <a14:foregroundMark x1="1250" y1="89778" x2="4167" y2="60000"/>
                        <a14:foregroundMark x1="3125" y1="90222" x2="1875" y2="91111"/>
                        <a14:foregroundMark x1="4792" y1="89778" x2="6875" y2="92889"/>
                        <a14:foregroundMark x1="26875" y1="68000" x2="30625" y2="65778"/>
                        <a14:foregroundMark x1="30625" y1="65778" x2="39583" y2="67556"/>
                        <a14:foregroundMark x1="26667" y1="70222" x2="29792" y2="94667"/>
                        <a14:foregroundMark x1="40000" y1="68889" x2="43542" y2="66667"/>
                        <a14:foregroundMark x1="43542" y1="66667" x2="46458" y2="67111"/>
                        <a14:foregroundMark x1="46250" y1="67556" x2="55000" y2="52000"/>
                        <a14:foregroundMark x1="55208" y1="52000" x2="67917" y2="56444"/>
                        <a14:foregroundMark x1="44167" y1="91111" x2="47292" y2="87111"/>
                        <a14:foregroundMark x1="60000" y1="79111" x2="58125" y2="87556"/>
                        <a14:foregroundMark x1="76667" y1="87111" x2="81458" y2="84000"/>
                        <a14:backgroundMark x1="833" y1="61333" x2="4167" y2="60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6603" b="6603"/>
          <a:stretch/>
        </p:blipFill>
        <p:spPr bwMode="auto">
          <a:xfrm>
            <a:off x="4139952" y="4005064"/>
            <a:ext cx="4860032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04664"/>
            <a:ext cx="7740352" cy="6048672"/>
          </a:xfrm>
        </p:spPr>
        <p:txBody>
          <a:bodyPr>
            <a:normAutofit/>
          </a:bodyPr>
          <a:lstStyle/>
          <a:p>
            <a:pPr lvl="0" indent="34290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Помните: похвала и эмоциональная поддержка («Молодец!», «Ты так хорошо справился!») способны заметно повысить интеллектуальные достижения ребенка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34290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омогите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ребенку установить отношения со сверстниками чувствовать себя уверенно.</a:t>
            </a:r>
          </a:p>
          <a:p>
            <a:pPr indent="34290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Ваше положительное отношение к школе и учителям упростит ребенку период адаптации.</a:t>
            </a:r>
          </a:p>
          <a:p>
            <a:pPr indent="34290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Старайтесь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не перегружать вашего ребенка в первом полугодии первого класса.</a:t>
            </a:r>
          </a:p>
          <a:p>
            <a:pPr indent="34290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мейте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быть мудрым по отношению к школьным успехам своего ребенка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6747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484784"/>
            <a:ext cx="8134672" cy="2115666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Рекомендации для родителей четвероклассника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            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                  </a:t>
            </a:r>
          </a:p>
        </p:txBody>
      </p:sp>
      <p:pic>
        <p:nvPicPr>
          <p:cNvPr id="6148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924944"/>
            <a:ext cx="3960440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985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764704"/>
            <a:ext cx="8291264" cy="536145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Четвертый год обучения в младших классах завершает первый этап школьной жизни ребенка. В это время у детей заканчивается формирование основных новообразований младшего школьного возраста. У большинства детей уже складывается индивидуальный стиль учебной работы, который проявляется не только в общем подходе к выполнению учебных заданий, но и в использовании школьниками различных учебных умений и навыков. Владение продуктивными приемами учебной работы означает, что школьник приобрел умение учиться: он способен качественно усваивать предлагаемые знания и, в случае необходимости, добывать их самостоятельно.</a:t>
            </a:r>
          </a:p>
        </p:txBody>
      </p:sp>
    </p:spTree>
    <p:extLst>
      <p:ext uri="{BB962C8B-B14F-4D97-AF65-F5344CB8AC3E}">
        <p14:creationId xmlns:p14="http://schemas.microsoft.com/office/powerpoint/2010/main" val="27757897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Картинки по запросу четвероклассник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571999"/>
            <a:ext cx="6657975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21357"/>
            <a:ext cx="8291264" cy="52894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Какие же общие умения важны для успешного обучения?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Среди них можно отметить следующие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слушать учителя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выделять главную мысль сообщения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связно пересказывать содержание текста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отвечать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вопросы к тексту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ставить вопросы к тексту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делать содержательные выводы на основе полученной информации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письменно выражать свою мысль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привлекать дополнительные источники информации, пользоваться справочной литературой (словарями, энциклопедиями и пр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.);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адекватно оценивать результаты собственной работы.</a:t>
            </a:r>
          </a:p>
        </p:txBody>
      </p:sp>
    </p:spTree>
    <p:extLst>
      <p:ext uri="{BB962C8B-B14F-4D97-AF65-F5344CB8AC3E}">
        <p14:creationId xmlns:p14="http://schemas.microsoft.com/office/powerpoint/2010/main" val="23969251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Исполнительная">
    <a:dk1>
      <a:sysClr val="windowText" lastClr="000000"/>
    </a:dk1>
    <a:lt1>
      <a:sysClr val="window" lastClr="FFFFFF"/>
    </a:lt1>
    <a:dk2>
      <a:srgbClr val="2F5897"/>
    </a:dk2>
    <a:lt2>
      <a:srgbClr val="E4E9EF"/>
    </a:lt2>
    <a:accent1>
      <a:srgbClr val="6076B4"/>
    </a:accent1>
    <a:accent2>
      <a:srgbClr val="9C5252"/>
    </a:accent2>
    <a:accent3>
      <a:srgbClr val="E68422"/>
    </a:accent3>
    <a:accent4>
      <a:srgbClr val="846648"/>
    </a:accent4>
    <a:accent5>
      <a:srgbClr val="63891F"/>
    </a:accent5>
    <a:accent6>
      <a:srgbClr val="758085"/>
    </a:accent6>
    <a:hlink>
      <a:srgbClr val="3399FF"/>
    </a:hlink>
    <a:folHlink>
      <a:srgbClr val="B2B2B2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377</TotalTime>
  <Words>552</Words>
  <Application>Microsoft Office PowerPoint</Application>
  <PresentationFormat>Экран (4:3)</PresentationFormat>
  <Paragraphs>38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Волна</vt:lpstr>
      <vt:lpstr>Открытая</vt:lpstr>
      <vt:lpstr>Рекомендации для родителей первоклассника                   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  Рекомендации для родителей четвероклассника                               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РЕКОМЕНДАЦИИ РОДИТЕЛЯМ</dc:title>
  <dc:creator>Психолог</dc:creator>
  <cp:lastModifiedBy>111</cp:lastModifiedBy>
  <cp:revision>13</cp:revision>
  <dcterms:created xsi:type="dcterms:W3CDTF">2016-11-26T02:39:55Z</dcterms:created>
  <dcterms:modified xsi:type="dcterms:W3CDTF">2016-12-02T09:05:27Z</dcterms:modified>
</cp:coreProperties>
</file>