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sldIdLst>
    <p:sldId id="275" r:id="rId3"/>
    <p:sldId id="270" r:id="rId4"/>
    <p:sldId id="271" r:id="rId5"/>
    <p:sldId id="272" r:id="rId6"/>
    <p:sldId id="273" r:id="rId7"/>
    <p:sldId id="257" r:id="rId8"/>
    <p:sldId id="258" r:id="rId9"/>
    <p:sldId id="259"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02"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02.12.2016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02.12.2016</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B4C71EC6-210F-42DE-9C53-41977AD35B3D}" type="datetimeFigureOut">
              <a:rPr lang="ru-RU" smtClean="0"/>
              <a:t>02.12.2016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B4C71EC6-210F-42DE-9C53-41977AD35B3D}" type="datetimeFigureOut">
              <a:rPr lang="ru-RU" smtClean="0"/>
              <a:t>02.12.2016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02.12.2016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02.12.2016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02.12.2016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02.12.2016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02.12.2016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02.12.2016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02.12.2016</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4C71EC6-210F-42DE-9C53-41977AD35B3D}" type="datetimeFigureOut">
              <a:rPr lang="ru-RU" smtClean="0"/>
              <a:t>02.12.2016</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19B0651-EE4F-4900-A07F-96A6BFA9D0F0}"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484784"/>
            <a:ext cx="8134672" cy="2115666"/>
          </a:xfrm>
        </p:spPr>
        <p:txBody>
          <a:bodyPr>
            <a:noAutofit/>
          </a:bodyPr>
          <a:lstStyle/>
          <a:p>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r>
              <a:rPr lang="ru-RU" sz="3600" dirty="0" smtClean="0">
                <a:latin typeface="Times New Roman" pitchFamily="18" charset="0"/>
                <a:cs typeface="Times New Roman" pitchFamily="18" charset="0"/>
              </a:rPr>
              <a:t>Рекомендации для родителей 9-11 классов</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r>
              <a:rPr lang="ru-RU" sz="3200" dirty="0" smtClean="0"/>
              <a:t/>
            </a:r>
            <a:br>
              <a:rPr lang="ru-RU" sz="3200" dirty="0" smtClean="0"/>
            </a:br>
            <a:r>
              <a:rPr lang="ru-RU" sz="3200" dirty="0" smtClean="0"/>
              <a:t>            </a:t>
            </a:r>
            <a:r>
              <a:rPr lang="ru-RU" sz="3200" dirty="0"/>
              <a:t/>
            </a:r>
            <a:br>
              <a:rPr lang="ru-RU" sz="3200" dirty="0"/>
            </a:br>
            <a:r>
              <a:rPr lang="ru-RU" sz="3200" dirty="0"/>
              <a:t>                  </a:t>
            </a:r>
          </a:p>
        </p:txBody>
      </p:sp>
      <p:pic>
        <p:nvPicPr>
          <p:cNvPr id="8196" name="Picture 4" descr="Картинки по запросу выпускник школы p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547" b="100000" l="538" r="100000">
                        <a14:foregroundMark x1="21231" y1="30971" x2="24308" y2="34052"/>
                        <a14:foregroundMark x1="34154" y1="33051" x2="36538" y2="30971"/>
                        <a14:foregroundMark x1="62692" y1="62327" x2="68462" y2="71880"/>
                        <a14:foregroundMark x1="69538" y1="72188" x2="71538" y2="75963"/>
                        <a14:foregroundMark x1="70154" y1="70493" x2="70154" y2="59630"/>
                        <a14:foregroundMark x1="67462" y1="74268" x2="70154" y2="79353"/>
                        <a14:foregroundMark x1="14077" y1="77350" x2="9615" y2="68798"/>
                        <a14:foregroundMark x1="6231" y1="62327" x2="5231" y2="57935"/>
                        <a14:foregroundMark x1="7615" y1="58243" x2="5538" y2="56549"/>
                        <a14:foregroundMark x1="8308" y1="59245" x2="7231" y2="56857"/>
                        <a14:foregroundMark x1="96385" y1="33744" x2="91308" y2="18028"/>
                        <a14:foregroundMark x1="94000" y1="20416" x2="91615" y2="16718"/>
                        <a14:foregroundMark x1="89538" y1="17026" x2="93692" y2="16025"/>
                        <a14:foregroundMark x1="90923" y1="22111" x2="89538" y2="15639"/>
                        <a14:foregroundMark x1="95000" y1="23190" x2="93308" y2="21495"/>
                        <a14:foregroundMark x1="98077" y1="38136" x2="96385" y2="30663"/>
                        <a14:foregroundMark x1="90231" y1="42604" x2="91615" y2="36133"/>
                        <a14:foregroundMark x1="96692" y1="28968" x2="95385" y2="23806"/>
                        <a14:foregroundMark x1="36846" y1="56857" x2="39231" y2="50385"/>
                        <a14:foregroundMark x1="24308" y1="56857" x2="23615" y2="49076"/>
                        <a14:foregroundMark x1="37231" y1="50077" x2="37231" y2="46995"/>
                        <a14:foregroundMark x1="22538" y1="58243" x2="21538" y2="52465"/>
                        <a14:foregroundMark x1="21231" y1="51079" x2="22923" y2="50077"/>
                        <a14:foregroundMark x1="91923" y1="15639" x2="94692" y2="18721"/>
                        <a14:foregroundMark x1="95385" y1="18413" x2="96692" y2="23190"/>
                        <a14:foregroundMark x1="97769" y1="30354" x2="99769" y2="35054"/>
                        <a14:foregroundMark x1="98769" y1="38136" x2="95692" y2="35747"/>
                        <a14:foregroundMark x1="66769" y1="54160" x2="66769" y2="54160"/>
                      </a14:backgroundRemoval>
                    </a14:imgEffect>
                  </a14:imgLayer>
                </a14:imgProps>
              </a:ext>
              <a:ext uri="{28A0092B-C50C-407E-A947-70E740481C1C}">
                <a14:useLocalDpi xmlns:a14="http://schemas.microsoft.com/office/drawing/2010/main" val="0"/>
              </a:ext>
            </a:extLst>
          </a:blip>
          <a:srcRect/>
          <a:stretch>
            <a:fillRect/>
          </a:stretch>
        </p:blipFill>
        <p:spPr bwMode="auto">
          <a:xfrm>
            <a:off x="2771799" y="3068960"/>
            <a:ext cx="3561255" cy="355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998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pic>
        <p:nvPicPr>
          <p:cNvPr id="2050" name="Picture 2" descr="Картинки по запросу картинки png выпускни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006891"/>
            <a:ext cx="3240360" cy="341570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95536" y="476672"/>
            <a:ext cx="8291264" cy="5649491"/>
          </a:xfrm>
        </p:spPr>
        <p:txBody>
          <a:bodyPr>
            <a:normAutofit/>
          </a:bodyPr>
          <a:lstStyle/>
          <a:p>
            <a:pPr marL="0" indent="0" algn="ctr">
              <a:buNone/>
            </a:pPr>
            <a:r>
              <a:rPr lang="ru-RU" sz="2800" dirty="0">
                <a:latin typeface="Times New Roman" pitchFamily="18" charset="0"/>
                <a:cs typeface="Times New Roman" pitchFamily="18" charset="0"/>
              </a:rPr>
              <a:t>Уважаемые родители!</a:t>
            </a:r>
          </a:p>
          <a:p>
            <a:pPr algn="just"/>
            <a:r>
              <a:rPr lang="ru-RU" sz="2800" dirty="0" smtClean="0">
                <a:latin typeface="Times New Roman" pitchFamily="18" charset="0"/>
                <a:cs typeface="Times New Roman" pitchFamily="18" charset="0"/>
              </a:rPr>
              <a:t>      Именно </a:t>
            </a:r>
            <a:r>
              <a:rPr lang="ru-RU" sz="2800" dirty="0">
                <a:latin typeface="Times New Roman" pitchFamily="18" charset="0"/>
                <a:cs typeface="Times New Roman" pitchFamily="18" charset="0"/>
              </a:rPr>
              <a:t>Ваша поддержка нужна выпускнику прежде всего. Зачастую родители переживают ответственные моменты </a:t>
            </a:r>
            <a:r>
              <a:rPr lang="ru-RU" sz="2800" dirty="0" smtClean="0">
                <a:latin typeface="Times New Roman" pitchFamily="18" charset="0"/>
                <a:cs typeface="Times New Roman" pitchFamily="18" charset="0"/>
              </a:rPr>
              <a:t>в жизни </a:t>
            </a:r>
            <a:r>
              <a:rPr lang="ru-RU" sz="2800" dirty="0">
                <a:latin typeface="Times New Roman" pitchFamily="18" charset="0"/>
                <a:cs typeface="Times New Roman" pitchFamily="18" charset="0"/>
              </a:rPr>
              <a:t>своих детей гораздо острее, чем свои. Но взрослому человеку гораздо легче справиться с собственным </a:t>
            </a:r>
            <a:r>
              <a:rPr lang="ru-RU" sz="2800" dirty="0" smtClean="0">
                <a:latin typeface="Times New Roman" pitchFamily="18" charset="0"/>
                <a:cs typeface="Times New Roman" pitchFamily="18" charset="0"/>
              </a:rPr>
              <a:t>волнением, взяв </a:t>
            </a:r>
            <a:r>
              <a:rPr lang="ru-RU" sz="2800" dirty="0">
                <a:latin typeface="Times New Roman" pitchFamily="18" charset="0"/>
                <a:cs typeface="Times New Roman" pitchFamily="18" charset="0"/>
              </a:rPr>
              <a:t>себя в руки. </a:t>
            </a:r>
          </a:p>
        </p:txBody>
      </p:sp>
    </p:spTree>
    <p:extLst>
      <p:ext uri="{BB962C8B-B14F-4D97-AF65-F5344CB8AC3E}">
        <p14:creationId xmlns:p14="http://schemas.microsoft.com/office/powerpoint/2010/main" val="41104404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3" name="Объект 2"/>
          <p:cNvSpPr>
            <a:spLocks noGrp="1"/>
          </p:cNvSpPr>
          <p:nvPr>
            <p:ph idx="1"/>
          </p:nvPr>
        </p:nvSpPr>
        <p:spPr>
          <a:xfrm>
            <a:off x="251520" y="548680"/>
            <a:ext cx="8435280" cy="5577483"/>
          </a:xfrm>
        </p:spPr>
        <p:txBody>
          <a:bodyPr>
            <a:noAutofit/>
          </a:bodyPr>
          <a:lstStyle/>
          <a:p>
            <a:pPr marL="0" indent="0" algn="ctr">
              <a:buNone/>
            </a:pPr>
            <a:r>
              <a:rPr lang="ru-RU" sz="2000" b="1" dirty="0">
                <a:latin typeface="Times New Roman" pitchFamily="18" charset="0"/>
                <a:cs typeface="Times New Roman" pitchFamily="18" charset="0"/>
              </a:rPr>
              <a:t>Поведение </a:t>
            </a:r>
            <a:r>
              <a:rPr lang="ru-RU" sz="2000" b="1" dirty="0" smtClean="0">
                <a:latin typeface="Times New Roman" pitchFamily="18" charset="0"/>
                <a:cs typeface="Times New Roman" pitchFamily="18" charset="0"/>
              </a:rPr>
              <a:t>родителей</a:t>
            </a:r>
          </a:p>
          <a:p>
            <a:pPr marL="0" indent="0" algn="just">
              <a:buNone/>
            </a:pPr>
            <a:endParaRPr lang="ru-RU" sz="1800" dirty="0">
              <a:latin typeface="Times New Roman" pitchFamily="18" charset="0"/>
              <a:cs typeface="Times New Roman" pitchFamily="18" charset="0"/>
            </a:endParaRPr>
          </a:p>
          <a:p>
            <a:pPr algn="just"/>
            <a:r>
              <a:rPr lang="ru-RU" sz="1800" dirty="0">
                <a:latin typeface="Times New Roman" pitchFamily="18" charset="0"/>
                <a:cs typeface="Times New Roman" pitchFamily="18" charset="0"/>
              </a:rPr>
              <a:t>В экзаменационную пору основная задача родителей - создать оптимальные комфортные условия для подготовки ребенка и... не мешать ему.</a:t>
            </a:r>
          </a:p>
          <a:p>
            <a:pPr algn="just"/>
            <a:r>
              <a:rPr lang="ru-RU" sz="1800" dirty="0">
                <a:latin typeface="Times New Roman" pitchFamily="18" charset="0"/>
                <a:cs typeface="Times New Roman" pitchFamily="18" charset="0"/>
              </a:rPr>
              <a:t>Поощрение, поддержка, реальная помощь, а главное - спокойствие взрослых помогают ребенку успешно справиться с собственным волнением.</a:t>
            </a:r>
          </a:p>
          <a:p>
            <a:pPr algn="just"/>
            <a:r>
              <a:rPr lang="ru-RU" sz="1800" dirty="0">
                <a:latin typeface="Times New Roman" pitchFamily="18" charset="0"/>
                <a:cs typeface="Times New Roman" pitchFamily="18" charset="0"/>
              </a:rPr>
              <a:t>Не запугивайте ребенка, не напоминайте ему о сложности и ответственности предстоящих экзаменов. Это не повышает мотивацию, а </a:t>
            </a:r>
            <a:r>
              <a:rPr lang="ru-RU" sz="1800" dirty="0" smtClean="0">
                <a:latin typeface="Times New Roman" pitchFamily="18" charset="0"/>
                <a:cs typeface="Times New Roman" pitchFamily="18" charset="0"/>
              </a:rPr>
              <a:t>только создает </a:t>
            </a:r>
            <a:r>
              <a:rPr lang="ru-RU" sz="1800" dirty="0">
                <a:latin typeface="Times New Roman" pitchFamily="18" charset="0"/>
                <a:cs typeface="Times New Roman" pitchFamily="18" charset="0"/>
              </a:rPr>
              <a:t>эмоциональные барьеры, которые сам ребенок преодолеть не может.</a:t>
            </a:r>
          </a:p>
          <a:p>
            <a:pPr algn="just"/>
            <a:r>
              <a:rPr lang="ru-RU" sz="1800" dirty="0">
                <a:latin typeface="Times New Roman" pitchFamily="18" charset="0"/>
                <a:cs typeface="Times New Roman" pitchFamily="18" charset="0"/>
              </a:rPr>
              <a:t>Очень важно скорректировать ожидания выпускника. Объясните: для хорошего результата совсем не обязательно отвечать на все вопросы </a:t>
            </a:r>
            <a:r>
              <a:rPr lang="ru-RU" sz="1800" dirty="0" smtClean="0">
                <a:latin typeface="Times New Roman" pitchFamily="18" charset="0"/>
                <a:cs typeface="Times New Roman" pitchFamily="18" charset="0"/>
              </a:rPr>
              <a:t>ЕНТ.</a:t>
            </a:r>
            <a:endParaRPr lang="ru-RU" sz="1800" dirty="0">
              <a:latin typeface="Times New Roman" pitchFamily="18" charset="0"/>
              <a:cs typeface="Times New Roman" pitchFamily="18" charset="0"/>
            </a:endParaRPr>
          </a:p>
          <a:p>
            <a:pPr algn="just"/>
            <a:r>
              <a:rPr lang="ru-RU" sz="1800" dirty="0">
                <a:latin typeface="Times New Roman" pitchFamily="18" charset="0"/>
                <a:cs typeface="Times New Roman" pitchFamily="18" charset="0"/>
              </a:rPr>
              <a:t>Гораздо эффективнее спокойно дать ответы на те вопросы, которые он знает наверняка, чем переживать из-за нерешенных заданий.</a:t>
            </a:r>
          </a:p>
          <a:p>
            <a:pPr algn="just"/>
            <a:r>
              <a:rPr lang="ru-RU" sz="1800" dirty="0">
                <a:latin typeface="Times New Roman" pitchFamily="18" charset="0"/>
                <a:cs typeface="Times New Roman" pitchFamily="18" charset="0"/>
              </a:rPr>
              <a:t>Независимо от результата </a:t>
            </a:r>
            <a:r>
              <a:rPr lang="ru-RU" sz="1800" dirty="0" smtClean="0">
                <a:latin typeface="Times New Roman" pitchFamily="18" charset="0"/>
                <a:cs typeface="Times New Roman" pitchFamily="18" charset="0"/>
              </a:rPr>
              <a:t>тестов, </a:t>
            </a:r>
            <a:r>
              <a:rPr lang="ru-RU" sz="1800" dirty="0">
                <a:latin typeface="Times New Roman" pitchFamily="18" charset="0"/>
                <a:cs typeface="Times New Roman" pitchFamily="18" charset="0"/>
              </a:rPr>
              <a:t>часто, щедро и от всей души говорите ему о том, что он (она) - самый(</a:t>
            </a:r>
            <a:r>
              <a:rPr lang="ru-RU" sz="1800" dirty="0" err="1">
                <a:latin typeface="Times New Roman" pitchFamily="18" charset="0"/>
                <a:cs typeface="Times New Roman" pitchFamily="18" charset="0"/>
              </a:rPr>
              <a:t>ая</a:t>
            </a:r>
            <a:r>
              <a:rPr lang="ru-RU" sz="1800" dirty="0">
                <a:latin typeface="Times New Roman" pitchFamily="18" charset="0"/>
                <a:cs typeface="Times New Roman" pitchFamily="18" charset="0"/>
              </a:rPr>
              <a:t>) любимый(</a:t>
            </a:r>
            <a:r>
              <a:rPr lang="ru-RU" sz="1800" dirty="0" err="1">
                <a:latin typeface="Times New Roman" pitchFamily="18" charset="0"/>
                <a:cs typeface="Times New Roman" pitchFamily="18" charset="0"/>
              </a:rPr>
              <a:t>ая</a:t>
            </a:r>
            <a:r>
              <a:rPr lang="ru-RU" sz="1800" dirty="0">
                <a:latin typeface="Times New Roman" pitchFamily="18" charset="0"/>
                <a:cs typeface="Times New Roman" pitchFamily="18" charset="0"/>
              </a:rPr>
              <a:t>), и что все у </a:t>
            </a:r>
            <a:r>
              <a:rPr lang="ru-RU" sz="1800" dirty="0" smtClean="0">
                <a:latin typeface="Times New Roman" pitchFamily="18" charset="0"/>
                <a:cs typeface="Times New Roman" pitchFamily="18" charset="0"/>
              </a:rPr>
              <a:t>него (неё</a:t>
            </a:r>
            <a:r>
              <a:rPr lang="ru-RU" sz="1800" dirty="0">
                <a:latin typeface="Times New Roman" pitchFamily="18" charset="0"/>
                <a:cs typeface="Times New Roman" pitchFamily="18" charset="0"/>
              </a:rPr>
              <a:t>) в жизни получится! Вера в успех, уверенность в своем ребенке, его возможностях, стимулирующая помощь в виде похвалы и </a:t>
            </a:r>
            <a:r>
              <a:rPr lang="ru-RU" sz="1800" dirty="0" smtClean="0">
                <a:latin typeface="Times New Roman" pitchFamily="18" charset="0"/>
                <a:cs typeface="Times New Roman" pitchFamily="18" charset="0"/>
              </a:rPr>
              <a:t>одобрения очень </a:t>
            </a:r>
            <a:r>
              <a:rPr lang="ru-RU" sz="1800" dirty="0">
                <a:latin typeface="Times New Roman" pitchFamily="18" charset="0"/>
                <a:cs typeface="Times New Roman" pitchFamily="18" charset="0"/>
              </a:rPr>
              <a:t>важны, ведь "от хорошего слова даже кактусы лучше растут". </a:t>
            </a:r>
          </a:p>
        </p:txBody>
      </p:sp>
    </p:spTree>
    <p:extLst>
      <p:ext uri="{BB962C8B-B14F-4D97-AF65-F5344CB8AC3E}">
        <p14:creationId xmlns:p14="http://schemas.microsoft.com/office/powerpoint/2010/main" val="32774723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3" name="Объект 2"/>
          <p:cNvSpPr>
            <a:spLocks noGrp="1"/>
          </p:cNvSpPr>
          <p:nvPr>
            <p:ph idx="1"/>
          </p:nvPr>
        </p:nvSpPr>
        <p:spPr>
          <a:xfrm>
            <a:off x="395537" y="620688"/>
            <a:ext cx="5976664" cy="5505475"/>
          </a:xfrm>
        </p:spPr>
        <p:txBody>
          <a:bodyPr>
            <a:normAutofit fontScale="85000" lnSpcReduction="10000"/>
          </a:bodyPr>
          <a:lstStyle/>
          <a:p>
            <a:pPr marL="0" indent="0" algn="just">
              <a:buNone/>
            </a:pPr>
            <a:r>
              <a:rPr lang="ru-RU" b="1" dirty="0">
                <a:latin typeface="Times New Roman" pitchFamily="18" charset="0"/>
                <a:cs typeface="Times New Roman" pitchFamily="18" charset="0"/>
              </a:rPr>
              <a:t>Советы родителям</a:t>
            </a:r>
          </a:p>
          <a:p>
            <a:pPr algn="just"/>
            <a:r>
              <a:rPr lang="ru-RU" dirty="0">
                <a:latin typeface="Times New Roman" pitchFamily="18" charset="0"/>
                <a:cs typeface="Times New Roman" pitchFamily="18" charset="0"/>
              </a:rPr>
              <a:t>1. Не тревожьтесь о количестве баллов, которые ребёнок получит на экзамене. Внушайте ему мысль, что количество баллов</a:t>
            </a:r>
          </a:p>
          <a:p>
            <a:pPr algn="just"/>
            <a:r>
              <a:rPr lang="ru-RU" dirty="0">
                <a:latin typeface="Times New Roman" pitchFamily="18" charset="0"/>
                <a:cs typeface="Times New Roman" pitchFamily="18" charset="0"/>
              </a:rPr>
              <a:t>не является показателем его возможностей.</a:t>
            </a:r>
          </a:p>
          <a:p>
            <a:pPr algn="just"/>
            <a:r>
              <a:rPr lang="ru-RU" dirty="0">
                <a:latin typeface="Times New Roman" pitchFamily="18" charset="0"/>
                <a:cs typeface="Times New Roman" pitchFamily="18" charset="0"/>
              </a:rPr>
              <a:t>2. Не повышайте тревожность ребёнка накануне экзаменов, это отрицательно скажется на результате тестирования.</a:t>
            </a:r>
          </a:p>
          <a:p>
            <a:pPr algn="just"/>
            <a:r>
              <a:rPr lang="ru-RU" dirty="0">
                <a:latin typeface="Times New Roman" pitchFamily="18" charset="0"/>
                <a:cs typeface="Times New Roman" pitchFamily="18" charset="0"/>
              </a:rPr>
              <a:t>3. Обеспечьте дома удобное место для занятий, проследите, чтобы никто из домашних не мешал.</a:t>
            </a:r>
          </a:p>
          <a:p>
            <a:pPr algn="just"/>
            <a:r>
              <a:rPr lang="ru-RU" dirty="0">
                <a:latin typeface="Times New Roman" pitchFamily="18" charset="0"/>
                <a:cs typeface="Times New Roman" pitchFamily="18" charset="0"/>
              </a:rPr>
              <a:t>4. Помогите детям распределить темы подготовки по дням.</a:t>
            </a:r>
          </a:p>
          <a:p>
            <a:pPr algn="just"/>
            <a:r>
              <a:rPr lang="ru-RU" dirty="0">
                <a:latin typeface="Times New Roman" pitchFamily="18" charset="0"/>
                <a:cs typeface="Times New Roman" pitchFamily="18" charset="0"/>
              </a:rPr>
              <a:t>5. Ознакомьте ребёнка с методикой подготовки к экзаменам. Подготовьте различные варианты тестовых заданий по предмету</a:t>
            </a:r>
          </a:p>
          <a:p>
            <a:pPr algn="just"/>
            <a:r>
              <a:rPr lang="ru-RU" dirty="0">
                <a:latin typeface="Times New Roman" pitchFamily="18" charset="0"/>
                <a:cs typeface="Times New Roman" pitchFamily="18" charset="0"/>
              </a:rPr>
              <a:t>и потренируйте ребёнка, ведь тестирование отличается от привычных ему письменных и устных экзаменов</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1028" name="Picture 4" descr="Картинки по запросу картинки png выпускник"/>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81" b="99320" l="0" r="99000">
                        <a14:foregroundMark x1="24333" y1="24150" x2="24333" y2="24150"/>
                        <a14:foregroundMark x1="23667" y1="20068" x2="23667" y2="20068"/>
                        <a14:foregroundMark x1="29000" y1="28912" x2="29000" y2="27891"/>
                        <a14:foregroundMark x1="34000" y1="26190" x2="27000" y2="15646"/>
                        <a14:foregroundMark x1="4000" y1="14286" x2="7000" y2="15646"/>
                        <a14:foregroundMark x1="63333" y1="27211" x2="66333" y2="24150"/>
                        <a14:foregroundMark x1="60000" y1="23469" x2="59333" y2="21088"/>
                        <a14:foregroundMark x1="96667" y1="55782" x2="94667" y2="56803"/>
                        <a14:foregroundMark x1="63000" y1="34694" x2="61667" y2="35374"/>
                      </a14:backgroundRemoval>
                    </a14:imgEffect>
                  </a14:imgLayer>
                </a14:imgProps>
              </a:ext>
              <a:ext uri="{28A0092B-C50C-407E-A947-70E740481C1C}">
                <a14:useLocalDpi xmlns:a14="http://schemas.microsoft.com/office/drawing/2010/main" val="0"/>
              </a:ext>
            </a:extLst>
          </a:blip>
          <a:srcRect/>
          <a:stretch>
            <a:fillRect/>
          </a:stretch>
        </p:blipFill>
        <p:spPr bwMode="auto">
          <a:xfrm>
            <a:off x="6156176" y="2564904"/>
            <a:ext cx="285750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0912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3" name="Объект 2"/>
          <p:cNvSpPr>
            <a:spLocks noGrp="1"/>
          </p:cNvSpPr>
          <p:nvPr>
            <p:ph idx="1"/>
          </p:nvPr>
        </p:nvSpPr>
        <p:spPr>
          <a:xfrm>
            <a:off x="323528" y="548680"/>
            <a:ext cx="8363272" cy="5577483"/>
          </a:xfrm>
        </p:spPr>
        <p:txBody>
          <a:bodyPr>
            <a:normAutofit fontScale="92500"/>
          </a:bodyPr>
          <a:lstStyle/>
          <a:p>
            <a:pPr algn="just"/>
            <a:r>
              <a:rPr lang="ru-RU" dirty="0">
                <a:latin typeface="Times New Roman" pitchFamily="18" charset="0"/>
                <a:cs typeface="Times New Roman" pitchFamily="18" charset="0"/>
              </a:rPr>
              <a:t>6. Во время тренировки по тестовым заданиям приучайте ребёнка ориентироваться во времени и уметь его распределять.</a:t>
            </a:r>
          </a:p>
          <a:p>
            <a:pPr algn="just"/>
            <a:r>
              <a:rPr lang="ru-RU" dirty="0">
                <a:latin typeface="Times New Roman" pitchFamily="18" charset="0"/>
                <a:cs typeface="Times New Roman" pitchFamily="18" charset="0"/>
              </a:rPr>
              <a:t>Если у ребёнка нет часов, обязательно дайте их ему на экзамен.</a:t>
            </a:r>
          </a:p>
          <a:p>
            <a:pPr algn="just"/>
            <a:r>
              <a:rPr lang="ru-RU" dirty="0">
                <a:latin typeface="Times New Roman" pitchFamily="18" charset="0"/>
                <a:cs typeface="Times New Roman" pitchFamily="18" charset="0"/>
              </a:rPr>
              <a:t>7. Подбадривайте детей, повышайте их уверенность в себе.</a:t>
            </a:r>
          </a:p>
          <a:p>
            <a:pPr algn="just"/>
            <a:r>
              <a:rPr lang="ru-RU" dirty="0">
                <a:latin typeface="Times New Roman" pitchFamily="18" charset="0"/>
                <a:cs typeface="Times New Roman" pitchFamily="18" charset="0"/>
              </a:rPr>
              <a:t>8. Контролируйте режим подготовки к экзаменам, не допускайте перегрузок.</a:t>
            </a:r>
          </a:p>
          <a:p>
            <a:pPr algn="just"/>
            <a:r>
              <a:rPr lang="ru-RU" dirty="0">
                <a:latin typeface="Times New Roman" pitchFamily="18" charset="0"/>
                <a:cs typeface="Times New Roman" pitchFamily="18" charset="0"/>
              </a:rPr>
              <a:t>9. Обратите внимание на питание ребёнка. Такие продукты, как рыба, творог, орехи, курага и т.д., стимулируют работу головного мозга.</a:t>
            </a:r>
          </a:p>
          <a:p>
            <a:pPr algn="just"/>
            <a:r>
              <a:rPr lang="ru-RU" dirty="0">
                <a:latin typeface="Times New Roman" pitchFamily="18" charset="0"/>
                <a:cs typeface="Times New Roman" pitchFamily="18" charset="0"/>
              </a:rPr>
              <a:t>10. Накануне экзамена обеспечьте ребёнку полноценный отдых, он должен отдохнуть и хорошо выспаться.</a:t>
            </a:r>
          </a:p>
          <a:p>
            <a:pPr algn="just"/>
            <a:r>
              <a:rPr lang="ru-RU" dirty="0">
                <a:latin typeface="Times New Roman" pitchFamily="18" charset="0"/>
                <a:cs typeface="Times New Roman" pitchFamily="18" charset="0"/>
              </a:rPr>
              <a:t>11. Не критикуйте ребёнка после экзамена.</a:t>
            </a:r>
          </a:p>
          <a:p>
            <a:pPr algn="just"/>
            <a:r>
              <a:rPr lang="ru-RU" dirty="0">
                <a:latin typeface="Times New Roman" pitchFamily="18" charset="0"/>
                <a:cs typeface="Times New Roman" pitchFamily="18" charset="0"/>
              </a:rPr>
              <a:t>12. Помните: главное - снизить напряжение и тревожность ребёнка и обеспечить ему необходимые условия для занятий.</a:t>
            </a:r>
          </a:p>
          <a:p>
            <a:pPr algn="just"/>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2670945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7"/>
            <a:ext cx="8568952" cy="4824536"/>
          </a:xfrm>
        </p:spPr>
        <p:txBody>
          <a:bodyPr>
            <a:normAutofit fontScale="85000" lnSpcReduction="10000"/>
          </a:bodyPr>
          <a:lstStyle/>
          <a:p>
            <a:pPr marL="0" indent="0">
              <a:buNone/>
            </a:pPr>
            <a:r>
              <a:rPr lang="ru-RU" b="1" dirty="0">
                <a:latin typeface="Times New Roman" pitchFamily="18" charset="0"/>
                <a:cs typeface="Times New Roman" pitchFamily="18" charset="0"/>
              </a:rPr>
              <a:t>Как поддержать ребенка?</a:t>
            </a:r>
          </a:p>
          <a:p>
            <a:r>
              <a:rPr lang="ru-RU" dirty="0">
                <a:latin typeface="Times New Roman" pitchFamily="18" charset="0"/>
                <a:cs typeface="Times New Roman" pitchFamily="18" charset="0"/>
              </a:rPr>
              <a:t>Существуют ложные способы, так называемые «ловушки поддержки». Так, типичными для родителей способами поддержки ребенка является </a:t>
            </a:r>
            <a:r>
              <a:rPr lang="ru-RU" dirty="0" err="1">
                <a:latin typeface="Times New Roman" pitchFamily="18" charset="0"/>
                <a:cs typeface="Times New Roman" pitchFamily="18" charset="0"/>
              </a:rPr>
              <a:t>гиперопека</a:t>
            </a:r>
            <a:r>
              <a:rPr lang="ru-RU" dirty="0">
                <a:latin typeface="Times New Roman" pitchFamily="18" charset="0"/>
                <a:cs typeface="Times New Roman" pitchFamily="18" charset="0"/>
              </a:rPr>
              <a:t>, создание зависимости ребенка от взрослого, навязывание нереальных стандартов, стимулирование соперничества со сверстниками. Подлинная поддержка должна основываться на подчеркивании способностей, возможностей -положительных сторон ребенка.</a:t>
            </a:r>
          </a:p>
          <a:p>
            <a:endParaRPr lang="ru-RU" dirty="0">
              <a:latin typeface="Times New Roman" pitchFamily="18" charset="0"/>
              <a:cs typeface="Times New Roman" pitchFamily="18" charset="0"/>
            </a:endParaRPr>
          </a:p>
          <a:p>
            <a:pPr marL="0" indent="0">
              <a:buNone/>
            </a:pPr>
            <a:r>
              <a:rPr lang="ru-RU" b="1" dirty="0">
                <a:latin typeface="Times New Roman" pitchFamily="18" charset="0"/>
                <a:cs typeface="Times New Roman" pitchFamily="18" charset="0"/>
              </a:rPr>
              <a:t>Поддерживать ребенка - значит верить в него?</a:t>
            </a:r>
          </a:p>
          <a:p>
            <a:r>
              <a:rPr lang="ru-RU" dirty="0">
                <a:latin typeface="Times New Roman" pitchFamily="18" charset="0"/>
                <a:cs typeface="Times New Roman" pitchFamily="18" charset="0"/>
              </a:rPr>
              <a:t>Поддержка основана на вере в прирожденную способность личности, преодолевать жизненные трудности при поддержке тех, кого она считает значимыми для себя. Взрослые имеют немало возможностей, чтобы продемонстрировать ребенку свое удовлетворение от ею достижений или усилий. Другой путь - научить ребенка справляться с различными задачами, создав у него установку:	Ты можешь </a:t>
            </a:r>
            <a:r>
              <a:rPr lang="ru-RU" dirty="0" smtClean="0">
                <a:latin typeface="Times New Roman" pitchFamily="18" charset="0"/>
                <a:cs typeface="Times New Roman" pitchFamily="18" charset="0"/>
              </a:rPr>
              <a:t>это сделать</a:t>
            </a:r>
            <a:r>
              <a:rPr lang="ru-RU" dirty="0">
                <a:latin typeface="Times New Roman" pitchFamily="18" charset="0"/>
                <a:cs typeface="Times New Roman" pitchFamily="18" charset="0"/>
              </a:rPr>
              <a:t>».</a:t>
            </a:r>
          </a:p>
          <a:p>
            <a:endParaRPr lang="ru-RU" dirty="0"/>
          </a:p>
          <a:p>
            <a:endParaRPr lang="ru-RU" dirty="0"/>
          </a:p>
        </p:txBody>
      </p:sp>
      <p:pic>
        <p:nvPicPr>
          <p:cNvPr id="2050" name="Picture 2"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653136"/>
            <a:ext cx="3312368" cy="20705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3004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артинки по запросу поддержка родитель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011318"/>
            <a:ext cx="4762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23528" y="404665"/>
            <a:ext cx="8363272" cy="4032447"/>
          </a:xfrm>
        </p:spPr>
        <p:txBody>
          <a:bodyPr>
            <a:normAutofit fontScale="92500" lnSpcReduction="10000"/>
          </a:bodyPr>
          <a:lstStyle/>
          <a:p>
            <a:pPr marL="0" indent="457200" algn="just">
              <a:buNone/>
            </a:pPr>
            <a:r>
              <a:rPr lang="ru-RU" b="1" dirty="0">
                <a:latin typeface="Times New Roman" pitchFamily="18" charset="0"/>
                <a:cs typeface="Times New Roman" pitchFamily="18" charset="0"/>
              </a:rPr>
              <a:t>Чтобы показать веру в ребенка, родитель должен иметь мужество </a:t>
            </a:r>
            <a:r>
              <a:rPr lang="ru-RU" b="1" dirty="0" smtClean="0">
                <a:latin typeface="Times New Roman" pitchFamily="18" charset="0"/>
                <a:cs typeface="Times New Roman" pitchFamily="18" charset="0"/>
              </a:rPr>
              <a:t>и желание </a:t>
            </a:r>
            <a:r>
              <a:rPr lang="ru-RU" b="1" dirty="0">
                <a:latin typeface="Times New Roman" pitchFamily="18" charset="0"/>
                <a:cs typeface="Times New Roman" pitchFamily="18" charset="0"/>
              </a:rPr>
              <a:t>сделать следующее</a:t>
            </a:r>
            <a:r>
              <a:rPr lang="ru-RU" b="1" dirty="0" smtClean="0">
                <a:latin typeface="Times New Roman" pitchFamily="18" charset="0"/>
                <a:cs typeface="Times New Roman" pitchFamily="18" charset="0"/>
              </a:rPr>
              <a:t>:</a:t>
            </a:r>
          </a:p>
          <a:p>
            <a:pPr marL="0" indent="457200" algn="just">
              <a:buNone/>
            </a:pPr>
            <a:endParaRPr lang="ru-RU" b="1" dirty="0">
              <a:latin typeface="Times New Roman" pitchFamily="18" charset="0"/>
              <a:cs typeface="Times New Roman" pitchFamily="18" charset="0"/>
            </a:endParaRPr>
          </a:p>
          <a:p>
            <a:pPr indent="457200" algn="just"/>
            <a:r>
              <a:rPr lang="ru-RU" dirty="0">
                <a:latin typeface="Times New Roman" pitchFamily="18" charset="0"/>
                <a:cs typeface="Times New Roman" pitchFamily="18" charset="0"/>
              </a:rPr>
              <a:t>Забыть о прошлых неудачах ребенка;</a:t>
            </a:r>
          </a:p>
          <a:p>
            <a:pPr indent="457200" algn="just"/>
            <a:r>
              <a:rPr lang="ru-RU" dirty="0">
                <a:latin typeface="Times New Roman" pitchFamily="18" charset="0"/>
                <a:cs typeface="Times New Roman" pitchFamily="18" charset="0"/>
              </a:rPr>
              <a:t>Помочь ребенку обрести уверенность в том, что он справится с данной задачей: Помнить о прошлых удачах и возвращаться к ним, а не к ошибкам.</a:t>
            </a:r>
          </a:p>
          <a:p>
            <a:pPr indent="457200" algn="just"/>
            <a:r>
              <a:rPr lang="ru-RU" dirty="0">
                <a:latin typeface="Times New Roman" pitchFamily="18" charset="0"/>
                <a:cs typeface="Times New Roman" pitchFamily="18" charset="0"/>
              </a:rPr>
              <a:t>Существуют слова, которые поддерживают детей, например: «Зная тебя, я уверен, что ты все сделаешь хорошо», «Ты делаешь это очень хорошо». Поддерживать можно посредством отдельных слов, прикосновений, совместных действий, физического соучастия, выражения лица.</a:t>
            </a:r>
          </a:p>
          <a:p>
            <a:endParaRPr lang="ru-RU" dirty="0"/>
          </a:p>
        </p:txBody>
      </p:sp>
    </p:spTree>
    <p:extLst>
      <p:ext uri="{BB962C8B-B14F-4D97-AF65-F5344CB8AC3E}">
        <p14:creationId xmlns:p14="http://schemas.microsoft.com/office/powerpoint/2010/main" val="904264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latin typeface="Times New Roman" pitchFamily="18" charset="0"/>
                <a:cs typeface="Times New Roman" pitchFamily="18" charset="0"/>
              </a:rPr>
              <a:t>Итак, чтобы поддержать ребенка необходимо:</a:t>
            </a:r>
            <a:br>
              <a:rPr lang="ru-RU" sz="2800" b="1" dirty="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r>
              <a:rPr lang="ru-RU" dirty="0" smtClean="0">
                <a:latin typeface="Times New Roman" pitchFamily="18" charset="0"/>
                <a:cs typeface="Times New Roman" pitchFamily="18" charset="0"/>
              </a:rPr>
              <a:t>1</a:t>
            </a:r>
            <a:r>
              <a:rPr lang="ru-RU" dirty="0">
                <a:latin typeface="Times New Roman" pitchFamily="18" charset="0"/>
                <a:cs typeface="Times New Roman" pitchFamily="18" charset="0"/>
              </a:rPr>
              <a:t>.	Опираться на сильные стороны ребенка:</a:t>
            </a:r>
          </a:p>
          <a:p>
            <a:r>
              <a:rPr lang="ru-RU" dirty="0">
                <a:latin typeface="Times New Roman" pitchFamily="18" charset="0"/>
                <a:cs typeface="Times New Roman" pitchFamily="18" charset="0"/>
              </a:rPr>
              <a:t>2.	Избегать подчеркивания промахов ребенка:</a:t>
            </a:r>
          </a:p>
          <a:p>
            <a:r>
              <a:rPr lang="ru-RU" dirty="0">
                <a:latin typeface="Times New Roman" pitchFamily="18" charset="0"/>
                <a:cs typeface="Times New Roman" pitchFamily="18" charset="0"/>
              </a:rPr>
              <a:t>3.	Проявлять веру в ребенка, со чувствование к нему, уверенность в его силах:</a:t>
            </a:r>
          </a:p>
          <a:p>
            <a:r>
              <a:rPr lang="ru-RU" dirty="0">
                <a:latin typeface="Times New Roman" pitchFamily="18" charset="0"/>
                <a:cs typeface="Times New Roman" pitchFamily="18" charset="0"/>
              </a:rPr>
              <a:t>4.	Создать дома обстановку дружелюбия и уважения, уметь и хотеть демонстрировать любовь и уважение к ребенку;</a:t>
            </a:r>
          </a:p>
          <a:p>
            <a:r>
              <a:rPr lang="ru-RU" dirty="0">
                <a:latin typeface="Times New Roman" pitchFamily="18" charset="0"/>
                <a:cs typeface="Times New Roman" pitchFamily="18" charset="0"/>
              </a:rPr>
              <a:t>5.	 Будьте одновременно тверды и добры, но не выступайте в роли судьи:</a:t>
            </a:r>
          </a:p>
          <a:p>
            <a:r>
              <a:rPr lang="ru-RU" dirty="0">
                <a:latin typeface="Times New Roman" pitchFamily="18" charset="0"/>
                <a:cs typeface="Times New Roman" pitchFamily="18" charset="0"/>
              </a:rPr>
              <a:t>6.	Поддерживайте своего ребенка. Демонстрируйте, что понимаете его переживания.</a:t>
            </a:r>
          </a:p>
          <a:p>
            <a:endParaRPr lang="ru-RU" dirty="0"/>
          </a:p>
        </p:txBody>
      </p:sp>
    </p:spTree>
    <p:extLst>
      <p:ext uri="{BB962C8B-B14F-4D97-AF65-F5344CB8AC3E}">
        <p14:creationId xmlns:p14="http://schemas.microsoft.com/office/powerpoint/2010/main" val="13730947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Waveform</Template>
  <TotalTime>377</TotalTime>
  <Words>676</Words>
  <Application>Microsoft Office PowerPoint</Application>
  <PresentationFormat>Экран (4:3)</PresentationFormat>
  <Paragraphs>44</Paragraphs>
  <Slides>8</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8</vt:i4>
      </vt:variant>
    </vt:vector>
  </HeadingPairs>
  <TitlesOfParts>
    <vt:vector size="10" baseType="lpstr">
      <vt:lpstr>Волна</vt:lpstr>
      <vt:lpstr>Исполнительная</vt:lpstr>
      <vt:lpstr>  Рекомендации для родителей 9-11 классов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Итак, чтобы поддержать ребенка необходимо: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РЕКОМЕНДАЦИИ РОДИТЕЛЯМ</dc:title>
  <dc:creator>Психолог</dc:creator>
  <cp:lastModifiedBy>111</cp:lastModifiedBy>
  <cp:revision>13</cp:revision>
  <dcterms:created xsi:type="dcterms:W3CDTF">2016-11-26T02:39:55Z</dcterms:created>
  <dcterms:modified xsi:type="dcterms:W3CDTF">2016-12-02T09:05:52Z</dcterms:modified>
</cp:coreProperties>
</file>