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-65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4736640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Shape 2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Shape 11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>
                <a:solidFill>
                  <a:schemeClr val="lt1"/>
                </a:solidFill>
              </a:rPr>
              <a:t>‹#›</a:t>
            </a:fld>
            <a:endParaRPr lang="ru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1" name="Shape 4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>
                <a:solidFill>
                  <a:schemeClr val="lt1"/>
                </a:solidFill>
              </a:rPr>
              <a:t>‹#›</a:t>
            </a:fld>
            <a:endParaRPr lang="ru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at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1000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ru"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‹#›</a:t>
            </a:fld>
            <a:endParaRPr lang="ru" sz="10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urofcode.kz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Час кода без интернета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Методические рекомендации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Первый шаг в программировании 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Там вы должны будет выбрать рабочий стол а затем зайти в файл с объектами.</a:t>
            </a:r>
          </a:p>
          <a:p>
            <a:pPr lvl="0">
              <a:spcBef>
                <a:spcPts val="0"/>
              </a:spcBef>
              <a:buNone/>
            </a:pPr>
            <a:r>
              <a:rPr lang="ru"/>
              <a:t>Первым делом мы загружает нашего “Creeper”-а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30" name="Shape 1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7549" y="2243324"/>
            <a:ext cx="4941776" cy="277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Первый объект</a:t>
            </a:r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5931250" y="1152475"/>
            <a:ext cx="29010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Вот и наш первый объект. Увеличить или уменьшить объект можно с помощью двух кнопок в верхней части посередине. Нажмите на кнопку а затем несколько раз на персонажа.</a:t>
            </a:r>
          </a:p>
        </p:txBody>
      </p:sp>
      <p:pic>
        <p:nvPicPr>
          <p:cNvPr id="137" name="Shape 1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1525" y="1183375"/>
            <a:ext cx="4917575" cy="32634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8" name="Shape 138"/>
          <p:cNvCxnSpPr/>
          <p:nvPr/>
        </p:nvCxnSpPr>
        <p:spPr>
          <a:xfrm rot="10800000" flipH="1">
            <a:off x="3174150" y="1453100"/>
            <a:ext cx="285900" cy="10041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Первые задания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Благодаря нашему персонажу мы можем сделать первое и второе задание. Покажите детям задание с помощью видеоуроков. Видеоуроки очень подробно показывают что и где надо сделать но вы должны объяснить детям про объекты, блоки и рабочее поле.  Далее делаем первое задание. Рекомендуется учителям пройти задание заранее самостоятельно чтобы помочь детям если те запутаются. Так мы сможем сделать первые 2 задания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Первое задание</a:t>
            </a: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В первом задании мы должны показать детям что они могут управлять персонажами. Для этого они заставляют его двигаться , затем двигаться вперед-назад, двигаться с паузами итд. Для большего понимания скажите детям поиграться с количеством шагов и количеством секунд . Также если персонажи переворачиваются щелкните по букве “I” над персонажем и измените стиль вращения.  Таким он должен быть</a:t>
            </a:r>
          </a:p>
        </p:txBody>
      </p:sp>
      <p:pic>
        <p:nvPicPr>
          <p:cNvPr id="151" name="Shape 1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3463" y="2882938"/>
            <a:ext cx="4695825" cy="1685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Первое задание</a:t>
            </a:r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Нередки случаи когда дети заставляют персонажей исчезать. Самый простой способ в таком случае перейти в блоки - движение- перейти в x:0 y:0</a:t>
            </a:r>
          </a:p>
          <a:p>
            <a:pPr lvl="0">
              <a:spcBef>
                <a:spcPts val="0"/>
              </a:spcBef>
              <a:buNone/>
            </a:pPr>
            <a:r>
              <a:rPr lang="ru"/>
              <a:t>Кликнуть на этот блок и персонаж появиться на середине</a:t>
            </a:r>
          </a:p>
        </p:txBody>
      </p:sp>
      <p:pic>
        <p:nvPicPr>
          <p:cNvPr id="158" name="Shape 1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71475" y="1655050"/>
            <a:ext cx="1885950" cy="62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Второе задание</a:t>
            </a:r>
          </a:p>
        </p:txBody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Во втором задание мы обучаем детей менять фоны, добавлять объекты а также рисовать свои объекты. В данном задании пусть дети проявят фантазию и нарисуют то что хотят, а не только цветок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Второй объект</a:t>
            </a:r>
          </a:p>
        </p:txBody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Для последующих заданий нам понадобится еще один персонаж. В отличие от первого персонажа у второго будут костюмы. Итак, добавляем по тому же принципу нового персонажа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Второй объект </a:t>
            </a:r>
          </a:p>
        </p:txBody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3426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Вторым объектом мы загрузим нашего Render Steev-а тем же споспобом </a:t>
            </a:r>
          </a:p>
        </p:txBody>
      </p:sp>
      <p:pic>
        <p:nvPicPr>
          <p:cNvPr id="177" name="Shape 1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6525" y="1801874"/>
            <a:ext cx="5675500" cy="31829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Второй объект </a:t>
            </a:r>
          </a:p>
        </p:txBody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558850" y="1194175"/>
            <a:ext cx="17658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Далее нашему Render-у потребуются костюмы. Для этого надо нажать </a:t>
            </a:r>
          </a:p>
          <a:p>
            <a:pPr lvl="0">
              <a:spcBef>
                <a:spcPts val="0"/>
              </a:spcBef>
              <a:buNone/>
            </a:pPr>
            <a:r>
              <a:rPr lang="ru"/>
              <a:t>1) костюмы          2) папочку в том же разделе</a:t>
            </a:r>
          </a:p>
        </p:txBody>
      </p:sp>
      <p:pic>
        <p:nvPicPr>
          <p:cNvPr id="184" name="Shape 1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46899" y="1235875"/>
            <a:ext cx="5052425" cy="3333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Shape 185"/>
          <p:cNvSpPr/>
          <p:nvPr/>
        </p:nvSpPr>
        <p:spPr>
          <a:xfrm>
            <a:off x="6356000" y="654725"/>
            <a:ext cx="339900" cy="3630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2</a:t>
            </a:r>
          </a:p>
        </p:txBody>
      </p:sp>
      <p:sp>
        <p:nvSpPr>
          <p:cNvPr id="186" name="Shape 186"/>
          <p:cNvSpPr/>
          <p:nvPr/>
        </p:nvSpPr>
        <p:spPr>
          <a:xfrm>
            <a:off x="5504400" y="654725"/>
            <a:ext cx="339900" cy="3630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ru"/>
              <a:t>1</a:t>
            </a:r>
          </a:p>
        </p:txBody>
      </p:sp>
      <p:cxnSp>
        <p:nvCxnSpPr>
          <p:cNvPr id="187" name="Shape 187"/>
          <p:cNvCxnSpPr>
            <a:stCxn id="186" idx="4"/>
          </p:cNvCxnSpPr>
          <p:nvPr/>
        </p:nvCxnSpPr>
        <p:spPr>
          <a:xfrm>
            <a:off x="5674350" y="1017725"/>
            <a:ext cx="913200" cy="5745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88" name="Shape 188"/>
          <p:cNvCxnSpPr>
            <a:stCxn id="185" idx="5"/>
          </p:cNvCxnSpPr>
          <p:nvPr/>
        </p:nvCxnSpPr>
        <p:spPr>
          <a:xfrm flipH="1">
            <a:off x="6440923" y="964565"/>
            <a:ext cx="205200" cy="8826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Костюмы </a:t>
            </a:r>
          </a:p>
        </p:txBody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18972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В костюмы мы добавляем оставшиеся объекты (nknml,nknml2)</a:t>
            </a:r>
          </a:p>
        </p:txBody>
      </p:sp>
      <p:pic>
        <p:nvPicPr>
          <p:cNvPr id="195" name="Shape 1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90850" y="1223774"/>
            <a:ext cx="5675500" cy="31829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Необходимые материалы: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ru"/>
              <a:t>Компьютеры(без интернета)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ru"/>
              <a:t>USB-носитель(флэшка, жесткий диск)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ru"/>
              <a:t>Компьютер с интернетом для скачивание материалов(дома или в другом месте)</a:t>
            </a:r>
          </a:p>
          <a:p>
            <a:pPr marL="457200" lvl="0" indent="-342900" rtl="0">
              <a:spcBef>
                <a:spcPts val="0"/>
              </a:spcBef>
              <a:buSzPct val="100000"/>
            </a:pPr>
            <a:r>
              <a:rPr lang="ru"/>
              <a:t>Проектор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ru"/>
              <a:t>При отсутствии какого либо из материалов можете перейти в разел - “Час кода оффлайн”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Третье задание</a:t>
            </a:r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В третьем задании мы научимся менять костюмы. Такой вариант необходим дабы создавать персонажу видимость движения. Как и в первом задании пусть дети поиграют с количеством ожидания.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Четвертое задание</a:t>
            </a:r>
          </a:p>
        </p:txBody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В четвертом задании пусть дети проявят фантазию. Попросите их создать что-то свое и заставить его двигаться, менять костюмы а также пусть попробуют использовать другие блоки движения. Неправильных ответов здесь нет, но нужен будет небольшой подсказ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Методика</a:t>
            </a:r>
          </a:p>
        </p:txBody>
      </p:sp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ru" sz="800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1. Если у ученика возникает вопрос, то предложите принцип </a:t>
            </a:r>
            <a:r>
              <a:rPr lang="ru" sz="800" i="1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«Спроси трех человек, а затем учителя»</a:t>
            </a:r>
            <a:r>
              <a:rPr lang="ru" sz="800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, - т.е. сначала нужно спросить трех одноклассников, и если они не помогли, тогда спросить учителя.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ru" sz="800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2. Постоянно поддерживайте учеников, говоря «У тебя отлично получается!»</a:t>
            </a:r>
          </a:p>
          <a:p>
            <a:pPr marL="457200" lvl="0" indent="-228600" rtl="0">
              <a:lnSpc>
                <a:spcPct val="150000"/>
              </a:lnSpc>
              <a:spcBef>
                <a:spcPts val="175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ru" sz="800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3. Если Вы не знаете ответа на какой-либо вопрос, не стесняйтесь сказать </a:t>
            </a:r>
            <a:r>
              <a:rPr lang="ru" sz="800" i="1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«Давай попробуем выяснить это вместе». </a:t>
            </a:r>
            <a:r>
              <a:rPr lang="ru" sz="800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Делая исправления всем классом, вы позволите ученикам лучше усвоить материал.</a:t>
            </a:r>
          </a:p>
          <a:p>
            <a:pPr marL="457200" lvl="0" indent="-228600" algn="just" rtl="0"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ru" sz="800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4. Введите соревновательные элементы ( </a:t>
            </a:r>
            <a:r>
              <a:rPr lang="ru" sz="800" i="1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Кто первый? Кто быстрее?</a:t>
            </a:r>
            <a:r>
              <a:rPr lang="ru" sz="800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) 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800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5. Если кто-то закончил раньше, то есть возможность сделать другую работу,  либо могут помочь отстающим. </a:t>
            </a:r>
          </a:p>
          <a:p>
            <a:pPr marL="457200" lvl="0" indent="-228600" rtl="0">
              <a:lnSpc>
                <a:spcPct val="150000"/>
              </a:lnSpc>
              <a:spcBef>
                <a:spcPts val="175"/>
              </a:spcBef>
              <a:spcAft>
                <a:spcPts val="0"/>
              </a:spcAft>
              <a:buNone/>
            </a:pPr>
            <a:r>
              <a:rPr lang="ru" sz="800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6. Если кто-то не успел все сделать, то похвалите его за усердие и предложите закончить оставшиеся задания дома. </a:t>
            </a:r>
          </a:p>
          <a:p>
            <a:pPr marL="457200" lvl="0" indent="-228600" rtl="0">
              <a:lnSpc>
                <a:spcPct val="150000"/>
              </a:lnSpc>
              <a:spcBef>
                <a:spcPts val="17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rPr lang="ru" sz="800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7. Сертификат выдается всем участникам независимо от того, сколько задач они решили. </a:t>
            </a:r>
          </a:p>
          <a:p>
            <a:pPr marL="228600" lvl="0" indent="0" rtl="0">
              <a:lnSpc>
                <a:spcPct val="150000"/>
              </a:lnSpc>
              <a:spcBef>
                <a:spcPts val="175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Noto Sans Symbols"/>
              <a:buNone/>
            </a:pPr>
            <a:endParaRPr sz="800" u="sng">
              <a:solidFill>
                <a:schemeClr val="accent6"/>
              </a:solidFill>
              <a:latin typeface="Verdana"/>
              <a:ea typeface="Verdana"/>
              <a:cs typeface="Verdana"/>
              <a:sym typeface="Verdana"/>
              <a:hlinkClick r:id="rId3"/>
            </a:endParaRP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sz="32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Отчет</a:t>
            </a:r>
          </a:p>
          <a:p>
            <a:pPr lvl="0">
              <a:spcBef>
                <a:spcPts val="0"/>
              </a:spcBef>
              <a:buNone/>
            </a:pPr>
            <a:endParaRPr sz="28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sz="1400" dirty="0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rPr>
              <a:t>Обязательно сделать хотя бы 1 фотографию во время урока и выложить в социальные сети школы facebook.com, instagram.com или vk.com. Если нет социальных сетей, то выслать на электронную почту </a:t>
            </a:r>
            <a:r>
              <a:rPr lang="en-US" sz="1400" u="sng" dirty="0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rPr>
              <a:t>Alyona@lovetocode.kz</a:t>
            </a:r>
            <a:endParaRPr lang="ru" sz="1400" u="sng" dirty="0">
              <a:solidFill>
                <a:schemeClr val="lt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Lato"/>
              <a:buNone/>
            </a:pPr>
            <a:r>
              <a:rPr lang="ru" sz="1400" dirty="0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rPr>
              <a:t>Использовать официальный хэштег #ЧасКодаКЗ. </a:t>
            </a:r>
          </a:p>
          <a:p>
            <a:pPr lvl="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Lato"/>
              <a:buNone/>
            </a:pPr>
            <a:endParaRPr sz="1400" dirty="0">
              <a:solidFill>
                <a:schemeClr val="lt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Lato"/>
              <a:buNone/>
            </a:pPr>
            <a:endParaRPr sz="1400" dirty="0">
              <a:solidFill>
                <a:schemeClr val="lt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spcBef>
                <a:spcPts val="0"/>
              </a:spcBef>
              <a:buNone/>
            </a:pPr>
            <a:endParaRPr sz="1300" dirty="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>
              <a:spcBef>
                <a:spcPts val="0"/>
              </a:spcBef>
              <a:buNone/>
            </a:pPr>
            <a:endParaRPr dirty="0"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sz="2800" dirty="0">
                <a:latin typeface="Merriweather"/>
                <a:ea typeface="Merriweather"/>
                <a:cs typeface="Merriweather"/>
                <a:sym typeface="Merriweather"/>
              </a:rPr>
              <a:t>Час кода 2018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ru" sz="1100" dirty="0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 Мы будем благодарны Вам, если помимо проведения занятия по материалам акции Вы поддержите идею акции “Час Кода” в своем образовательном учреждении своими собственными мероприятиями.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1100" dirty="0">
              <a:solidFill>
                <a:schemeClr val="accent6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ru" sz="1100" dirty="0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 Это могут быть экскурсии в ИТ-компании в вашем городе или встречи учащихся с ИТ-специалистами; ваши мастер-классы/занятия по знакомству с различными языками программирования; совместный просмотр интересных передач или фильмов о программистах и программировании; проведение школьной олимпиады, конкурса или игры по информатике и многое другое.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1100" dirty="0">
              <a:solidFill>
                <a:schemeClr val="accent6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ru" sz="1100" dirty="0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 Желаем Вам и вашим ученикам успехов в изучении информатики и программирования, и всего самого наилучшего!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ru" sz="1100" dirty="0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rPr>
              <a:t>До встречи на «Часе кода-2019»!</a:t>
            </a:r>
          </a:p>
          <a:p>
            <a:pPr lvl="0">
              <a:spcBef>
                <a:spcPts val="0"/>
              </a:spcBef>
              <a:buNone/>
            </a:pPr>
            <a:endParaRPr sz="1100" dirty="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>
              <a:spcBef>
                <a:spcPts val="0"/>
              </a:spcBef>
              <a:buNone/>
            </a:pPr>
            <a:endParaRPr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Первым делом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ru"/>
              <a:t>Ознакомьтесь с методикой обучения в файле ”Час кода online”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ru"/>
              <a:t>При подготовке к уроку попросите учителя информатики или людей более знакомых с компьютером помочь вам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ru"/>
              <a:t>Скачайте папку “загрузочные материалы.zip” и “Объекты.zip” на свой компьютер 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ru"/>
              <a:t>Скачайте материалы на флэш карту или какой либо другой носитель а также презентацию в качестве инструкции </a:t>
            </a:r>
          </a:p>
          <a:p>
            <a:pPr marL="457200" lvl="0" indent="-342900">
              <a:spcBef>
                <a:spcPts val="0"/>
              </a:spcBef>
              <a:buSzPct val="100000"/>
            </a:pPr>
            <a:r>
              <a:rPr lang="ru"/>
              <a:t>Следующие инструкции повторите на каждом школьном компьютере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311700" y="247317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dirty="0"/>
              <a:t>Установка программы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270511" y="946529"/>
            <a:ext cx="8520600" cy="2834638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dirty="0"/>
              <a:t>Шаг первый. Откройте папку “Загрузочные материалы.zip” и разархивируйте материалы на рабочий стол. В папке первым делом установите программу “AdobeAIRInstaller.exe”   (примечание: этот файл уже может быть установлен на ваш компьютер)</a:t>
            </a:r>
          </a:p>
          <a:p>
            <a:pPr lvl="0">
              <a:spcBef>
                <a:spcPts val="0"/>
              </a:spcBef>
              <a:buNone/>
            </a:pPr>
            <a:r>
              <a:rPr lang="ru" dirty="0"/>
              <a:t>Шаг второй. В этой же папке запустите программу “Scratch-458.0.1”. Это и есть основная программа “Scratch 2” на котором дети будут проходить обучение</a:t>
            </a:r>
          </a:p>
          <a:p>
            <a:pPr lvl="0">
              <a:spcBef>
                <a:spcPts val="0"/>
              </a:spcBef>
              <a:buNone/>
            </a:pPr>
            <a:r>
              <a:rPr lang="ru" dirty="0"/>
              <a:t>Шаг третий. Скачайте и разархивируйте на рабочий стол файл “Объекты.zip”</a:t>
            </a:r>
          </a:p>
          <a:p>
            <a:pPr lvl="0">
              <a:spcBef>
                <a:spcPts val="0"/>
              </a:spcBef>
              <a:buNone/>
            </a:pPr>
            <a:r>
              <a:rPr lang="ru" dirty="0"/>
              <a:t>Шаг четвертый. Скачайте видеоуроки в файле “видеоуроки.zip”</a:t>
            </a:r>
          </a:p>
          <a:p>
            <a:pPr lvl="0">
              <a:spcBef>
                <a:spcPts val="0"/>
              </a:spcBef>
              <a:buNone/>
            </a:pPr>
            <a:r>
              <a:rPr lang="ru" dirty="0"/>
              <a:t>Шаг пятый. Откройте программу “Scratch 2”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Scratch 2</a:t>
            </a:r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487300" y="812675"/>
            <a:ext cx="19539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Так выглядит Scratch 2 Offline Editor</a:t>
            </a:r>
          </a:p>
        </p:txBody>
      </p:sp>
      <p:pic>
        <p:nvPicPr>
          <p:cNvPr id="85" name="Shape 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9550" y="1017725"/>
            <a:ext cx="5783882" cy="3820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Scratch 2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92" name="Shape 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43049" y="333600"/>
            <a:ext cx="6911975" cy="456622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3" name="Shape 93"/>
          <p:cNvCxnSpPr>
            <a:endCxn id="94" idx="5"/>
          </p:cNvCxnSpPr>
          <p:nvPr/>
        </p:nvCxnSpPr>
        <p:spPr>
          <a:xfrm rot="10800000">
            <a:off x="2370106" y="1902731"/>
            <a:ext cx="324900" cy="14280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95" name="Shape 95"/>
          <p:cNvSpPr/>
          <p:nvPr/>
        </p:nvSpPr>
        <p:spPr>
          <a:xfrm>
            <a:off x="1885625" y="3330725"/>
            <a:ext cx="1368600" cy="853500"/>
          </a:xfrm>
          <a:prstGeom prst="roundRect">
            <a:avLst>
              <a:gd name="adj" fmla="val 16667"/>
            </a:avLst>
          </a:prstGeom>
          <a:solidFill>
            <a:srgbClr val="626B73"/>
          </a:solidFill>
          <a:ln w="952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ru" b="1"/>
              <a:t>Зона А </a:t>
            </a:r>
            <a:r>
              <a:rPr lang="ru"/>
              <a:t>- это сцена</a:t>
            </a:r>
          </a:p>
        </p:txBody>
      </p:sp>
      <p:sp>
        <p:nvSpPr>
          <p:cNvPr id="94" name="Shape 94"/>
          <p:cNvSpPr/>
          <p:nvPr/>
        </p:nvSpPr>
        <p:spPr>
          <a:xfrm>
            <a:off x="1943500" y="1502500"/>
            <a:ext cx="499800" cy="4689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ru"/>
              <a:t>A</a:t>
            </a:r>
          </a:p>
        </p:txBody>
      </p:sp>
      <p:sp>
        <p:nvSpPr>
          <p:cNvPr id="96" name="Shape 96"/>
          <p:cNvSpPr/>
          <p:nvPr/>
        </p:nvSpPr>
        <p:spPr>
          <a:xfrm>
            <a:off x="5697625" y="1719475"/>
            <a:ext cx="372600" cy="3978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ru"/>
              <a:t>Б</a:t>
            </a:r>
          </a:p>
        </p:txBody>
      </p:sp>
      <p:cxnSp>
        <p:nvCxnSpPr>
          <p:cNvPr id="97" name="Shape 97"/>
          <p:cNvCxnSpPr>
            <a:endCxn id="96" idx="4"/>
          </p:cNvCxnSpPr>
          <p:nvPr/>
        </p:nvCxnSpPr>
        <p:spPr>
          <a:xfrm rot="10800000" flipH="1">
            <a:off x="5776825" y="2117275"/>
            <a:ext cx="107100" cy="20622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98" name="Shape 98"/>
          <p:cNvSpPr/>
          <p:nvPr/>
        </p:nvSpPr>
        <p:spPr>
          <a:xfrm>
            <a:off x="6670675" y="1321850"/>
            <a:ext cx="499800" cy="4689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ru"/>
              <a:t>В</a:t>
            </a:r>
          </a:p>
        </p:txBody>
      </p:sp>
      <p:sp>
        <p:nvSpPr>
          <p:cNvPr id="99" name="Shape 99"/>
          <p:cNvSpPr/>
          <p:nvPr/>
        </p:nvSpPr>
        <p:spPr>
          <a:xfrm>
            <a:off x="6070225" y="2461475"/>
            <a:ext cx="2615400" cy="1245600"/>
          </a:xfrm>
          <a:prstGeom prst="roundRect">
            <a:avLst>
              <a:gd name="adj" fmla="val 16667"/>
            </a:avLst>
          </a:prstGeom>
          <a:solidFill>
            <a:srgbClr val="626B73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b="1">
                <a:latin typeface="Verdana"/>
                <a:ea typeface="Verdana"/>
                <a:cs typeface="Verdana"/>
                <a:sym typeface="Verdana"/>
              </a:rPr>
              <a:t>Зона В </a:t>
            </a:r>
            <a:r>
              <a:rPr lang="ru">
                <a:latin typeface="Verdana"/>
                <a:ea typeface="Verdana"/>
                <a:cs typeface="Verdana"/>
                <a:sym typeface="Verdana"/>
              </a:rPr>
              <a:t>- рабочее поле программиста, где пишется основной код. Блоки читаются сверху вниз.</a:t>
            </a:r>
          </a:p>
          <a:p>
            <a:pPr lvl="0" rtl="0">
              <a:spcBef>
                <a:spcPts val="0"/>
              </a:spcBef>
              <a:buNone/>
            </a:pPr>
            <a:endParaRPr b="1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0" name="Shape 100"/>
          <p:cNvSpPr/>
          <p:nvPr/>
        </p:nvSpPr>
        <p:spPr>
          <a:xfrm>
            <a:off x="4547700" y="3866500"/>
            <a:ext cx="1973100" cy="1114800"/>
          </a:xfrm>
          <a:prstGeom prst="roundRect">
            <a:avLst>
              <a:gd name="adj" fmla="val 16667"/>
            </a:avLst>
          </a:prstGeom>
          <a:solidFill>
            <a:srgbClr val="626B73"/>
          </a:solidFill>
          <a:ln w="952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b="1">
                <a:latin typeface="Verdana"/>
                <a:ea typeface="Verdana"/>
                <a:cs typeface="Verdana"/>
                <a:sym typeface="Verdana"/>
              </a:rPr>
              <a:t>Зона Б - </a:t>
            </a:r>
            <a:r>
              <a:rPr lang="ru">
                <a:latin typeface="Verdana"/>
                <a:ea typeface="Verdana"/>
                <a:cs typeface="Verdana"/>
                <a:sym typeface="Verdana"/>
              </a:rPr>
              <a:t>набор используемых блоков.</a:t>
            </a:r>
          </a:p>
          <a:p>
            <a:pPr lvl="0" rtl="0">
              <a:spcBef>
                <a:spcPts val="0"/>
              </a:spcBef>
              <a:buNone/>
            </a:pPr>
            <a:endParaRPr b="1"/>
          </a:p>
        </p:txBody>
      </p:sp>
      <p:cxnSp>
        <p:nvCxnSpPr>
          <p:cNvPr id="101" name="Shape 101"/>
          <p:cNvCxnSpPr>
            <a:endCxn id="98" idx="4"/>
          </p:cNvCxnSpPr>
          <p:nvPr/>
        </p:nvCxnSpPr>
        <p:spPr>
          <a:xfrm rot="10800000">
            <a:off x="6920575" y="1790750"/>
            <a:ext cx="400800" cy="8826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Язык интерфейса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7336825" y="1160200"/>
            <a:ext cx="15573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Чтобы изменить язык нажмите на сферу в верхнем левом углу</a:t>
            </a:r>
          </a:p>
        </p:txBody>
      </p:sp>
      <p:pic>
        <p:nvPicPr>
          <p:cNvPr id="108" name="Shape 1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72525" y="848639"/>
            <a:ext cx="6114698" cy="40395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9" name="Shape 109"/>
          <p:cNvCxnSpPr/>
          <p:nvPr/>
        </p:nvCxnSpPr>
        <p:spPr>
          <a:xfrm rot="10800000" flipH="1">
            <a:off x="1544600" y="1167500"/>
            <a:ext cx="15600" cy="12588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Первый шаг в программировании 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Прежде чем начинать программировать мы должны будем загрузить наших персонажей. Наши персонажи находятся в папке объекты которые мы предварительно скачали на рабочий стол.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311700" y="19017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Первый шаг в программировании 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170650" y="1152475"/>
            <a:ext cx="2661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Нажмите на папочку возле надписи новый объект </a:t>
            </a:r>
          </a:p>
        </p:txBody>
      </p:sp>
      <p:pic>
        <p:nvPicPr>
          <p:cNvPr id="122" name="Shape 1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725" y="923113"/>
            <a:ext cx="5865850" cy="387512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3" name="Shape 123"/>
          <p:cNvCxnSpPr/>
          <p:nvPr/>
        </p:nvCxnSpPr>
        <p:spPr>
          <a:xfrm>
            <a:off x="1722200" y="2109650"/>
            <a:ext cx="957600" cy="16065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1010</Words>
  <Application>Microsoft Office PowerPoint</Application>
  <PresentationFormat>Экран (16:9)</PresentationFormat>
  <Paragraphs>86</Paragraphs>
  <Slides>24</Slides>
  <Notes>24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Slate</vt:lpstr>
      <vt:lpstr>Час кода без интернета</vt:lpstr>
      <vt:lpstr>Необходимые материалы:</vt:lpstr>
      <vt:lpstr>Первым делом</vt:lpstr>
      <vt:lpstr>Установка программы</vt:lpstr>
      <vt:lpstr>Scratch 2</vt:lpstr>
      <vt:lpstr>Scratch 2</vt:lpstr>
      <vt:lpstr>Язык интерфейса</vt:lpstr>
      <vt:lpstr>Первый шаг в программировании </vt:lpstr>
      <vt:lpstr>Первый шаг в программировании  </vt:lpstr>
      <vt:lpstr>Первый шаг в программировании  </vt:lpstr>
      <vt:lpstr>Первый объект</vt:lpstr>
      <vt:lpstr>Первые задания</vt:lpstr>
      <vt:lpstr>Первое задание</vt:lpstr>
      <vt:lpstr>Первое задание</vt:lpstr>
      <vt:lpstr>Второе задание</vt:lpstr>
      <vt:lpstr>Второй объект</vt:lpstr>
      <vt:lpstr>Второй объект </vt:lpstr>
      <vt:lpstr>Второй объект </vt:lpstr>
      <vt:lpstr>Костюмы </vt:lpstr>
      <vt:lpstr>Третье задание</vt:lpstr>
      <vt:lpstr>Четвертое задание</vt:lpstr>
      <vt:lpstr>Методика</vt:lpstr>
      <vt:lpstr>Отчет  </vt:lpstr>
      <vt:lpstr>Час кода 2018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Час кода без интернета</dc:title>
  <cp:lastModifiedBy>User</cp:lastModifiedBy>
  <cp:revision>2</cp:revision>
  <dcterms:modified xsi:type="dcterms:W3CDTF">2018-12-11T06:58:24Z</dcterms:modified>
</cp:coreProperties>
</file>