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7"/>
  </p:notesMasterIdLst>
  <p:sldIdLst>
    <p:sldId id="256" r:id="rId2"/>
    <p:sldId id="257" r:id="rId3"/>
    <p:sldId id="258" r:id="rId4"/>
    <p:sldId id="301" r:id="rId5"/>
    <p:sldId id="274" r:id="rId6"/>
    <p:sldId id="279" r:id="rId7"/>
    <p:sldId id="264" r:id="rId8"/>
    <p:sldId id="300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7" r:id="rId21"/>
    <p:sldId id="294" r:id="rId22"/>
    <p:sldId id="299" r:id="rId23"/>
    <p:sldId id="277" r:id="rId24"/>
    <p:sldId id="292" r:id="rId25"/>
    <p:sldId id="27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 varScale="1">
        <p:scale>
          <a:sx n="83" d="100"/>
          <a:sy n="83" d="100"/>
        </p:scale>
        <p:origin x="12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15.05.2018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127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27A01F-6BD9-4969-BFBF-04457F49D488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3B06-3D1D-45B3-ADB8-19894FC33E8F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38FC-1B76-492B-8DBB-D55B9FE97B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C6AF-89C1-4539-88DE-4A91A35BCEF7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38C8-4A1E-421A-8A0B-46E3B3BCB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921D-7FA2-4294-8D13-743F5EF4740F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E624-2D7C-4297-A83C-A705C7530C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1E230-D1F5-4B7A-9D2B-737182F1CB2C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53DC-D0B4-454E-A669-CB24F82150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8625-D39D-42CF-B1A1-8B356028DFDE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C785-1C99-44C6-8019-0CECB6783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921A2-40AF-4E92-979C-3DC5D98F7E36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9F95-C3DA-492E-A769-211EEAD57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E879-3D81-4139-BBD7-60963230087A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ED81A-0364-41F0-B3EA-AA4C56936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2F65-A75C-4CA7-8EBB-BF5E23080FA3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BFDF-F801-4D76-A27D-0296AAC86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250C-61F1-48CB-9B21-F28E2FCAA1E5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8E452-932D-40BF-A17C-FC6BF88689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E210-0F23-4047-A511-97448D25F4D9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5EAB7-5614-4E1D-B701-B15B33BEC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DD56-F043-42F1-A2EB-B3F9EE573449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8556-942A-44AB-A6AD-C72A0C532C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/>
              <a:pPr>
                <a:defRPr/>
              </a:pPr>
              <a:t>5/15/2018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3" r:id="rId4"/>
    <p:sldLayoutId id="2147483789" r:id="rId5"/>
    <p:sldLayoutId id="2147483784" r:id="rId6"/>
    <p:sldLayoutId id="2147483790" r:id="rId7"/>
    <p:sldLayoutId id="2147483791" r:id="rId8"/>
    <p:sldLayoutId id="2147483792" r:id="rId9"/>
    <p:sldLayoutId id="2147483785" r:id="rId10"/>
    <p:sldLayoutId id="2147483793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azbez.com/sites/azbez.com/files/images/006_kopiya_2.preview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azbez.com/sites/azbez.com/files/images/007_kopiya.preview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crr392.com/DOC/0008-005-Osnovnye-pravila-bezopasnogo-povedenija-n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zbez.com/sites/azbez.com/files/images/003_5.preview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azbez.com/sites/azbez.com/files/images/005_kopiya1.preview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ocuments\ЛММ\БЕЗОПАСНОСТЬ\исх. безопасность на воде\проект слайды\Рисунок1.jpg"/>
          <p:cNvPicPr>
            <a:picLocks noChangeAspect="1" noChangeArrowheads="1"/>
          </p:cNvPicPr>
          <p:nvPr/>
        </p:nvPicPr>
        <p:blipFill>
          <a:blip r:embed="rId3"/>
          <a:srcRect t="31056" b="15704"/>
          <a:stretch>
            <a:fillRect/>
          </a:stretch>
        </p:blipFill>
        <p:spPr bwMode="auto">
          <a:xfrm>
            <a:off x="228600" y="533400"/>
            <a:ext cx="8686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0" y="49530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                                                                                </a:t>
            </a:r>
            <a:endParaRPr lang="ru-RU" b="1" i="1" dirty="0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04800" y="1154113"/>
            <a:ext cx="8839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Когда вокруг грохочет гром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молния сверкает,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лезь в открытый водоём!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Ведь всякое бывает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если ты в грозу попал,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плавай, не купайся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Лишь только дождик застучал,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берег выбирайся!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00200"/>
            <a:ext cx="34290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4876800" cy="4953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-85725"/>
            <a:ext cx="83058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большим, и детям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Хочется сказать: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 незнакомом месте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Вам нельзя нырять!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очень мелкой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Речка оказаться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А в песок опасно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Головой втыкаться!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Сучья, камни, стёкла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Спрятались на дне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Их заметить сложно</a:t>
            </a:r>
            <a:endParaRPr lang="ru-RU" sz="2800"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водной глубине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190500"/>
            <a:ext cx="85344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Если развлекаться будешь на воде,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Проследи, чтоб шутка не вела к беде</a:t>
            </a:r>
            <a:r>
              <a:rPr lang="ru-RU" sz="44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endParaRPr lang="ru-RU" sz="48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581" y="2057400"/>
            <a:ext cx="2843419" cy="3363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1935163"/>
            <a:ext cx="86106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топи другого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может оказаться,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Что воды случится другу наглотаться,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Он запаникует, вырываться станет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тебя с собою под воду затянет! </a:t>
            </a:r>
          </a:p>
          <a:p>
            <a:pPr eaLnBrk="0" hangingPunct="0"/>
            <a:endParaRPr lang="ru-RU" sz="32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игра такая грустно завершится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Мы вам не желаем в речке утопиться!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9200" y="0"/>
            <a:ext cx="792480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40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Катятся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волны от лодок с судами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/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-492125"/>
            <a:ext cx="8763000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водой с головою накрыть,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дыхание перехватить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Ты по возможности их избегай,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Близко к корабликам не подплывай: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Сверху  пловца</a:t>
            </a: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разглядеть очень сложно,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Затормозить на воде невозможно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Будет печальным финал, вероятно: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Вряд ли ты сможешь вернуться обратно</a:t>
            </a:r>
            <a:r>
              <a:rPr lang="ru-RU" sz="240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400">
                <a:cs typeface="Times New Roman" pitchFamily="18" charset="0"/>
              </a:rPr>
              <a:t> </a:t>
            </a:r>
            <a:endParaRPr lang="ru-RU" sz="3600">
              <a:latin typeface="Calibri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47625"/>
            <a:ext cx="6553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141317" name="Рисунок 3" descr="На волнах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31242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295400"/>
            <a:ext cx="51816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457200" y="1128713"/>
            <a:ext cx="84582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Пляж буйками окружён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От судов, коряг и волн.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Значит, можно здесь купаться,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Ничего не опасаться.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Веселитесь, как хотите,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Но, пожалуйста, учтите: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Чтобы жизнь не потерять 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 буйки не заплывать!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4876800"/>
            <a:ext cx="22002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48768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0" y="368300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надо безобразничать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делать дырки в круге;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стоит жизнью рисковать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 другу, ни подруге.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 если ты, но если ты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Шалун и злой проказник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Недалеко и до беды: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Дырявый круг опасен.</a:t>
            </a:r>
            <a:endParaRPr lang="ru-RU" sz="40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192405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Около сточной трубы не купайтесь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вас прямо в трубу затянуть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получиться, как не старайтесь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Вынырнуть вверх, чтобы воздух вдохнуть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Очень опасно, запомните братцы!</a:t>
            </a:r>
            <a:endParaRPr lang="ru-RU" sz="3600" b="1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</a:rPr>
              <a:t>Рядом со сточной трубой развлекаться!</a:t>
            </a:r>
            <a:r>
              <a:rPr lang="ru-RU" sz="1200"/>
              <a:t>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4" name="Рисунок 3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3336401" cy="2162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ocuments\ЛММ\БЕЗОПАСНОСТЬ\исх. безопасность на воде\проект слайды\Рисунок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181600"/>
            <a:ext cx="2151656" cy="1423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5411" name="Рисунок 45" descr="http://azbez.com/sites/azbez.com/files/images/007_kopiya.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560025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2533650"/>
            <a:ext cx="9144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самодельном плоту по воде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Едут мальчишки вдогонку мечте.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Трое матросов, один капитан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Мчатся на поиски сказочных стран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разъехались брёвна в плоту 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догнали мальчишки мечту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Очень опасно с рекою шутить</a:t>
            </a:r>
            <a:b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на плоту за мечтою поплыть.</a:t>
            </a:r>
            <a:endParaRPr lang="ru-RU" sz="36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1095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Весело качаться детям на волнах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цветных матрасах, надувных кругах.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непременно вы должны узнать: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Далеко не надо в воду заплывать!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прохудиться круг или матрас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Кто спасти успеет из пучины вас?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перевернуться на волнах легко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Так что не советуем плавать далеко!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146434" name="Picture 2" descr="Презентации правила поведения на воде - скачать решебник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33600" y="4343400"/>
            <a:ext cx="5334000" cy="251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-55563"/>
            <a:ext cx="9144000" cy="35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Если вы в лодке поплыть захотите,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 обязательно, дети, учтите: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Можно кататься весь день, до заката,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раскачивать лодку не надо,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за красивым цветком не тянуться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судёнышко перевернуться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Всплыть не сумеешь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тогда быть беде!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Будь осторожен всегда на воде! 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47458" name="Рисунок 4" descr="Крен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361436"/>
            <a:ext cx="5638800" cy="323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ocuments\ЛММ\БЕЗОПАСНОСТЬ\исх. безопасность на воде\проект слайды\Рисунок2.jpg"/>
          <p:cNvPicPr>
            <a:picLocks noChangeAspect="1" noChangeArrowheads="1"/>
          </p:cNvPicPr>
          <p:nvPr/>
        </p:nvPicPr>
        <p:blipFill>
          <a:blip r:embed="rId2"/>
          <a:srcRect t="26830"/>
          <a:stretch>
            <a:fillRect/>
          </a:stretch>
        </p:blipFill>
        <p:spPr bwMode="auto">
          <a:xfrm>
            <a:off x="228600" y="2057400"/>
            <a:ext cx="8686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0" y="6096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: БЕЗОПАСНОСТЬ</a:t>
            </a:r>
          </a:p>
          <a:p>
            <a:pPr algn="ctr"/>
            <a:endParaRPr lang="ru-RU" sz="2400" b="1" i="1">
              <a:solidFill>
                <a:srgbClr val="2A728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Возраст участников: старший дошкольный возраст (5-7 лет)</a:t>
            </a:r>
            <a:endParaRPr lang="ru-RU" sz="2400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475" y="1143000"/>
            <a:ext cx="8686800" cy="2057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Инструкция по оказанию первой медицинской помощи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306888"/>
            <a:ext cx="20875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4306888"/>
            <a:ext cx="23034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-42863"/>
            <a:ext cx="8686800" cy="689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 sz="2200" b="1">
                <a:solidFill>
                  <a:srgbClr val="4F81BD"/>
                </a:solidFill>
              </a:rPr>
              <a:t>Спасение утопающего</a:t>
            </a:r>
            <a:endParaRPr lang="ru-RU" sz="2200" b="1">
              <a:solidFill>
                <a:srgbClr val="4F81BD"/>
              </a:solidFill>
              <a:latin typeface="Cambria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> Спасти утопающего непросто даже взрослому.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Не стоит </a:t>
            </a:r>
            <a:r>
              <a:rPr lang="ru-RU" sz="2200" b="1">
                <a:cs typeface="Times New Roman" pitchFamily="18" charset="0"/>
              </a:rPr>
              <a:t>сломя голову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бросаться в воду..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Первое, что вы должны сделать, увидев тонущего человека, —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привлечь внимание </a:t>
            </a:r>
            <a:r>
              <a:rPr lang="ru-RU" sz="2200" b="1">
                <a:cs typeface="Times New Roman" pitchFamily="18" charset="0"/>
              </a:rPr>
              <a:t>окружающих криком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«Человек тонет!».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Затем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посмотрите, нет ли рядом спасательного средства. </a:t>
            </a:r>
            <a:r>
              <a:rPr lang="ru-RU" sz="2200" b="1">
                <a:cs typeface="Times New Roman" pitchFamily="18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sz="2200" b="1">
                <a:cs typeface="Times New Roman" pitchFamily="18" charset="0"/>
              </a:rPr>
              <a:t>•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 Попробуйте</a:t>
            </a:r>
            <a:r>
              <a:rPr lang="ru-RU" sz="2200" b="1">
                <a:cs typeface="Times New Roman" pitchFamily="18" charset="0"/>
              </a:rPr>
              <a:t>, если это возможно,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дотянуться до тонущего </a:t>
            </a:r>
            <a:r>
              <a:rPr lang="ru-RU" sz="2200" b="1">
                <a:cs typeface="Times New Roman" pitchFamily="18" charset="0"/>
              </a:rPr>
              <a:t>рукой, палкой, толстой веткой или бросьте ему веревку.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 Если рядом никого нет, можно попытаться спасти утопающего,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подплыв к нему сзади </a:t>
            </a:r>
            <a:r>
              <a:rPr lang="ru-RU" sz="2200" b="1">
                <a:cs typeface="Times New Roman" pitchFamily="18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если вы очень хорошо плаваете</a:t>
            </a:r>
            <a:r>
              <a:rPr lang="ru-RU" sz="2200" b="1">
                <a:cs typeface="Times New Roman" pitchFamily="18" charset="0"/>
              </a:rPr>
              <a:t>.</a:t>
            </a:r>
          </a:p>
          <a:p>
            <a:pPr eaLnBrk="0" hangingPunct="0"/>
            <a:endParaRPr lang="ru-RU" sz="2200" b="1">
              <a:cs typeface="Times New Roman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Соблюдайте правила поведения на воде!</a:t>
            </a:r>
            <a:endParaRPr lang="ru-RU" sz="2200" b="1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sp>
        <p:nvSpPr>
          <p:cNvPr id="31747" name="Объект 3"/>
          <p:cNvSpPr>
            <a:spLocks noGrp="1"/>
          </p:cNvSpPr>
          <p:nvPr>
            <p:ph sz="quarter" idx="4294967295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1"/>
          <p:cNvSpPr>
            <a:spLocks noChangeArrowheads="1" noChangeShapeType="1" noTextEdit="1"/>
          </p:cNvSpPr>
          <p:nvPr/>
        </p:nvSpPr>
        <p:spPr bwMode="auto">
          <a:xfrm>
            <a:off x="228600" y="762000"/>
            <a:ext cx="8610600" cy="54006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Знать  об  этом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должен   каждый,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БЕЗОПАСНОСТЬ - 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ЭТО   ВАЖНО!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:\проект слайды\Рисунок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ocuments\ЛММ\БЕЗОПАСНОСТЬ\исх. безопасность на воде\проект слайды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381000" y="0"/>
            <a:ext cx="83820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90488" algn="l"/>
              </a:tabLst>
            </a:pPr>
            <a:r>
              <a:rPr lang="ru-RU" sz="3600" b="1" i="1" u="sng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Практическая значимость проекта:</a:t>
            </a:r>
            <a:endParaRPr lang="ru-RU" sz="1400" b="1" u="sng">
              <a:solidFill>
                <a:srgbClr val="FF0000"/>
              </a:solidFill>
              <a:latin typeface="Monotype Corsiva" pitchFamily="66" charset="0"/>
            </a:endParaRPr>
          </a:p>
          <a:p>
            <a:pPr algn="just" eaLnBrk="0" hangingPunct="0">
              <a:buFontTx/>
              <a:buChar char="•"/>
              <a:tabLst>
                <a:tab pos="90488" algn="l"/>
              </a:tabLst>
            </a:pP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результате реализации проекта дети и родители будут знать правила безопасного поведения на воде.</a:t>
            </a:r>
            <a:endParaRPr lang="ru-RU" sz="1400" b="1">
              <a:solidFill>
                <a:srgbClr val="7030A0"/>
              </a:solidFill>
              <a:latin typeface="Monotype Corsiva" pitchFamily="66" charset="0"/>
            </a:endParaRPr>
          </a:p>
          <a:p>
            <a:pPr algn="just" eaLnBrk="0" hangingPunct="0">
              <a:buFontTx/>
              <a:buChar char="•"/>
              <a:tabLst>
                <a:tab pos="90488" algn="l"/>
              </a:tabLst>
            </a:pP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Будет выработана система взаимодействия педагогов ДОУ и родителей в деле обеспечения безопасности детей на водоёмах.</a:t>
            </a:r>
            <a:endParaRPr lang="ru-RU" sz="1400" b="1">
              <a:solidFill>
                <a:srgbClr val="7030A0"/>
              </a:solidFill>
              <a:latin typeface="Monotype Corsiva" pitchFamily="66" charset="0"/>
            </a:endParaRPr>
          </a:p>
          <a:p>
            <a:pPr algn="just" eaLnBrk="0" hangingPunct="0">
              <a:buFontTx/>
              <a:buChar char="•"/>
              <a:tabLst>
                <a:tab pos="90488" algn="l"/>
              </a:tabLst>
            </a:pP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Снизится риск несчастных случаев с детьми на летнем отдыхе у водоёма.</a:t>
            </a:r>
            <a:endParaRPr lang="ru-RU" sz="4400" b="1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3315" name="Рисунок 3" descr="«Ознакомление с техникой безопасности по плаванию детей дошкольного возраст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5105400"/>
            <a:ext cx="2819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ocuments\ЛММ\БЕЗОПАСНОСТЬ\исх. безопасность на воде\проект слайды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382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3"/>
          <p:cNvSpPr>
            <a:spLocks noChangeArrowheads="1" noChangeShapeType="1" noTextEdit="1"/>
          </p:cNvSpPr>
          <p:nvPr/>
        </p:nvSpPr>
        <p:spPr bwMode="auto">
          <a:xfrm>
            <a:off x="0" y="609600"/>
            <a:ext cx="9144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991"/>
              </a:avLst>
            </a:prstTxWarp>
          </a:bodyPr>
          <a:lstStyle/>
          <a:p>
            <a:pPr algn="dist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Уважаемые   родители   и   педагоги</a:t>
            </a:r>
          </a:p>
        </p:txBody>
      </p:sp>
      <p:pic>
        <p:nvPicPr>
          <p:cNvPr id="15363" name="Рисунок 2" descr="Рисунок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4343400"/>
            <a:ext cx="1752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628650"/>
            <a:ext cx="990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1676400"/>
            <a:ext cx="9144000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Отправляясь отдыхать на море (или на любой другой водоем) познакомьте детей с опасными ситуациями, которые им могут встретиться на воде.</a:t>
            </a:r>
            <a:endParaRPr lang="ru-RU" sz="1400" b="1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стихи и покажите ребенку картинки, на которых наглядно показано, каких опасных ситуаций следует избегать. 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Используйте интернет-ресурсы    </a:t>
            </a:r>
            <a:r>
              <a:rPr lang="ru-RU" sz="11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7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1100">
                <a:latin typeface="Calibri" pitchFamily="34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sp>
        <p:nvSpPr>
          <p:cNvPr id="15367" name="WordArt 8"/>
          <p:cNvSpPr>
            <a:spLocks noChangeArrowheads="1" noChangeShapeType="1" noTextEdit="1"/>
          </p:cNvSpPr>
          <p:nvPr/>
        </p:nvSpPr>
        <p:spPr bwMode="auto">
          <a:xfrm>
            <a:off x="0" y="4495800"/>
            <a:ext cx="7086600" cy="2133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824"/>
              </a:avLst>
            </a:prstTxWarp>
          </a:bodyPr>
          <a:lstStyle/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Учите  своих  детей 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беречь  свою  жизнь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и  здоровье!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ocuments\ЛММ\БЕЗОПАСНОСТЬ\исх. безопасность на воде\проект слайды\Рисунок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274320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3200" b="1">
                <a:solidFill>
                  <a:srgbClr val="7030A0"/>
                </a:solidFill>
                <a:latin typeface="Monotype Corsiva" pitchFamily="66" charset="0"/>
              </a:rPr>
              <a:t>Купайтесь только в отведенных для этого местах</a:t>
            </a:r>
            <a:endParaRPr lang="ru-RU" sz="2000" b="1">
              <a:latin typeface="Times New Roman" pitchFamily="18" charset="0"/>
            </a:endParaRPr>
          </a:p>
          <a:p>
            <a:pPr algn="ctr" eaLnBrk="0" hangingPunct="0"/>
            <a:endParaRPr lang="ru-RU" sz="3200"/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3400"/>
            <a:ext cx="3143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00400"/>
            <a:ext cx="86106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переохлаждайтесь и не перегревайтесь.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После приема пищи сделайте перерыв 1,5-2 часа.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купайтесь при температуре воды ниже 18 градусов, в воздуха ниже 22 градусов.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 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endParaRPr lang="ru-RU" sz="360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953000"/>
            <a:ext cx="89154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находитесь длительное время под палящими лучами солнца</a:t>
            </a:r>
            <a:r>
              <a:rPr lang="ru-RU" sz="24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2800"/>
          </a:p>
        </p:txBody>
      </p:sp>
      <p:pic>
        <p:nvPicPr>
          <p:cNvPr id="17414" name="Рисунок 38" descr="http://azbez.com/sites/azbez.com/files/images/005_kopiya1.300x300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533400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62000"/>
            <a:ext cx="4114800" cy="487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62000" y="741363"/>
            <a:ext cx="8382000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На высоком берегу,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Дети не играйте!</a:t>
            </a:r>
            <a:r>
              <a:rPr lang="ru-RU" sz="360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Из-под ног уйти земля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Может, так и знайте!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с обрыва прямо вниз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воду полетите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останется кричать: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Люди, помогите!!!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656</TotalTime>
  <Words>510</Words>
  <Application>Microsoft Office PowerPoint</Application>
  <PresentationFormat>Экран (4:3)</PresentationFormat>
  <Paragraphs>91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Calibri</vt:lpstr>
      <vt:lpstr>Cambria</vt:lpstr>
      <vt:lpstr>Franklin Gothic Book</vt:lpstr>
      <vt:lpstr>Franklin Gothic Medium</vt:lpstr>
      <vt:lpstr>Georgia</vt:lpstr>
      <vt:lpstr>Impact</vt:lpstr>
      <vt:lpstr>Monotype Corsiva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Инструкция по оказанию первой медицинской помощи</vt:lpstr>
      <vt:lpstr>Презентация PowerPoint</vt:lpstr>
      <vt:lpstr>Транспортировка на берег.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62</cp:revision>
  <dcterms:created xsi:type="dcterms:W3CDTF">2013-09-24T05:57:37Z</dcterms:created>
  <dcterms:modified xsi:type="dcterms:W3CDTF">2018-05-15T10:03:08Z</dcterms:modified>
</cp:coreProperties>
</file>