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8" r:id="rId1"/>
  </p:sldMasterIdLst>
  <p:sldIdLst>
    <p:sldId id="280" r:id="rId2"/>
    <p:sldId id="279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91" r:id="rId14"/>
    <p:sldId id="267" r:id="rId15"/>
    <p:sldId id="276" r:id="rId16"/>
    <p:sldId id="268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7" r:id="rId26"/>
    <p:sldId id="278" r:id="rId27"/>
    <p:sldId id="269" r:id="rId28"/>
    <p:sldId id="270" r:id="rId29"/>
    <p:sldId id="271" r:id="rId30"/>
    <p:sldId id="283" r:id="rId31"/>
    <p:sldId id="285" r:id="rId32"/>
    <p:sldId id="287" r:id="rId33"/>
    <p:sldId id="288" r:id="rId34"/>
    <p:sldId id="290" r:id="rId35"/>
    <p:sldId id="272" r:id="rId36"/>
    <p:sldId id="273" r:id="rId37"/>
    <p:sldId id="274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5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2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12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64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3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11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77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4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8964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0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C532-83EF-491E-B5B9-8299478DDDFF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9CBF-8F0F-41F6-AFF5-B22191B65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bilimland.kz/kk/content/structure/851-math#lesson=1058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909" y="260784"/>
            <a:ext cx="8881539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№25 жалпы білім беретін орта мектеп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3" y="1627184"/>
            <a:ext cx="10917381" cy="4970168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000"/>
                      </a14:imgEffect>
                      <a14:imgEffect>
                        <a14:saturation sat="21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Математика пәнінің мұғалімі:</a:t>
            </a:r>
          </a:p>
          <a:p>
            <a:pPr marL="0" indent="0" algn="ctr">
              <a:buNone/>
            </a:pPr>
            <a:r>
              <a:rPr lang="kk-KZ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Есмагамбетова Жанар Ереновна</a:t>
            </a:r>
            <a:endParaRPr lang="kk-KZ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400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marL="0" indent="0" algn="ctr">
              <a:buNone/>
            </a:pPr>
            <a:r>
              <a:rPr lang="kk-KZ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5-сынып</a:t>
            </a:r>
            <a: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kk-KZ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Қарағанды  қаласы-2018 жыл</a:t>
            </a: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marL="0" indent="0" algn="ctr">
              <a:buNone/>
            </a:pPr>
            <a:endParaRPr lang="kk-K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3-мысал:      236,8-219,674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=17,126            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236,800</a:t>
            </a: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kk-K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219,674  </a:t>
            </a: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017,126 </a:t>
            </a:r>
          </a:p>
          <a:p>
            <a:pPr marL="0" indent="0" algn="ctr">
              <a:buNone/>
            </a:pPr>
            <a:endParaRPr lang="ru-RU" sz="4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қосудың және азайтудың  алгоритмі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оқушылар қорытып шығарады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kk-K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үтірден кейінгі цифрлардың санын теңестіру;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үтірдің астына үтір келетіндей етіп жазу;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үтірге назар аудармай қосу немесе азайту;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4)шыққан қосындыға (айырмаға)  үтірідің   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астына үтір келетіндей етіп қою.</a:t>
            </a: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ҚБ: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бағдаршам әдісі, топты бағалау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MSOfficePNG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380" y="4309187"/>
            <a:ext cx="1857244" cy="234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1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 шығару </a:t>
            </a:r>
            <a:endParaRPr lang="kk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</a:t>
            </a:r>
          </a:p>
          <a:p>
            <a:pPr marL="0" indent="0" algn="ctr">
              <a:buNone/>
            </a:pP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 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лото  ойыны </a:t>
            </a:r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есептерді тақтада орындайды.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Есептіің дұрыс жауаптарын тауып, парақшалардың артында жасырынған сөзді табады.</a:t>
            </a:r>
          </a:p>
        </p:txBody>
      </p:sp>
    </p:spTree>
    <p:extLst>
      <p:ext uri="{BB962C8B-B14F-4D97-AF65-F5344CB8AC3E}">
        <p14:creationId xmlns:p14="http://schemas.microsoft.com/office/powerpoint/2010/main" val="24643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926284"/>
              </p:ext>
            </p:extLst>
          </p:nvPr>
        </p:nvGraphicFramePr>
        <p:xfrm>
          <a:off x="126124" y="189186"/>
          <a:ext cx="11855669" cy="649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773"/>
                <a:gridCol w="4062436"/>
                <a:gridCol w="4214460"/>
              </a:tblGrid>
              <a:tr h="64953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1-топ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№634(1)</a:t>
                      </a: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32,38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kk-KZ" sz="3200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kk-KZ" sz="32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+ 25,49   </a:t>
                      </a:r>
                      <a:endParaRPr lang="en-US" sz="3200" b="0" u="sng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№636 (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11)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 </a:t>
                      </a:r>
                      <a:r>
                        <a:rPr lang="kk-KZ" sz="3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9,8-6,42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11) 9,35+12,9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2-топ  </a:t>
                      </a:r>
                      <a:endParaRPr lang="en-US" sz="3200" b="1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32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№634(2)    </a:t>
                      </a:r>
                      <a:r>
                        <a:rPr lang="kk-KZ" sz="3200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6,702       </a:t>
                      </a:r>
                    </a:p>
                    <a:p>
                      <a:r>
                        <a:rPr lang="kk-KZ" sz="3200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kk-KZ" sz="32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1,18</a:t>
                      </a:r>
                      <a:endParaRPr lang="en-US" sz="3200" b="0" u="sng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b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№636 (2,8)</a:t>
                      </a:r>
                      <a:endParaRPr lang="en-US" sz="3200" b="1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3200" b="1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3200" b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  </a:t>
                      </a:r>
                      <a:r>
                        <a:rPr lang="kk-KZ" sz="32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3,2-1,84</a:t>
                      </a:r>
                    </a:p>
                    <a:p>
                      <a:r>
                        <a:rPr lang="kk-KZ" sz="32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8)</a:t>
                      </a:r>
                      <a:r>
                        <a:rPr lang="kk-KZ" sz="32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14,3-6,181</a:t>
                      </a:r>
                      <a:endParaRPr lang="ru-RU" sz="3200" b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b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b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3200" b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3-топ 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№635(1)        </a:t>
                      </a: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32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5,678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3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№636 (5,7)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11,1+5,432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</a:t>
                      </a:r>
                      <a:r>
                        <a:rPr lang="kk-KZ" sz="3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3,78+13,89</a:t>
                      </a:r>
                      <a:endParaRPr lang="kk-KZ" sz="3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  </a:t>
            </a:r>
          </a:p>
          <a:p>
            <a:pPr marL="0" indent="0" algn="ctr">
              <a:buNone/>
            </a:pP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дәлелдеусіз ешбір ұйғарымды қабылдай алмайды».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Омар Хаям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ҚБ: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басбармақ әдісі бойынша,оқушылар тақтада есеп шығарған әр оқушыны бағалайды.</a:t>
            </a: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байланыс: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қалай қостық және азайттық?</a:t>
            </a:r>
            <a:endPara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7" descr="Анимационные картинки для телефонов 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971" y="2243362"/>
            <a:ext cx="1578029" cy="157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9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2-тапсырма </a:t>
            </a:r>
          </a:p>
          <a:p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«Крестиктер, нөлдіктер» ойыны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(командалық жарыс болады. 1-3 топ-нөлдіктер  және 2-4 топ -крестиктер)</a:t>
            </a:r>
          </a:p>
          <a:p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 топ төркөздердегі есептер мен сұрақтарды таңдайды, дұрыс жауап берген команда тақтадағы торкөздерді ашып «0» не «х» белгісін қояды. 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234942" y="4124721"/>
            <a:ext cx="3731085" cy="2633971"/>
            <a:chOff x="264" y="712"/>
            <a:chExt cx="2545" cy="192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64" y="712"/>
              <a:ext cx="2545" cy="1922"/>
              <a:chOff x="264" y="712"/>
              <a:chExt cx="2545" cy="1922"/>
            </a:xfrm>
          </p:grpSpPr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264" y="712"/>
                <a:ext cx="2545" cy="1921"/>
              </a:xfrm>
              <a:custGeom>
                <a:avLst/>
                <a:gdLst>
                  <a:gd name="T0" fmla="*/ 0 w 2545"/>
                  <a:gd name="T1" fmla="*/ 0 h 1921"/>
                  <a:gd name="T2" fmla="*/ 2544 w 2545"/>
                  <a:gd name="T3" fmla="*/ 0 h 1921"/>
                  <a:gd name="T4" fmla="*/ 2544 w 2545"/>
                  <a:gd name="T5" fmla="*/ 1920 h 1921"/>
                  <a:gd name="T6" fmla="*/ 0 w 2545"/>
                  <a:gd name="T7" fmla="*/ 1920 h 1921"/>
                  <a:gd name="T8" fmla="*/ 0 w 2545"/>
                  <a:gd name="T9" fmla="*/ 0 h 19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45"/>
                  <a:gd name="T16" fmla="*/ 0 h 1921"/>
                  <a:gd name="T17" fmla="*/ 2545 w 2545"/>
                  <a:gd name="T18" fmla="*/ 1921 h 19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45" h="1921">
                    <a:moveTo>
                      <a:pt x="0" y="0"/>
                    </a:moveTo>
                    <a:lnTo>
                      <a:pt x="2544" y="0"/>
                    </a:lnTo>
                    <a:lnTo>
                      <a:pt x="2544" y="1920"/>
                    </a:lnTo>
                    <a:lnTo>
                      <a:pt x="0" y="19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272" y="1360"/>
                <a:ext cx="2513" cy="713"/>
              </a:xfrm>
              <a:custGeom>
                <a:avLst/>
                <a:gdLst>
                  <a:gd name="T0" fmla="*/ 0 w 2513"/>
                  <a:gd name="T1" fmla="*/ 0 h 713"/>
                  <a:gd name="T2" fmla="*/ 2512 w 2513"/>
                  <a:gd name="T3" fmla="*/ 0 h 713"/>
                  <a:gd name="T4" fmla="*/ 2512 w 2513"/>
                  <a:gd name="T5" fmla="*/ 712 h 713"/>
                  <a:gd name="T6" fmla="*/ 0 w 2513"/>
                  <a:gd name="T7" fmla="*/ 712 h 713"/>
                  <a:gd name="T8" fmla="*/ 0 w 2513"/>
                  <a:gd name="T9" fmla="*/ 0 h 7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13"/>
                  <a:gd name="T16" fmla="*/ 0 h 713"/>
                  <a:gd name="T17" fmla="*/ 2513 w 2513"/>
                  <a:gd name="T18" fmla="*/ 713 h 7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13" h="713">
                    <a:moveTo>
                      <a:pt x="0" y="0"/>
                    </a:moveTo>
                    <a:lnTo>
                      <a:pt x="2512" y="0"/>
                    </a:lnTo>
                    <a:lnTo>
                      <a:pt x="2512" y="712"/>
                    </a:lnTo>
                    <a:lnTo>
                      <a:pt x="0" y="7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1080" y="720"/>
                <a:ext cx="866" cy="634"/>
              </a:xfrm>
              <a:custGeom>
                <a:avLst/>
                <a:gdLst>
                  <a:gd name="T0" fmla="*/ 0 w 866"/>
                  <a:gd name="T1" fmla="*/ 0 h 634"/>
                  <a:gd name="T2" fmla="*/ 865 w 866"/>
                  <a:gd name="T3" fmla="*/ 0 h 634"/>
                  <a:gd name="T4" fmla="*/ 865 w 866"/>
                  <a:gd name="T5" fmla="*/ 633 h 634"/>
                  <a:gd name="T6" fmla="*/ 0 w 866"/>
                  <a:gd name="T7" fmla="*/ 633 h 634"/>
                  <a:gd name="T8" fmla="*/ 0 w 866"/>
                  <a:gd name="T9" fmla="*/ 0 h 6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6"/>
                  <a:gd name="T16" fmla="*/ 0 h 634"/>
                  <a:gd name="T17" fmla="*/ 866 w 866"/>
                  <a:gd name="T18" fmla="*/ 634 h 6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6" h="634">
                    <a:moveTo>
                      <a:pt x="0" y="0"/>
                    </a:moveTo>
                    <a:lnTo>
                      <a:pt x="865" y="0"/>
                    </a:lnTo>
                    <a:lnTo>
                      <a:pt x="865" y="633"/>
                    </a:lnTo>
                    <a:lnTo>
                      <a:pt x="0" y="6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1084" y="1380"/>
                <a:ext cx="873" cy="675"/>
              </a:xfrm>
              <a:custGeom>
                <a:avLst/>
                <a:gdLst>
                  <a:gd name="T0" fmla="*/ 0 w 873"/>
                  <a:gd name="T1" fmla="*/ 0 h 675"/>
                  <a:gd name="T2" fmla="*/ 872 w 873"/>
                  <a:gd name="T3" fmla="*/ 0 h 675"/>
                  <a:gd name="T4" fmla="*/ 872 w 873"/>
                  <a:gd name="T5" fmla="*/ 674 h 675"/>
                  <a:gd name="T6" fmla="*/ 0 w 873"/>
                  <a:gd name="T7" fmla="*/ 674 h 675"/>
                  <a:gd name="T8" fmla="*/ 0 w 873"/>
                  <a:gd name="T9" fmla="*/ 0 h 6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3"/>
                  <a:gd name="T16" fmla="*/ 0 h 675"/>
                  <a:gd name="T17" fmla="*/ 873 w 873"/>
                  <a:gd name="T18" fmla="*/ 675 h 6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3" h="675">
                    <a:moveTo>
                      <a:pt x="0" y="0"/>
                    </a:moveTo>
                    <a:lnTo>
                      <a:pt x="872" y="0"/>
                    </a:lnTo>
                    <a:lnTo>
                      <a:pt x="872" y="674"/>
                    </a:lnTo>
                    <a:lnTo>
                      <a:pt x="0" y="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1084" y="2076"/>
                <a:ext cx="862" cy="558"/>
              </a:xfrm>
              <a:custGeom>
                <a:avLst/>
                <a:gdLst>
                  <a:gd name="T0" fmla="*/ 0 w 862"/>
                  <a:gd name="T1" fmla="*/ 0 h 558"/>
                  <a:gd name="T2" fmla="*/ 861 w 862"/>
                  <a:gd name="T3" fmla="*/ 0 h 558"/>
                  <a:gd name="T4" fmla="*/ 861 w 862"/>
                  <a:gd name="T5" fmla="*/ 557 h 558"/>
                  <a:gd name="T6" fmla="*/ 0 w 862"/>
                  <a:gd name="T7" fmla="*/ 557 h 558"/>
                  <a:gd name="T8" fmla="*/ 0 w 862"/>
                  <a:gd name="T9" fmla="*/ 0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2"/>
                  <a:gd name="T16" fmla="*/ 0 h 558"/>
                  <a:gd name="T17" fmla="*/ 862 w 862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2" h="558">
                    <a:moveTo>
                      <a:pt x="0" y="0"/>
                    </a:moveTo>
                    <a:lnTo>
                      <a:pt x="861" y="0"/>
                    </a:lnTo>
                    <a:lnTo>
                      <a:pt x="861" y="557"/>
                    </a:lnTo>
                    <a:lnTo>
                      <a:pt x="0" y="5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592" y="952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1</a:t>
              </a: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464" y="928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2</a:t>
              </a: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2296" y="936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3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92" y="1624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4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1432" y="1608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5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280" y="1624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6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584" y="2264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7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408" y="2256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8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2312" y="2264"/>
              <a:ext cx="2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ru-RU" sz="1600">
                  <a:solidFill>
                    <a:srgbClr val="000000"/>
                  </a:solidFill>
                  <a:latin typeface="Arial - 72" charset="0"/>
                </a:rPr>
                <a:t>9</a:t>
              </a:r>
            </a:p>
          </p:txBody>
        </p:sp>
      </p:grpSp>
      <p:pic>
        <p:nvPicPr>
          <p:cNvPr id="20" name="Picture 23" descr="images[38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46" y="4420734"/>
            <a:ext cx="2838972" cy="22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1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 жауап бер және берілген мәліметтер бойынша есеп құрастыр, мәнін тап. </a:t>
            </a:r>
          </a:p>
          <a:p>
            <a:pPr marL="0" indent="0" algn="ctr">
              <a:buNone/>
            </a:pPr>
            <a:endParaRPr lang="kk-K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атурал санға ондық бөлшекті </a:t>
            </a: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 қосуға болады?  </a:t>
            </a: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8+3,08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ндық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бөлшекті натурал </a:t>
            </a: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санға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 қосуға болады? </a:t>
            </a: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12,6+5</a:t>
            </a:r>
            <a:endParaRPr lang="kk-K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603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саннан ондық бөлшекті </a:t>
            </a: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азайтуға болады? </a:t>
            </a: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9-6,3</a:t>
            </a:r>
            <a:endParaRPr lang="kk-K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4681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бөлшектен 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санды </a:t>
            </a: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қалай азайтуға болады? </a:t>
            </a: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Мысалы:   11,8-7</a:t>
            </a:r>
            <a:endParaRPr lang="kk-K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ctr">
              <a:buNone/>
            </a:pP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 ахуал туғызу.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b="1" i="1" dirty="0" smtClean="0"/>
              <a:t>     </a:t>
            </a: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Жұмбақ</a:t>
            </a:r>
          </a:p>
          <a:p>
            <a:pPr marL="0" indent="0" algn="ctr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санбыз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сызықпен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үтірмен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бөлінген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Математиканы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ұқпас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адамға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Құбыжық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боп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көрінген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аралас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Ондық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бөлінген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 descr="studying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748" y="503565"/>
            <a:ext cx="1115616" cy="141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07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kk-KZ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планетасының орбитадағы айналу жылдамдығы — 29,8 км/сағ, ал меркурий планетасының жылдамдығы- 47,36 км/сағ.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ctr">
              <a:buNone/>
            </a:pP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kk-KZ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Әлемдегі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 кіші түйеқұс -Киви түйеқұсы</a:t>
            </a: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>
              <a:buNone/>
            </a:pP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  салмағы </a:t>
            </a: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-2,7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кг, ал оның жұмыртқасының салмағы -0,05 кг;</a:t>
            </a:r>
            <a:endParaRPr lang="ru-RU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0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ctr">
              <a:buNone/>
            </a:pP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kk-KZ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Тянь-шянь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тауының ең биік шыңы-Жеңіс шыңы (биіктігі-7,439 км ) және Хан Тәңірі шыңы (биіктігі – 6,995 м);</a:t>
            </a:r>
            <a:endParaRPr lang="ru-RU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2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құрты көбелегінің ұзындығы -1,9 см, </a:t>
            </a: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күздік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көбелектің  ұзындығы- 4,6 см.</a:t>
            </a:r>
            <a:endParaRPr lang="ru-RU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50083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ctr">
              <a:buNone/>
            </a:pP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kk-KZ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kk-KZ" sz="4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Өзіңнің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досыңның  бойының ұзындығын  салыстыра отырып есеп </a:t>
            </a: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</a:t>
            </a:r>
            <a:endParaRPr lang="kk-KZ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kk-K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ҚБ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Шапалақтау, мадақтау (жапон </a:t>
            </a:r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әдісі бойынша, командалар бағаланады)</a:t>
            </a:r>
          </a:p>
          <a:p>
            <a:pPr marL="0" indent="0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Кері байланыс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натурал санға ондық бөлшекті қосу үшін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 саннан ондық бөлшекті  азайту үшін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ндық бөлшектен натурал санды азайту үшін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772491657bb39abe9b27944d28566ced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475" y="397922"/>
            <a:ext cx="1969290" cy="162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9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kk-K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 сәті </a:t>
            </a:r>
          </a:p>
          <a:p>
            <a:pPr marL="0" indent="0" algn="ctr">
              <a:buNone/>
            </a:pPr>
            <a:endParaRPr lang="kk-KZ" sz="4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Саусақтарға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жаттығулары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 мезгілде оң қолдың жұдырығын ашқанда, сол қолдың жұдырығын жұмады.</a:t>
            </a:r>
          </a:p>
        </p:txBody>
      </p:sp>
    </p:spTree>
    <p:extLst>
      <p:ext uri="{BB962C8B-B14F-4D97-AF65-F5344CB8AC3E}">
        <p14:creationId xmlns:p14="http://schemas.microsoft.com/office/powerpoint/2010/main" val="20044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3-тапсырма </a:t>
            </a:r>
          </a:p>
          <a:p>
            <a:pPr marL="0" indent="0">
              <a:buNone/>
            </a:pPr>
            <a:r>
              <a:rPr lang="kk-KZ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kk-KZ" sz="4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://bilimland.kz/kk/content/structure/851-math#lesson=10589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10-жаттығу.     Теңдеулерді шеш:</a:t>
            </a: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x 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0,87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45,6 - x 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12,1 - x 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8,7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x + 4,837 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endParaRPr lang="kk-K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ҚБ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Оқушылар бірін-бірі бағалайды.</a:t>
            </a:r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соңы</a:t>
            </a:r>
            <a:r>
              <a:rPr lang="kk-KZ" sz="4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</a:t>
            </a:r>
            <a:r>
              <a:rPr lang="kk-KZ" sz="4000" b="1" dirty="0" smtClean="0"/>
              <a:t>: </a:t>
            </a:r>
          </a:p>
          <a:p>
            <a:pPr marL="0" indent="0">
              <a:buNone/>
            </a:pPr>
            <a:r>
              <a:rPr lang="kk-KZ" sz="4000" b="1" dirty="0" smtClean="0"/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қосу және алу алгоритмін жаттау.   </a:t>
            </a: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dirty="0" smtClean="0"/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634(3,4),  635(3,4),  636(3-баған)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«Ашық тест»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Оқушылардың тақырыпты қаншалықты түсінгенін тексеру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-сұрақтан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 тест тапсырмасы.</a:t>
            </a:r>
          </a:p>
          <a:p>
            <a:pPr marL="0" indent="0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Жауаптары бағдаршам түсі арқылы көрсетіледі.</a:t>
            </a:r>
          </a:p>
          <a:p>
            <a:pPr marL="0" indent="0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Ашық тест</a:t>
            </a:r>
          </a:p>
          <a:p>
            <a:pPr marL="0" indent="0">
              <a:buNone/>
            </a:pPr>
            <a:endParaRPr lang="kk-K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arenR"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8,35+4,5              1,285             12,85                  12,4</a:t>
            </a: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9,3-3,27                 6,03                6,17                   60,3                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17+23,56               23,73             40,56                  4,056</a:t>
            </a:r>
          </a:p>
          <a:p>
            <a:pPr marL="0" indent="0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21,09-0,63             20,63             21,63                  20,36</a:t>
            </a: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25-5,07                  19,93             20,07                  19,03</a:t>
            </a:r>
            <a:endParaRPr lang="kk-K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771996" y="4224034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19501" y="4195715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71996" y="4789862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702381" y="1549410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694496" y="2220872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740465" y="2974530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740465" y="3619686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219501" y="4789863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32651" y="1545301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232651" y="2220872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219501" y="2875029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47751" y="3517722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74995" y="4251229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82880" y="4801919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482880" y="1489453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474995" y="2198691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482880" y="2930685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474995" y="3590957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басы</a:t>
            </a:r>
          </a:p>
          <a:p>
            <a:pPr marL="0" indent="0" algn="ctr">
              <a:buNone/>
            </a:pP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Ширату жаттығулары</a:t>
            </a: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(өткен сабақты қайталау)</a:t>
            </a:r>
          </a:p>
          <a:p>
            <a:pPr marL="0" indent="0" algn="ctr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Сандарды оқыңдар: </a:t>
            </a: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1,03;   102,3;   2,005;   1,103.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Сандарды салыстырыңдар:</a:t>
            </a: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а) 5,012  * 5,06       ә) 11,03  * 11,003 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</a:t>
            </a:r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15,0469-санының разрядтарын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атаңдар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studying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511" y="462001"/>
            <a:ext cx="1115616" cy="141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4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</a:p>
          <a:p>
            <a:pPr marL="0" indent="0" algn="ctr">
              <a:buNone/>
            </a:pPr>
            <a:endParaRPr lang="kk-K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8,35+4,5</a:t>
            </a: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1,285 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12,85                  12,4</a:t>
            </a:r>
          </a:p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1188995" y="3681248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78276" y="3681247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485138" y="3697011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</a:p>
          <a:p>
            <a:pPr marL="0" indent="0" algn="ctr">
              <a:buNone/>
            </a:pPr>
            <a:endParaRPr lang="kk-K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9,3-3,27</a:t>
            </a: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6,03                6,17                   60,3</a:t>
            </a:r>
          </a:p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1299354" y="3570889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72177" y="3499944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52099" y="3499944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3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</a:p>
          <a:p>
            <a:pPr marL="0" indent="0" algn="ctr">
              <a:buNone/>
            </a:pPr>
            <a:endParaRPr lang="kk-K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17+23,56</a:t>
            </a: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23,73             40,56                  4,056</a:t>
            </a:r>
          </a:p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1216618" y="3827794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40947" y="3827794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036484" y="3827794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</a:p>
          <a:p>
            <a:pPr marL="0" indent="0" algn="ctr">
              <a:buNone/>
            </a:pPr>
            <a:endParaRPr lang="kk-K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21,09-0,63</a:t>
            </a: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20,63             21,63                  20,36</a:t>
            </a:r>
          </a:p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1175878" y="3717436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54085" y="3717436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052250" y="3717436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 algn="ctr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</a:t>
            </a:r>
            <a:endParaRPr lang="kk-K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25-5,07</a:t>
            </a: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19,93    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20,07                  19,03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1033989" y="3555123"/>
            <a:ext cx="719958" cy="36260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19646" y="3547239"/>
            <a:ext cx="719958" cy="36260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300591" y="3484175"/>
            <a:ext cx="719958" cy="36260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байланыс: 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«+», « - », «қызықты» 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«+» - ерекше пікір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«-» - толықтыруды қажет етеді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«қызықты» - толық ақпарат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ҚБ: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ауызша, мадақтау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қолпаштау.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" descr="j04280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392" y="4639988"/>
            <a:ext cx="2204216" cy="148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0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k-KZ" sz="5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Рефлексия «Ақылды бүркіт»</a:t>
            </a:r>
            <a:endParaRPr lang="ru-RU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сабақты қаншалықты түсінгендерін қысқыштарды бүркіт суреттерінің астына қысу арқылы көрсетеді.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</a:p>
          <a:p>
            <a:pPr marL="0" indent="0" algn="ctr">
              <a:buNone/>
            </a:pPr>
            <a:endParaRPr lang="kk-K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</a:t>
            </a:r>
            <a:r>
              <a:rPr lang="kk-KZ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 түсінбедім;</a:t>
            </a:r>
          </a:p>
          <a:p>
            <a:endParaRPr lang="kk-KZ" sz="4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 </a:t>
            </a:r>
            <a:r>
              <a:rPr lang="kk-KZ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 түсіндім, бірақ есеп </a:t>
            </a:r>
          </a:p>
          <a:p>
            <a:pPr marL="0" indent="0">
              <a:buNone/>
            </a:pPr>
            <a:r>
              <a:rPr lang="kk-KZ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шығаруда қателіктер жіберем,                                  </a:t>
            </a:r>
          </a:p>
          <a:p>
            <a:pPr marL="0" indent="0">
              <a:buNone/>
            </a:pPr>
            <a:r>
              <a:rPr lang="kk-KZ" sz="5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5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сұрағым бар</a:t>
            </a:r>
            <a:endParaRPr lang="ru-RU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-</a:t>
            </a:r>
            <a:r>
              <a:rPr lang="kk-KZ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 жақсы түсіндім,</a:t>
            </a:r>
          </a:p>
          <a:p>
            <a:pPr marL="0" indent="0">
              <a:buNone/>
            </a:pPr>
            <a:r>
              <a:rPr lang="kk-KZ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сұрағым  жоқ                       </a:t>
            </a:r>
            <a:r>
              <a:rPr lang="kk-K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sz="4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22580" y="2052061"/>
            <a:ext cx="2632841" cy="11666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22580" y="3786145"/>
            <a:ext cx="2632841" cy="11666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2073" y="5520230"/>
            <a:ext cx="2632841" cy="11666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ctr"/>
            <a:endParaRPr lang="kk-K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 аяқталды. </a:t>
            </a:r>
          </a:p>
          <a:p>
            <a:pPr algn="ctr"/>
            <a:r>
              <a:rPr lang="kk-KZ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 болыңыздар!</a:t>
            </a:r>
          </a:p>
          <a:p>
            <a:pPr algn="ctr"/>
            <a:endParaRPr lang="ru-RU" sz="4800" dirty="0"/>
          </a:p>
        </p:txBody>
      </p:sp>
      <p:pic>
        <p:nvPicPr>
          <p:cNvPr id="5" name="Picture 3" descr="ea5a9fecff149301df653b0f6f21184e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882" y="4178847"/>
            <a:ext cx="2649537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8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тапсырмасын</a:t>
            </a:r>
          </a:p>
          <a:p>
            <a:pPr marL="0" indent="0" algn="ctr">
              <a:buNone/>
            </a:pP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«Позитивті доп» </a:t>
            </a:r>
            <a:r>
              <a:rPr lang="kk-KZ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ойыны </a:t>
            </a: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арқылы </a:t>
            </a:r>
            <a:r>
              <a:rPr lang="kk-KZ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№627</a:t>
            </a:r>
          </a:p>
          <a:p>
            <a:pPr marL="0" indent="0" algn="ctr">
              <a:buNone/>
            </a:pP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7 ‹ х ‹ 9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=6,9; 9,1; 7,2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;7,3; 7,5; 8; 8,8; 7,82; 8,99; </a:t>
            </a: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ә)  0,9 ‹ х ‹ 1</a:t>
            </a: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=0,99; 1,01; 1,073; 1,02; 0,87; 1,1; 0,93; 0,98; 0,93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studying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493" y="988474"/>
            <a:ext cx="1115616" cy="141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0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</p:spPr>
        <p:txBody>
          <a:bodyPr>
            <a:normAutofit/>
          </a:bodyPr>
          <a:lstStyle/>
          <a:p>
            <a:pPr algn="ctr"/>
            <a:endParaRPr lang="kk-K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Миға шабуыл</a:t>
            </a:r>
          </a:p>
          <a:p>
            <a:pPr marL="0" indent="0" algn="ctr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(Проблема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шешу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туындату, </a:t>
            </a: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уәж туындату)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тарауды оқып жүрміз?</a:t>
            </a:r>
          </a:p>
          <a:p>
            <a:pPr marL="0" indent="0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-Сонымен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үйрендік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Тағы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туралы білгілерің келеді?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studying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511" y="462001"/>
            <a:ext cx="1115616" cy="141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9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kk-KZ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9360" y="1608112"/>
            <a:ext cx="11413279" cy="212365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</a:p>
          <a:p>
            <a:pPr algn="ctr"/>
            <a:endParaRPr lang="kk-K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қосу және </a:t>
            </a:r>
            <a:r>
              <a:rPr lang="kk-KZ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kk-KZ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r>
              <a:rPr lang="kk-K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барлығы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бағандап қосады, азайтады және алгоритмін айтады.</a:t>
            </a: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басым бөлігі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қосуды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азайтуды ауызша орындайды.</a:t>
            </a:r>
            <a:endParaRPr lang="kk-K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кейбіреуі: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қарастыра отырып күнделікті өмірден мысалдар қүрастырады.</a:t>
            </a:r>
          </a:p>
          <a:p>
            <a:r>
              <a:rPr lang="kk-KZ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Тілдік мақсаттар: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ондық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бөлшектерді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азайтудың алгоритмін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Пәндік лексика және терминалогия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қосу»,   «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ондық бөлшектерді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азайту», «үтірден кейінгі цифрлар» </a:t>
            </a:r>
          </a:p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Диалогқа  қажетті тіркестер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«ондық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бөлшектерді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 үшін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«ондық бөлшектерді 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kk-K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«ондық 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бөлшектерді натурал санға қосу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«ондық 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бөлшектерден натурал санды азайту үшін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>
              <a:buNone/>
            </a:pP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«натурал саннан ондық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бөлшектерді 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азайту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ортасы</a:t>
            </a:r>
          </a:p>
          <a:p>
            <a:pPr marL="0" indent="0" algn="ctr">
              <a:buNone/>
            </a:pPr>
            <a:endParaRPr lang="kk-KZ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 білімді меңгеру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(Джигсо әдісі)</a:t>
            </a:r>
          </a:p>
          <a:p>
            <a:pPr marL="0" indent="0">
              <a:buNone/>
            </a:pPr>
            <a:endParaRPr lang="kk-KZ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1-топ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Оқулықтағы 1-мысалды түсіндіру.</a:t>
            </a: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2-топ.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Оқулықтағы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2-мысалды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түсіндіру.</a:t>
            </a:r>
          </a:p>
          <a:p>
            <a:pPr marL="0" indent="0" algn="ctr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3-топ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Оқулықтағы </a:t>
            </a: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3-мысалды </a:t>
            </a:r>
            <a:r>
              <a:rPr lang="kk-K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түсіндіру.</a:t>
            </a:r>
          </a:p>
          <a:p>
            <a:pPr marL="0" indent="0" algn="ctr">
              <a:buNone/>
            </a:pPr>
            <a:r>
              <a:rPr lang="kk-K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1-мысал:     281 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2,81</a:t>
            </a:r>
          </a:p>
          <a:p>
            <a:pPr marL="0" indent="0" algn="ctr">
              <a:buNone/>
            </a:pP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617   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+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6,17</a:t>
            </a:r>
            <a:endParaRPr lang="ru-RU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898                              8,98</a:t>
            </a:r>
          </a:p>
          <a:p>
            <a:pPr marL="0" indent="0" algn="ctr">
              <a:buNone/>
            </a:pPr>
            <a:endParaRPr lang="kk-K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мысал:     71,300                         724,45</a:t>
            </a:r>
          </a:p>
          <a:p>
            <a:pPr marL="457200" lvl="1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kk-K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9,173 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kk-K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 39,80</a:t>
            </a:r>
            <a:endParaRPr lang="kk-K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80,473                          764,25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16874135</TotalTime>
  <Words>994</Words>
  <Application>Microsoft Office PowerPoint</Application>
  <PresentationFormat>Широкоэкранный</PresentationFormat>
  <Paragraphs>264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</vt:lpstr>
      <vt:lpstr>Arial - 72</vt:lpstr>
      <vt:lpstr>Calibri</vt:lpstr>
      <vt:lpstr>Calibri Light</vt:lpstr>
      <vt:lpstr>Times New Roman</vt:lpstr>
      <vt:lpstr>Wingdings</vt:lpstr>
      <vt:lpstr>Тема Office</vt:lpstr>
      <vt:lpstr>.№25 жалпы білім беретін орта мектеп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83</cp:revision>
  <dcterms:created xsi:type="dcterms:W3CDTF">2002-01-08T19:21:32Z</dcterms:created>
  <dcterms:modified xsi:type="dcterms:W3CDTF">2018-02-01T06:19:18Z</dcterms:modified>
</cp:coreProperties>
</file>