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38" r:id="rId1"/>
  </p:sldMasterIdLst>
  <p:sldIdLst>
    <p:sldId id="280" r:id="rId2"/>
    <p:sldId id="279" r:id="rId3"/>
    <p:sldId id="258" r:id="rId4"/>
    <p:sldId id="259" r:id="rId5"/>
    <p:sldId id="260" r:id="rId6"/>
    <p:sldId id="257" r:id="rId7"/>
    <p:sldId id="261" r:id="rId8"/>
    <p:sldId id="262" r:id="rId9"/>
    <p:sldId id="263" r:id="rId10"/>
    <p:sldId id="264" r:id="rId11"/>
    <p:sldId id="265" r:id="rId12"/>
    <p:sldId id="266" r:id="rId13"/>
    <p:sldId id="291" r:id="rId14"/>
    <p:sldId id="267" r:id="rId15"/>
    <p:sldId id="276" r:id="rId16"/>
    <p:sldId id="268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277" r:id="rId26"/>
    <p:sldId id="278" r:id="rId27"/>
    <p:sldId id="269" r:id="rId28"/>
    <p:sldId id="270" r:id="rId29"/>
    <p:sldId id="271" r:id="rId30"/>
    <p:sldId id="283" r:id="rId31"/>
    <p:sldId id="285" r:id="rId32"/>
    <p:sldId id="287" r:id="rId33"/>
    <p:sldId id="288" r:id="rId34"/>
    <p:sldId id="290" r:id="rId35"/>
    <p:sldId id="272" r:id="rId36"/>
    <p:sldId id="273" r:id="rId37"/>
    <p:sldId id="274" r:id="rId3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26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C532-83EF-491E-B5B9-8299478DDDFF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79CBF-8F0F-41F6-AFF5-B22191B65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954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C532-83EF-491E-B5B9-8299478DDDFF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79CBF-8F0F-41F6-AFF5-B22191B65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926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C532-83EF-491E-B5B9-8299478DDDFF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79CBF-8F0F-41F6-AFF5-B22191B65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120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C532-83EF-491E-B5B9-8299478DDDFF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79CBF-8F0F-41F6-AFF5-B22191B65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647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C532-83EF-491E-B5B9-8299478DDDFF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79CBF-8F0F-41F6-AFF5-B22191B65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134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C532-83EF-491E-B5B9-8299478DDDFF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79CBF-8F0F-41F6-AFF5-B22191B65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2112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C532-83EF-491E-B5B9-8299478DDDFF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79CBF-8F0F-41F6-AFF5-B22191B65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23772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C532-83EF-491E-B5B9-8299478DDDFF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79CBF-8F0F-41F6-AFF5-B22191B65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14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C532-83EF-491E-B5B9-8299478DDDFF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79CBF-8F0F-41F6-AFF5-B22191B65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342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C532-83EF-491E-B5B9-8299478DDDFF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79CBF-8F0F-41F6-AFF5-B22191B65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8964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C532-83EF-491E-B5B9-8299478DDDFF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79CBF-8F0F-41F6-AFF5-B22191B65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207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5C532-83EF-491E-B5B9-8299478DDDFF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79CBF-8F0F-41F6-AFF5-B22191B65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123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9" r:id="rId1"/>
    <p:sldLayoutId id="2147484240" r:id="rId2"/>
    <p:sldLayoutId id="2147484241" r:id="rId3"/>
    <p:sldLayoutId id="2147484242" r:id="rId4"/>
    <p:sldLayoutId id="2147484243" r:id="rId5"/>
    <p:sldLayoutId id="2147484244" r:id="rId6"/>
    <p:sldLayoutId id="2147484245" r:id="rId7"/>
    <p:sldLayoutId id="2147484246" r:id="rId8"/>
    <p:sldLayoutId id="2147484247" r:id="rId9"/>
    <p:sldLayoutId id="2147484248" r:id="rId10"/>
    <p:sldLayoutId id="21474842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bilimland.kz/kk/content/structure/851-math#lesson=10589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6909" y="260784"/>
            <a:ext cx="8881539" cy="114300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№25 жалпы білім беретін орта мектеп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1163" y="1627184"/>
            <a:ext cx="10917381" cy="4970168"/>
          </a:xfrm>
          <a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000"/>
                      </a14:imgEffect>
                      <a14:imgEffect>
                        <a14:saturation sat="210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>
              <a:buNone/>
            </a:pPr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kk-KZ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Математика пәнінің мұғалімі:</a:t>
            </a:r>
          </a:p>
          <a:p>
            <a:pPr marL="0" indent="0" algn="ctr">
              <a:buNone/>
            </a:pPr>
            <a:r>
              <a:rPr lang="kk-KZ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Есмагамбетова Жанар Ереновна</a:t>
            </a:r>
            <a:endParaRPr lang="kk-KZ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kk-KZ" sz="2400" dirty="0">
              <a:solidFill>
                <a:srgbClr val="990033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kk-KZ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</a:p>
          <a:p>
            <a:pPr marL="0" indent="0" algn="ctr">
              <a:buNone/>
            </a:pPr>
            <a:r>
              <a:rPr lang="kk-KZ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5-сынып</a:t>
            </a: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kk-KZ" sz="2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kk-KZ" sz="24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Қарағанды  қаласы-2018 жыл</a:t>
            </a:r>
            <a:endParaRPr lang="kk-KZ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23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</a:p>
          <a:p>
            <a:pPr marL="0" indent="0" algn="ctr">
              <a:buNone/>
            </a:pPr>
            <a:endParaRPr lang="kk-KZ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3-мысал:      236,8-219,674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=17,126             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 algn="ctr">
              <a:buNone/>
            </a:pP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236,800</a:t>
            </a:r>
          </a:p>
          <a:p>
            <a:pPr marL="0" indent="0" algn="ctr">
              <a:buNone/>
            </a:pP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kk-KZ" sz="4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 219,674  </a:t>
            </a:r>
          </a:p>
          <a:p>
            <a:pPr marL="0" indent="0" algn="ctr">
              <a:buNone/>
            </a:pPr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017,126 </a:t>
            </a:r>
          </a:p>
          <a:p>
            <a:pPr marL="0" indent="0" algn="ctr">
              <a:buNone/>
            </a:pPr>
            <a:endParaRPr lang="ru-RU" sz="40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15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-1"/>
            <a:ext cx="12192000" cy="68580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Ондық бөлшектерді қосудың және азайтудың  алгоритмі</a:t>
            </a: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marL="0" indent="0" algn="ctr">
              <a:buNone/>
            </a:pP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оқушылар қорытып шығарады</a:t>
            </a: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kk-KZ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үтірден кейінгі цифрлардың санын теңестіру;</a:t>
            </a:r>
          </a:p>
          <a:p>
            <a:pPr marL="0" indent="0">
              <a:buNone/>
            </a:pP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үтірдің астына үтір келетіндей етіп жазу;</a:t>
            </a:r>
          </a:p>
          <a:p>
            <a:pPr marL="0" indent="0">
              <a:buNone/>
            </a:pP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үтірге назар аудармай қосу немесе азайту;</a:t>
            </a:r>
          </a:p>
          <a:p>
            <a:pPr marL="0" indent="0">
              <a:buNone/>
            </a:pP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4)шыққан қосындыға (айырмаға)  үтірідің   </a:t>
            </a:r>
          </a:p>
          <a:p>
            <a:pPr marL="0" indent="0">
              <a:buNone/>
            </a:pP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астына үтір келетіндей етіп қою.</a:t>
            </a:r>
          </a:p>
          <a:p>
            <a:pPr marL="0" indent="0">
              <a:buNone/>
            </a:pP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ҚБ: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бағдаршам әдісі, топты бағалау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MSOfficePNG(4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3380" y="4309187"/>
            <a:ext cx="1857244" cy="234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617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Есептер шығару </a:t>
            </a:r>
            <a:endParaRPr lang="kk-KZ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</a:t>
            </a:r>
          </a:p>
          <a:p>
            <a:pPr marL="0" indent="0" algn="ctr">
              <a:buNone/>
            </a:pPr>
            <a: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Математикалық </a:t>
            </a:r>
            <a:r>
              <a:rPr lang="kk-K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лото  ойыны </a:t>
            </a:r>
            <a:endParaRPr lang="kk-KZ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4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 есептерді тақтада орындайды.</a:t>
            </a:r>
          </a:p>
          <a:p>
            <a:pPr marL="0" indent="0">
              <a:buNone/>
            </a:pP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Есептіің дұрыс жауаптарын тауып, парақшалардың артында жасырынған сөзді табады.</a:t>
            </a:r>
          </a:p>
        </p:txBody>
      </p:sp>
    </p:spTree>
    <p:extLst>
      <p:ext uri="{BB962C8B-B14F-4D97-AF65-F5344CB8AC3E}">
        <p14:creationId xmlns:p14="http://schemas.microsoft.com/office/powerpoint/2010/main" val="246431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8926284"/>
              </p:ext>
            </p:extLst>
          </p:nvPr>
        </p:nvGraphicFramePr>
        <p:xfrm>
          <a:off x="126124" y="189186"/>
          <a:ext cx="11855669" cy="6495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8773"/>
                <a:gridCol w="4062436"/>
                <a:gridCol w="4214460"/>
              </a:tblGrid>
              <a:tr h="649539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1-топ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№634(1)</a:t>
                      </a:r>
                      <a:r>
                        <a:rPr lang="kk-KZ" sz="3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32,38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u="non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kk-KZ" sz="3200" b="0" u="non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kk-KZ" sz="3200" b="0" u="sng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+ 25,49   </a:t>
                      </a:r>
                      <a:endParaRPr lang="en-US" sz="3200" b="0" u="sng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kk-KZ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№636 (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11)</a:t>
                      </a:r>
                      <a:endParaRPr lang="en-US" sz="32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32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4)  </a:t>
                      </a:r>
                      <a:r>
                        <a:rPr lang="kk-KZ" sz="32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9,8-6,42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11) 9,35+12,9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3200" b="1" u="non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2-топ  </a:t>
                      </a:r>
                      <a:endParaRPr lang="en-US" sz="3200" b="1" u="none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3200" b="1" u="non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№634(2)    </a:t>
                      </a:r>
                      <a:r>
                        <a:rPr lang="kk-KZ" sz="3200" b="0" u="non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6,702       </a:t>
                      </a:r>
                    </a:p>
                    <a:p>
                      <a:r>
                        <a:rPr lang="kk-KZ" sz="3200" b="0" u="non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</a:t>
                      </a:r>
                      <a:r>
                        <a:rPr lang="kk-KZ" sz="3200" b="0" u="sng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 1,18</a:t>
                      </a:r>
                      <a:endParaRPr lang="en-US" sz="3200" b="0" u="sng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3200" b="0" u="none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1" u="none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b="1" u="non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№636 (2,8)</a:t>
                      </a:r>
                      <a:endParaRPr lang="en-US" sz="3200" b="1" u="none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3200" b="1" u="none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3200" b="0" u="non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  </a:t>
                      </a:r>
                      <a:r>
                        <a:rPr lang="kk-KZ" sz="3200" b="0" u="none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3,2-1,84</a:t>
                      </a:r>
                    </a:p>
                    <a:p>
                      <a:r>
                        <a:rPr lang="kk-KZ" sz="3200" b="0" u="none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8)</a:t>
                      </a:r>
                      <a:r>
                        <a:rPr lang="kk-KZ" sz="3200" u="non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3200" b="0" u="none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14,3-6,181</a:t>
                      </a:r>
                      <a:endParaRPr lang="ru-RU" sz="3200" b="0" u="none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3200" b="0" u="none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3200" b="0" u="none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kk-KZ" sz="3200" b="0" u="none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3-топ </a:t>
                      </a:r>
                      <a:endParaRPr lang="en-US" sz="32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№635(1)        </a:t>
                      </a:r>
                      <a:r>
                        <a:rPr lang="kk-KZ" sz="3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22,895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</a:t>
                      </a: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3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3200" b="0" u="sng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    5,678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3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№636 (5,7)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5) 11,1+5,432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7)</a:t>
                      </a:r>
                      <a:r>
                        <a:rPr lang="kk-KZ" sz="32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3,78+13,89</a:t>
                      </a:r>
                      <a:endParaRPr lang="kk-KZ" sz="3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3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053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endParaRPr lang="kk-KZ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Жауабы:  </a:t>
            </a:r>
          </a:p>
          <a:p>
            <a:pPr marL="0" indent="0" algn="ctr">
              <a:buNone/>
            </a:pPr>
            <a: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«Математика </a:t>
            </a:r>
            <a:r>
              <a:rPr lang="kk-KZ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дәлелдеусіз ешбір ұйғарымды қабылдай алмайды». </a:t>
            </a: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(</a:t>
            </a:r>
            <a:r>
              <a:rPr lang="kk-KZ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Омар Хаям</a:t>
            </a: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kk-KZ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ҚБ: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басбармақ әдісі бойынша,оқушылар тақтада есеп шығарған әр оқушыны бағалайды.</a:t>
            </a:r>
          </a:p>
          <a:p>
            <a:pPr marL="0" indent="0">
              <a:buNone/>
            </a:pP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Кері байланыс: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ондық бөлшектерді қалай қостық және азайттық?</a:t>
            </a:r>
            <a:endParaRPr lang="ru-RU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4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7" descr="Анимационные картинки для телефонов "/>
          <p:cNvPicPr>
            <a:picLocks noChangeAspect="1" noChangeArrowheads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3971" y="2243362"/>
            <a:ext cx="1578029" cy="1578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093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algn="ctr"/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2-тапсырма </a:t>
            </a:r>
          </a:p>
          <a:p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«Крестиктер, нөлдіктер» ойыны 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(командалық жарыс болады. 1-3 топ-нөлдіктер  және 2-4 топ -крестиктер)</a:t>
            </a:r>
          </a:p>
          <a:p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 топ төркөздердегі есептер мен сұрақтарды таңдайды, дұрыс жауап берген команда тақтадағы торкөздерді ашып «0» не «х» белгісін қояды. </a:t>
            </a:r>
          </a:p>
          <a:p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8234942" y="4124721"/>
            <a:ext cx="3731085" cy="2633971"/>
            <a:chOff x="264" y="712"/>
            <a:chExt cx="2545" cy="1922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264" y="712"/>
              <a:ext cx="2545" cy="1922"/>
              <a:chOff x="264" y="712"/>
              <a:chExt cx="2545" cy="1922"/>
            </a:xfrm>
          </p:grpSpPr>
          <p:sp>
            <p:nvSpPr>
              <p:cNvPr id="15" name="Freeform 5"/>
              <p:cNvSpPr>
                <a:spLocks/>
              </p:cNvSpPr>
              <p:nvPr/>
            </p:nvSpPr>
            <p:spPr bwMode="auto">
              <a:xfrm>
                <a:off x="264" y="712"/>
                <a:ext cx="2545" cy="1921"/>
              </a:xfrm>
              <a:custGeom>
                <a:avLst/>
                <a:gdLst>
                  <a:gd name="T0" fmla="*/ 0 w 2545"/>
                  <a:gd name="T1" fmla="*/ 0 h 1921"/>
                  <a:gd name="T2" fmla="*/ 2544 w 2545"/>
                  <a:gd name="T3" fmla="*/ 0 h 1921"/>
                  <a:gd name="T4" fmla="*/ 2544 w 2545"/>
                  <a:gd name="T5" fmla="*/ 1920 h 1921"/>
                  <a:gd name="T6" fmla="*/ 0 w 2545"/>
                  <a:gd name="T7" fmla="*/ 1920 h 1921"/>
                  <a:gd name="T8" fmla="*/ 0 w 2545"/>
                  <a:gd name="T9" fmla="*/ 0 h 192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45"/>
                  <a:gd name="T16" fmla="*/ 0 h 1921"/>
                  <a:gd name="T17" fmla="*/ 2545 w 2545"/>
                  <a:gd name="T18" fmla="*/ 1921 h 192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45" h="1921">
                    <a:moveTo>
                      <a:pt x="0" y="0"/>
                    </a:moveTo>
                    <a:lnTo>
                      <a:pt x="2544" y="0"/>
                    </a:lnTo>
                    <a:lnTo>
                      <a:pt x="2544" y="1920"/>
                    </a:lnTo>
                    <a:lnTo>
                      <a:pt x="0" y="19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16" name="Freeform 6"/>
              <p:cNvSpPr>
                <a:spLocks/>
              </p:cNvSpPr>
              <p:nvPr/>
            </p:nvSpPr>
            <p:spPr bwMode="auto">
              <a:xfrm>
                <a:off x="272" y="1360"/>
                <a:ext cx="2513" cy="713"/>
              </a:xfrm>
              <a:custGeom>
                <a:avLst/>
                <a:gdLst>
                  <a:gd name="T0" fmla="*/ 0 w 2513"/>
                  <a:gd name="T1" fmla="*/ 0 h 713"/>
                  <a:gd name="T2" fmla="*/ 2512 w 2513"/>
                  <a:gd name="T3" fmla="*/ 0 h 713"/>
                  <a:gd name="T4" fmla="*/ 2512 w 2513"/>
                  <a:gd name="T5" fmla="*/ 712 h 713"/>
                  <a:gd name="T6" fmla="*/ 0 w 2513"/>
                  <a:gd name="T7" fmla="*/ 712 h 713"/>
                  <a:gd name="T8" fmla="*/ 0 w 2513"/>
                  <a:gd name="T9" fmla="*/ 0 h 7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13"/>
                  <a:gd name="T16" fmla="*/ 0 h 713"/>
                  <a:gd name="T17" fmla="*/ 2513 w 2513"/>
                  <a:gd name="T18" fmla="*/ 713 h 71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13" h="713">
                    <a:moveTo>
                      <a:pt x="0" y="0"/>
                    </a:moveTo>
                    <a:lnTo>
                      <a:pt x="2512" y="0"/>
                    </a:lnTo>
                    <a:lnTo>
                      <a:pt x="2512" y="712"/>
                    </a:lnTo>
                    <a:lnTo>
                      <a:pt x="0" y="7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17" name="Freeform 7"/>
              <p:cNvSpPr>
                <a:spLocks/>
              </p:cNvSpPr>
              <p:nvPr/>
            </p:nvSpPr>
            <p:spPr bwMode="auto">
              <a:xfrm>
                <a:off x="1080" y="720"/>
                <a:ext cx="866" cy="634"/>
              </a:xfrm>
              <a:custGeom>
                <a:avLst/>
                <a:gdLst>
                  <a:gd name="T0" fmla="*/ 0 w 866"/>
                  <a:gd name="T1" fmla="*/ 0 h 634"/>
                  <a:gd name="T2" fmla="*/ 865 w 866"/>
                  <a:gd name="T3" fmla="*/ 0 h 634"/>
                  <a:gd name="T4" fmla="*/ 865 w 866"/>
                  <a:gd name="T5" fmla="*/ 633 h 634"/>
                  <a:gd name="T6" fmla="*/ 0 w 866"/>
                  <a:gd name="T7" fmla="*/ 633 h 634"/>
                  <a:gd name="T8" fmla="*/ 0 w 866"/>
                  <a:gd name="T9" fmla="*/ 0 h 63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6"/>
                  <a:gd name="T16" fmla="*/ 0 h 634"/>
                  <a:gd name="T17" fmla="*/ 866 w 866"/>
                  <a:gd name="T18" fmla="*/ 634 h 63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6" h="634">
                    <a:moveTo>
                      <a:pt x="0" y="0"/>
                    </a:moveTo>
                    <a:lnTo>
                      <a:pt x="865" y="0"/>
                    </a:lnTo>
                    <a:lnTo>
                      <a:pt x="865" y="633"/>
                    </a:lnTo>
                    <a:lnTo>
                      <a:pt x="0" y="63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18" name="Freeform 8"/>
              <p:cNvSpPr>
                <a:spLocks/>
              </p:cNvSpPr>
              <p:nvPr/>
            </p:nvSpPr>
            <p:spPr bwMode="auto">
              <a:xfrm>
                <a:off x="1084" y="1380"/>
                <a:ext cx="873" cy="675"/>
              </a:xfrm>
              <a:custGeom>
                <a:avLst/>
                <a:gdLst>
                  <a:gd name="T0" fmla="*/ 0 w 873"/>
                  <a:gd name="T1" fmla="*/ 0 h 675"/>
                  <a:gd name="T2" fmla="*/ 872 w 873"/>
                  <a:gd name="T3" fmla="*/ 0 h 675"/>
                  <a:gd name="T4" fmla="*/ 872 w 873"/>
                  <a:gd name="T5" fmla="*/ 674 h 675"/>
                  <a:gd name="T6" fmla="*/ 0 w 873"/>
                  <a:gd name="T7" fmla="*/ 674 h 675"/>
                  <a:gd name="T8" fmla="*/ 0 w 873"/>
                  <a:gd name="T9" fmla="*/ 0 h 67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73"/>
                  <a:gd name="T16" fmla="*/ 0 h 675"/>
                  <a:gd name="T17" fmla="*/ 873 w 873"/>
                  <a:gd name="T18" fmla="*/ 675 h 67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73" h="675">
                    <a:moveTo>
                      <a:pt x="0" y="0"/>
                    </a:moveTo>
                    <a:lnTo>
                      <a:pt x="872" y="0"/>
                    </a:lnTo>
                    <a:lnTo>
                      <a:pt x="872" y="674"/>
                    </a:lnTo>
                    <a:lnTo>
                      <a:pt x="0" y="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19" name="Freeform 9"/>
              <p:cNvSpPr>
                <a:spLocks/>
              </p:cNvSpPr>
              <p:nvPr/>
            </p:nvSpPr>
            <p:spPr bwMode="auto">
              <a:xfrm>
                <a:off x="1084" y="2076"/>
                <a:ext cx="862" cy="558"/>
              </a:xfrm>
              <a:custGeom>
                <a:avLst/>
                <a:gdLst>
                  <a:gd name="T0" fmla="*/ 0 w 862"/>
                  <a:gd name="T1" fmla="*/ 0 h 558"/>
                  <a:gd name="T2" fmla="*/ 861 w 862"/>
                  <a:gd name="T3" fmla="*/ 0 h 558"/>
                  <a:gd name="T4" fmla="*/ 861 w 862"/>
                  <a:gd name="T5" fmla="*/ 557 h 558"/>
                  <a:gd name="T6" fmla="*/ 0 w 862"/>
                  <a:gd name="T7" fmla="*/ 557 h 558"/>
                  <a:gd name="T8" fmla="*/ 0 w 862"/>
                  <a:gd name="T9" fmla="*/ 0 h 55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2"/>
                  <a:gd name="T16" fmla="*/ 0 h 558"/>
                  <a:gd name="T17" fmla="*/ 862 w 862"/>
                  <a:gd name="T18" fmla="*/ 558 h 55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2" h="558">
                    <a:moveTo>
                      <a:pt x="0" y="0"/>
                    </a:moveTo>
                    <a:lnTo>
                      <a:pt x="861" y="0"/>
                    </a:lnTo>
                    <a:lnTo>
                      <a:pt x="861" y="557"/>
                    </a:lnTo>
                    <a:lnTo>
                      <a:pt x="0" y="55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</p:grpSp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592" y="952"/>
              <a:ext cx="27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ru-RU" sz="1600">
                  <a:solidFill>
                    <a:srgbClr val="000000"/>
                  </a:solidFill>
                  <a:latin typeface="Arial - 72" charset="0"/>
                </a:rPr>
                <a:t>1</a:t>
              </a:r>
            </a:p>
          </p:txBody>
        </p:sp>
        <p:sp>
          <p:nvSpPr>
            <p:cNvPr id="7" name="Text Box 11"/>
            <p:cNvSpPr txBox="1">
              <a:spLocks noChangeArrowheads="1"/>
            </p:cNvSpPr>
            <p:nvPr/>
          </p:nvSpPr>
          <p:spPr bwMode="auto">
            <a:xfrm>
              <a:off x="1464" y="928"/>
              <a:ext cx="27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ru-RU" sz="1600">
                  <a:solidFill>
                    <a:srgbClr val="000000"/>
                  </a:solidFill>
                  <a:latin typeface="Arial - 72" charset="0"/>
                </a:rPr>
                <a:t>2</a:t>
              </a:r>
            </a:p>
          </p:txBody>
        </p:sp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2296" y="936"/>
              <a:ext cx="27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ru-RU" sz="1600">
                  <a:solidFill>
                    <a:srgbClr val="000000"/>
                  </a:solidFill>
                  <a:latin typeface="Arial - 72" charset="0"/>
                </a:rPr>
                <a:t>3</a:t>
              </a:r>
            </a:p>
          </p:txBody>
        </p:sp>
        <p:sp>
          <p:nvSpPr>
            <p:cNvPr id="9" name="Text Box 13"/>
            <p:cNvSpPr txBox="1">
              <a:spLocks noChangeArrowheads="1"/>
            </p:cNvSpPr>
            <p:nvPr/>
          </p:nvSpPr>
          <p:spPr bwMode="auto">
            <a:xfrm>
              <a:off x="592" y="1624"/>
              <a:ext cx="27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ru-RU" sz="1600">
                  <a:solidFill>
                    <a:srgbClr val="000000"/>
                  </a:solidFill>
                  <a:latin typeface="Arial - 72" charset="0"/>
                </a:rPr>
                <a:t>4</a:t>
              </a:r>
            </a:p>
          </p:txBody>
        </p:sp>
        <p:sp>
          <p:nvSpPr>
            <p:cNvPr id="10" name="Text Box 14"/>
            <p:cNvSpPr txBox="1">
              <a:spLocks noChangeArrowheads="1"/>
            </p:cNvSpPr>
            <p:nvPr/>
          </p:nvSpPr>
          <p:spPr bwMode="auto">
            <a:xfrm>
              <a:off x="1432" y="1608"/>
              <a:ext cx="27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ru-RU" sz="1600">
                  <a:solidFill>
                    <a:srgbClr val="000000"/>
                  </a:solidFill>
                  <a:latin typeface="Arial - 72" charset="0"/>
                </a:rPr>
                <a:t>5</a:t>
              </a:r>
            </a:p>
          </p:txBody>
        </p:sp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2280" y="1624"/>
              <a:ext cx="27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ru-RU" sz="1600">
                  <a:solidFill>
                    <a:srgbClr val="000000"/>
                  </a:solidFill>
                  <a:latin typeface="Arial - 72" charset="0"/>
                </a:rPr>
                <a:t>6</a:t>
              </a:r>
            </a:p>
          </p:txBody>
        </p:sp>
        <p:sp>
          <p:nvSpPr>
            <p:cNvPr id="12" name="Text Box 16"/>
            <p:cNvSpPr txBox="1">
              <a:spLocks noChangeArrowheads="1"/>
            </p:cNvSpPr>
            <p:nvPr/>
          </p:nvSpPr>
          <p:spPr bwMode="auto">
            <a:xfrm>
              <a:off x="584" y="2264"/>
              <a:ext cx="27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ru-RU" sz="1600">
                  <a:solidFill>
                    <a:srgbClr val="000000"/>
                  </a:solidFill>
                  <a:latin typeface="Arial - 72" charset="0"/>
                </a:rPr>
                <a:t>7</a:t>
              </a:r>
            </a:p>
          </p:txBody>
        </p:sp>
        <p:sp>
          <p:nvSpPr>
            <p:cNvPr id="13" name="Text Box 17"/>
            <p:cNvSpPr txBox="1">
              <a:spLocks noChangeArrowheads="1"/>
            </p:cNvSpPr>
            <p:nvPr/>
          </p:nvSpPr>
          <p:spPr bwMode="auto">
            <a:xfrm>
              <a:off x="1408" y="2256"/>
              <a:ext cx="27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ru-RU" sz="1600">
                  <a:solidFill>
                    <a:srgbClr val="000000"/>
                  </a:solidFill>
                  <a:latin typeface="Arial - 72" charset="0"/>
                </a:rPr>
                <a:t>8</a:t>
              </a:r>
            </a:p>
          </p:txBody>
        </p:sp>
        <p:sp>
          <p:nvSpPr>
            <p:cNvPr id="14" name="Text Box 18"/>
            <p:cNvSpPr txBox="1">
              <a:spLocks noChangeArrowheads="1"/>
            </p:cNvSpPr>
            <p:nvPr/>
          </p:nvSpPr>
          <p:spPr bwMode="auto">
            <a:xfrm>
              <a:off x="2312" y="2264"/>
              <a:ext cx="27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ru-RU" sz="1600">
                  <a:solidFill>
                    <a:srgbClr val="000000"/>
                  </a:solidFill>
                  <a:latin typeface="Arial - 72" charset="0"/>
                </a:rPr>
                <a:t>9</a:t>
              </a:r>
            </a:p>
          </p:txBody>
        </p:sp>
      </p:grpSp>
      <p:pic>
        <p:nvPicPr>
          <p:cNvPr id="20" name="Picture 23" descr="images[38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446" y="4420734"/>
            <a:ext cx="2838972" cy="2211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510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kk-KZ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Сұрақтарға жауап бер және берілген мәліметтер бойынша есеп құрастыр, мәнін тап. </a:t>
            </a:r>
          </a:p>
          <a:p>
            <a:pPr marL="0" indent="0" algn="ctr">
              <a:buNone/>
            </a:pPr>
            <a:endParaRPr lang="kk-KZ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атурал санға ондық бөлшекті </a:t>
            </a:r>
          </a:p>
          <a:p>
            <a:pPr marL="0" indent="0" algn="ctr">
              <a:buNone/>
            </a:pPr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қалай қосуға болады?  </a:t>
            </a:r>
          </a:p>
          <a:p>
            <a:pPr marL="0" indent="0" algn="ctr">
              <a:buNone/>
            </a:pPr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Мысалы: 8+3,08</a:t>
            </a:r>
          </a:p>
          <a:p>
            <a:pPr marL="0" indent="0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8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ндық </a:t>
            </a:r>
            <a:r>
              <a:rPr lang="kk-KZ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бөлшекті натурал </a:t>
            </a:r>
            <a:endParaRPr lang="kk-KZ" sz="4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санға </a:t>
            </a:r>
            <a:r>
              <a:rPr lang="kk-KZ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қалай қосуға болады? </a:t>
            </a:r>
            <a:endParaRPr lang="kk-KZ" sz="4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4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Мысалы: 12,6+5</a:t>
            </a:r>
            <a:endParaRPr lang="kk-KZ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i="1" dirty="0"/>
          </a:p>
        </p:txBody>
      </p:sp>
    </p:spTree>
    <p:extLst>
      <p:ext uri="{BB962C8B-B14F-4D97-AF65-F5344CB8AC3E}">
        <p14:creationId xmlns:p14="http://schemas.microsoft.com/office/powerpoint/2010/main" val="26031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kk-KZ" sz="4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 </a:t>
            </a:r>
            <a:r>
              <a:rPr lang="kk-KZ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саннан ондық бөлшекті </a:t>
            </a:r>
            <a:endParaRPr lang="kk-KZ" sz="4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қалай </a:t>
            </a:r>
            <a:r>
              <a:rPr lang="kk-KZ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азайтуға болады? </a:t>
            </a:r>
            <a:endParaRPr lang="kk-KZ" sz="4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4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Мысалы: 9-6,3</a:t>
            </a:r>
            <a:endParaRPr lang="kk-KZ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000" b="1" i="1" dirty="0"/>
          </a:p>
        </p:txBody>
      </p:sp>
    </p:spTree>
    <p:extLst>
      <p:ext uri="{BB962C8B-B14F-4D97-AF65-F5344CB8AC3E}">
        <p14:creationId xmlns:p14="http://schemas.microsoft.com/office/powerpoint/2010/main" val="346818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indent="0" algn="ctr">
              <a:buNone/>
            </a:pP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Ондық </a:t>
            </a:r>
            <a:r>
              <a:rPr lang="kk-KZ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бөлшектен </a:t>
            </a:r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 </a:t>
            </a:r>
            <a:r>
              <a:rPr lang="kk-KZ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санды </a:t>
            </a:r>
            <a:endParaRPr lang="kk-KZ" sz="4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қалай азайтуға болады? </a:t>
            </a:r>
            <a:endParaRPr lang="kk-KZ" sz="4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4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Мысалы:   11,8-7</a:t>
            </a:r>
            <a:endParaRPr lang="kk-KZ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99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 </a:t>
            </a:r>
            <a:endParaRPr lang="ru-RU" dirty="0" smtClean="0"/>
          </a:p>
          <a:p>
            <a:pPr marL="0" indent="0" algn="ctr">
              <a:buNone/>
            </a:pPr>
            <a:r>
              <a:rPr lang="kk-KZ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 ахуал туғызу.</a:t>
            </a:r>
            <a:endParaRPr lang="ru-RU" sz="4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400" b="1" i="1" dirty="0" smtClean="0"/>
              <a:t>     </a:t>
            </a:r>
            <a:r>
              <a:rPr lang="kk-KZ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Жұмбақ</a:t>
            </a:r>
          </a:p>
          <a:p>
            <a:pPr marL="0" indent="0" algn="ctr">
              <a:buNone/>
            </a:pPr>
            <a:endPara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Біз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санбыз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сызықпен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үтірмен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бөлінген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Математиканы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ұқпас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адамға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Құбыжық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боп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көрінген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бұрыс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аралас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Ондық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бөлінген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4" name="Рисунок 3" descr="studying2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0748" y="503565"/>
            <a:ext cx="1115616" cy="141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7071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indent="0" algn="ctr">
              <a:buNone/>
            </a:pPr>
            <a:endParaRPr lang="kk-KZ" sz="4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Жер </a:t>
            </a:r>
            <a:r>
              <a:rPr lang="kk-KZ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планетасының орбитадағы айналу жылдамдығы — 29,8 км/сағ, ал меркурий планетасының жылдамдығы- 47,36 км/сағ.</a:t>
            </a:r>
            <a:endParaRPr lang="ru-RU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11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lvl="0" indent="0" algn="ctr">
              <a:buNone/>
            </a:pPr>
            <a:endParaRPr lang="kk-KZ" sz="4000" b="1" i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endParaRPr lang="kk-KZ" sz="40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kk-KZ" sz="40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Әлемдегі </a:t>
            </a:r>
            <a:r>
              <a:rPr lang="kk-KZ" sz="4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 кіші түйеқұс -Киви түйеқұсы</a:t>
            </a:r>
            <a:r>
              <a:rPr lang="kk-KZ" sz="40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ctr">
              <a:buNone/>
            </a:pPr>
            <a:r>
              <a:rPr lang="kk-KZ" sz="40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  салмағы </a:t>
            </a:r>
            <a:r>
              <a:rPr lang="kk-KZ" sz="40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-2,7 </a:t>
            </a:r>
            <a:r>
              <a:rPr lang="kk-KZ" sz="4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кг, ал оның жұмыртқасының салмағы -0,05 кг;</a:t>
            </a:r>
            <a:endParaRPr lang="ru-RU" sz="40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405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lvl="0" indent="0" algn="ctr">
              <a:buNone/>
            </a:pPr>
            <a:endParaRPr lang="kk-KZ" sz="4000" b="1" i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endParaRPr lang="kk-KZ" sz="40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kk-KZ" sz="40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Тянь-шянь </a:t>
            </a:r>
            <a:r>
              <a:rPr lang="kk-KZ" sz="4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тауының ең биік шыңы-Жеңіс шыңы (биіктігі-7,439 км ) және Хан Тәңірі шыңы (биіктігі – 6,995 м);</a:t>
            </a:r>
            <a:endParaRPr lang="ru-RU" sz="40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529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kk-KZ" sz="4000" b="1" i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kk-KZ" sz="4000" b="1" i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kk-KZ" sz="40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 </a:t>
            </a:r>
            <a:r>
              <a:rPr lang="kk-KZ" sz="4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құрты көбелегінің ұзындығы -1,9 см, </a:t>
            </a:r>
            <a:endParaRPr lang="kk-KZ" sz="4000" b="1" i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kk-KZ" sz="40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күздік </a:t>
            </a:r>
            <a:r>
              <a:rPr lang="kk-KZ" sz="4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көбелектің  ұзындығы- 4,6 см.</a:t>
            </a:r>
            <a:endParaRPr lang="ru-RU" sz="40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b="1" i="1" dirty="0"/>
          </a:p>
        </p:txBody>
      </p:sp>
    </p:spTree>
    <p:extLst>
      <p:ext uri="{BB962C8B-B14F-4D97-AF65-F5344CB8AC3E}">
        <p14:creationId xmlns:p14="http://schemas.microsoft.com/office/powerpoint/2010/main" val="350083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lvl="0" indent="0" algn="ctr">
              <a:buNone/>
            </a:pPr>
            <a:endParaRPr lang="kk-KZ" sz="4000" b="1" i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endParaRPr lang="kk-KZ" sz="40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endParaRPr lang="kk-KZ" sz="4000" b="1" i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kk-KZ" sz="40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Өзіңнің </a:t>
            </a:r>
            <a:r>
              <a:rPr lang="kk-KZ" sz="4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досыңның  бойының ұзындығын  салыстыра отырып есеп </a:t>
            </a:r>
            <a:r>
              <a:rPr lang="kk-KZ" sz="40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</a:t>
            </a:r>
            <a:endParaRPr lang="kk-KZ" sz="40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1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indent="0">
              <a:buNone/>
            </a:pPr>
            <a:endParaRPr lang="kk-KZ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ҚБ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Шапалақтау, мадақтау (жапон </a:t>
            </a:r>
          </a:p>
          <a:p>
            <a:pPr marL="0" indent="0">
              <a:buNone/>
            </a:pP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әдісі бойынша, командалар бағаланады)</a:t>
            </a:r>
          </a:p>
          <a:p>
            <a:pPr marL="0" indent="0">
              <a:buNone/>
            </a:pPr>
            <a:endParaRPr lang="kk-KZ" sz="4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Кері байланыс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ctr">
              <a:buNone/>
            </a:pP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натурал санға ондық бөлшекті қосу үшін</a:t>
            </a:r>
            <a:r>
              <a:rPr lang="en-US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</a:t>
            </a:r>
            <a:endParaRPr lang="kk-KZ" sz="4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 саннан ондық бөлшекті  азайту үшін</a:t>
            </a:r>
            <a:r>
              <a:rPr lang="en-US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</a:t>
            </a:r>
            <a:endParaRPr lang="ru-RU" sz="4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ндық бөлшектен натурал санды азайту үшін</a:t>
            </a:r>
            <a:r>
              <a:rPr lang="en-US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</a:t>
            </a:r>
            <a:endParaRPr lang="ru-RU" sz="4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772491657bb39abe9b27944d28566ced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6475" y="397922"/>
            <a:ext cx="1969290" cy="1627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895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endParaRPr lang="kk-KZ" sz="4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Сергіту сәті </a:t>
            </a:r>
          </a:p>
          <a:p>
            <a:pPr marL="0" indent="0" algn="ctr">
              <a:buNone/>
            </a:pPr>
            <a:endParaRPr lang="kk-KZ" sz="4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Саусақтарға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сергіту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жаттығулары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 мезгілде оң қолдың жұдырығын ашқанда, сол қолдың жұдырығын жұмады.</a:t>
            </a:r>
          </a:p>
        </p:txBody>
      </p:sp>
    </p:spTree>
    <p:extLst>
      <p:ext uri="{BB962C8B-B14F-4D97-AF65-F5344CB8AC3E}">
        <p14:creationId xmlns:p14="http://schemas.microsoft.com/office/powerpoint/2010/main" val="200445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4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3-тапсырма </a:t>
            </a:r>
          </a:p>
          <a:p>
            <a:pPr marL="0" indent="0">
              <a:buNone/>
            </a:pPr>
            <a:r>
              <a:rPr lang="kk-KZ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kk-KZ" sz="4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://bilimland.kz/kk/content/structure/851-math#lesson=10589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10-жаттығу.     Теңдеулерді шеш:</a:t>
            </a:r>
          </a:p>
          <a:p>
            <a:pPr marL="0" indent="0">
              <a:buNone/>
            </a:pP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x =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0,87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45,6 - x =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12,1 - x =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8,7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x + 4,837 =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6,5</a:t>
            </a:r>
            <a:endParaRPr lang="kk-KZ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ҚБ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Оқушылар бірін-бірі бағалайды.</a:t>
            </a:r>
            <a:endParaRPr lang="kk-K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65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4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соңы</a:t>
            </a:r>
            <a:r>
              <a:rPr lang="kk-KZ" sz="40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Үйге тапсырма</a:t>
            </a:r>
            <a:r>
              <a:rPr lang="kk-KZ" sz="4000" b="1" dirty="0" smtClean="0"/>
              <a:t>: </a:t>
            </a:r>
          </a:p>
          <a:p>
            <a:pPr marL="0" indent="0">
              <a:buNone/>
            </a:pPr>
            <a:r>
              <a:rPr lang="kk-KZ" sz="4000" b="1" dirty="0" smtClean="0"/>
              <a:t> 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Ондық бөлшектерді қосу және алу алгоритмін жаттау.   </a:t>
            </a:r>
          </a:p>
          <a:p>
            <a:pPr marL="0" indent="0">
              <a:buNone/>
            </a:pP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b="1" dirty="0" smtClean="0"/>
              <a:t> 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634(3,4),  635(3,4),  636(3-баған)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«Ашық тест»</a:t>
            </a:r>
          </a:p>
          <a:p>
            <a:pPr marL="0" indent="0">
              <a:buNone/>
            </a:pP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Оқушылардың тақырыпты қаншалықты түсінгенін тексеру</a:t>
            </a:r>
            <a:r>
              <a:rPr lang="kk-KZ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k-KZ" sz="4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-сұрақтан </a:t>
            </a: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тұратын тест тапсырмасы.</a:t>
            </a:r>
          </a:p>
          <a:p>
            <a:pPr marL="0" indent="0">
              <a:buNone/>
            </a:pP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Жауаптары бағдаршам түсі арқылы көрсетіледі.</a:t>
            </a:r>
          </a:p>
          <a:p>
            <a:pPr marL="0" indent="0">
              <a:buNone/>
            </a:pPr>
            <a:endParaRPr lang="kk-KZ" sz="4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61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Ашық тест</a:t>
            </a:r>
          </a:p>
          <a:p>
            <a:pPr marL="0" indent="0">
              <a:buNone/>
            </a:pPr>
            <a:endParaRPr lang="kk-KZ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rabicParenR"/>
            </a:pP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8,35+4,5              1,285             12,85                  12,4</a:t>
            </a:r>
          </a:p>
          <a:p>
            <a:pPr marL="0" indent="0">
              <a:buNone/>
            </a:pP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9,3-3,27                 6,03                6,17                   60,3                   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17+23,56               23,73             40,56                  4,056</a:t>
            </a:r>
          </a:p>
          <a:p>
            <a:pPr marL="0" indent="0">
              <a:buNone/>
            </a:pPr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21,09-0,63             20,63             21,63                  20,36</a:t>
            </a:r>
          </a:p>
          <a:p>
            <a:pPr marL="0" indent="0">
              <a:buNone/>
            </a:pP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25-5,07                  19,93             20,07                  19,03</a:t>
            </a:r>
            <a:endParaRPr lang="kk-KZ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9771996" y="4224034"/>
            <a:ext cx="719958" cy="36260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219501" y="4195715"/>
            <a:ext cx="719958" cy="362607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771996" y="4789862"/>
            <a:ext cx="719958" cy="36260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9702381" y="1549410"/>
            <a:ext cx="719958" cy="36260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9694496" y="2220872"/>
            <a:ext cx="719958" cy="36260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9740465" y="2974530"/>
            <a:ext cx="719958" cy="36260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9740465" y="3619686"/>
            <a:ext cx="719958" cy="36260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6219501" y="4789863"/>
            <a:ext cx="719958" cy="362607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6232651" y="1545301"/>
            <a:ext cx="719958" cy="362607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6232651" y="2220872"/>
            <a:ext cx="719958" cy="362607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6219501" y="2875029"/>
            <a:ext cx="719958" cy="362607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6247751" y="3517722"/>
            <a:ext cx="719958" cy="362607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3474995" y="4251229"/>
            <a:ext cx="719958" cy="36260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3482880" y="4801919"/>
            <a:ext cx="719958" cy="36260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3482880" y="1489453"/>
            <a:ext cx="719958" cy="36260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3474995" y="2198691"/>
            <a:ext cx="719958" cy="36260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3482880" y="2930685"/>
            <a:ext cx="719958" cy="36260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3474995" y="3590957"/>
            <a:ext cx="719958" cy="36260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55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4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басы</a:t>
            </a:r>
          </a:p>
          <a:p>
            <a:pPr marL="0" indent="0" algn="ctr">
              <a:buNone/>
            </a:pPr>
            <a:r>
              <a:rPr lang="kk-KZ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Ширату жаттығулары</a:t>
            </a:r>
          </a:p>
          <a:p>
            <a:pPr marL="0" indent="0" algn="ctr">
              <a:buNone/>
            </a:pP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(өткен сабақты қайталау)</a:t>
            </a:r>
          </a:p>
          <a:p>
            <a:pPr marL="0" indent="0" algn="ctr">
              <a:buNone/>
            </a:pPr>
            <a:endParaRPr lang="kk-KZ" sz="4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kk-KZ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Сандарды оқыңдар: </a:t>
            </a:r>
          </a:p>
          <a:p>
            <a:pPr marL="0" indent="0" algn="ctr">
              <a:buNone/>
            </a:pPr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1,03;   102,3;   2,005;   1,103.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Сандарды салыстырыңдар:</a:t>
            </a:r>
          </a:p>
          <a:p>
            <a:pPr marL="0" indent="0" algn="ctr">
              <a:buNone/>
            </a:pPr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а) 5,012  * 5,06       ә) 11,03  * 11,003    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 </a:t>
            </a:r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15,0469-санының разрядтарын </a:t>
            </a:r>
            <a:r>
              <a:rPr lang="kk-KZ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атаңдар</a:t>
            </a:r>
            <a:endParaRPr lang="ru-RU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studying2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7511" y="462001"/>
            <a:ext cx="1115616" cy="141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540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kk-KZ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</a:p>
          <a:p>
            <a:pPr marL="0" indent="0" algn="ctr">
              <a:buNone/>
            </a:pPr>
            <a:endParaRPr lang="kk-KZ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8,35+4,5</a:t>
            </a:r>
          </a:p>
          <a:p>
            <a:pPr marL="0" indent="0" algn="ctr">
              <a:buNone/>
            </a:pPr>
            <a:endParaRPr lang="kk-KZ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1,285  </a:t>
            </a:r>
            <a:r>
              <a:rPr lang="kk-KZ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12,85                  12,4</a:t>
            </a:r>
          </a:p>
          <a:p>
            <a:pPr marL="0" indent="0" algn="ctr">
              <a:buNone/>
            </a:pPr>
            <a:endParaRPr lang="ru-RU" sz="4400" dirty="0"/>
          </a:p>
        </p:txBody>
      </p:sp>
      <p:sp>
        <p:nvSpPr>
          <p:cNvPr id="4" name="Овал 3"/>
          <p:cNvSpPr/>
          <p:nvPr/>
        </p:nvSpPr>
        <p:spPr>
          <a:xfrm>
            <a:off x="1188995" y="3681248"/>
            <a:ext cx="719958" cy="362607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4778276" y="3681247"/>
            <a:ext cx="719958" cy="362607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485138" y="3697011"/>
            <a:ext cx="719958" cy="36260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58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indent="0" algn="ctr">
              <a:buNone/>
            </a:pP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</a:p>
          <a:p>
            <a:pPr marL="0" indent="0" algn="ctr">
              <a:buNone/>
            </a:pPr>
            <a:endParaRPr lang="kk-KZ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9,3-3,27</a:t>
            </a:r>
          </a:p>
          <a:p>
            <a:pPr marL="0" indent="0" algn="ctr">
              <a:buNone/>
            </a:pPr>
            <a:endParaRPr lang="kk-KZ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6,03                6,17                   60,3</a:t>
            </a:r>
          </a:p>
          <a:p>
            <a:pPr marL="0" indent="0" algn="ctr">
              <a:buNone/>
            </a:pPr>
            <a:endParaRPr lang="ru-RU" sz="4400" dirty="0"/>
          </a:p>
        </p:txBody>
      </p:sp>
      <p:sp>
        <p:nvSpPr>
          <p:cNvPr id="4" name="Овал 3"/>
          <p:cNvSpPr/>
          <p:nvPr/>
        </p:nvSpPr>
        <p:spPr>
          <a:xfrm>
            <a:off x="1299354" y="3570889"/>
            <a:ext cx="719958" cy="362607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4472177" y="3499944"/>
            <a:ext cx="719958" cy="362607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152099" y="3499944"/>
            <a:ext cx="719958" cy="36260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30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kk-KZ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</a:p>
          <a:p>
            <a:pPr marL="0" indent="0" algn="ctr">
              <a:buNone/>
            </a:pPr>
            <a:endParaRPr lang="kk-KZ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17+23,56</a:t>
            </a:r>
          </a:p>
          <a:p>
            <a:pPr marL="0" indent="0" algn="ctr">
              <a:buNone/>
            </a:pPr>
            <a:endParaRPr lang="kk-KZ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23,73             40,56                  4,056</a:t>
            </a:r>
          </a:p>
          <a:p>
            <a:pPr marL="0" indent="0" algn="ctr">
              <a:buNone/>
            </a:pPr>
            <a:endParaRPr lang="ru-RU" sz="4400" dirty="0"/>
          </a:p>
        </p:txBody>
      </p:sp>
      <p:sp>
        <p:nvSpPr>
          <p:cNvPr id="4" name="Овал 3"/>
          <p:cNvSpPr/>
          <p:nvPr/>
        </p:nvSpPr>
        <p:spPr>
          <a:xfrm>
            <a:off x="1216618" y="3827794"/>
            <a:ext cx="719958" cy="362607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4240947" y="3827794"/>
            <a:ext cx="719958" cy="362607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036484" y="3827794"/>
            <a:ext cx="719958" cy="36260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17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kk-KZ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№4</a:t>
            </a:r>
          </a:p>
          <a:p>
            <a:pPr marL="0" indent="0" algn="ctr">
              <a:buNone/>
            </a:pPr>
            <a:endParaRPr lang="kk-KZ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21,09-0,63</a:t>
            </a:r>
          </a:p>
          <a:p>
            <a:pPr marL="0" indent="0" algn="ctr">
              <a:buNone/>
            </a:pPr>
            <a:endParaRPr lang="kk-KZ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20,63             21,63                  20,36</a:t>
            </a:r>
          </a:p>
          <a:p>
            <a:pPr marL="0" indent="0" algn="ctr">
              <a:buNone/>
            </a:pPr>
            <a:endParaRPr lang="ru-RU" sz="4400" dirty="0"/>
          </a:p>
        </p:txBody>
      </p:sp>
      <p:sp>
        <p:nvSpPr>
          <p:cNvPr id="4" name="Овал 3"/>
          <p:cNvSpPr/>
          <p:nvPr/>
        </p:nvSpPr>
        <p:spPr>
          <a:xfrm>
            <a:off x="1175878" y="3717436"/>
            <a:ext cx="719958" cy="362607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4254085" y="3717436"/>
            <a:ext cx="719958" cy="362607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052250" y="3717436"/>
            <a:ext cx="719958" cy="36260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86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/>
          <a:lstStyle/>
          <a:p>
            <a:pPr marL="0" indent="0" algn="ctr">
              <a:buNone/>
            </a:pP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№5</a:t>
            </a:r>
            <a:endParaRPr lang="kk-KZ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25-5,07</a:t>
            </a:r>
          </a:p>
          <a:p>
            <a:pPr marL="0" indent="0" algn="ctr">
              <a:buNone/>
            </a:pPr>
            <a:endParaRPr lang="kk-KZ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19,93     </a:t>
            </a:r>
            <a:r>
              <a:rPr lang="kk-KZ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20,07                  19,03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4400" dirty="0"/>
          </a:p>
        </p:txBody>
      </p:sp>
      <p:sp>
        <p:nvSpPr>
          <p:cNvPr id="4" name="Овал 3"/>
          <p:cNvSpPr/>
          <p:nvPr/>
        </p:nvSpPr>
        <p:spPr>
          <a:xfrm>
            <a:off x="1033989" y="3555123"/>
            <a:ext cx="719958" cy="362607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4419646" y="3547239"/>
            <a:ext cx="719958" cy="362607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300591" y="3484175"/>
            <a:ext cx="719958" cy="36260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92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endParaRPr lang="kk-KZ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Кері байланыс: </a:t>
            </a:r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«+», « - », «қызықты» 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«+» - ерекше пікір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«-» - толықтыруды қажет етеді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«қызықты» - толық ақпарат</a:t>
            </a: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ҚБ:</a:t>
            </a:r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ауызша, мадақтау</a:t>
            </a:r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қолпаштау.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8" descr="j042807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8392" y="4639988"/>
            <a:ext cx="2204216" cy="1487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301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kk-KZ" sz="5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Рефлексия «Ақылды бүркіт»</a:t>
            </a:r>
            <a:endParaRPr lang="ru-RU" sz="5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 сабақты қаншалықты түсінгендерін қысқыштарды бүркіт суреттерінің астына қысу арқылы көрсетеді.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</a:t>
            </a:r>
          </a:p>
          <a:p>
            <a:pPr marL="0" indent="0" algn="ctr">
              <a:buNone/>
            </a:pPr>
            <a:endParaRPr lang="kk-KZ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-</a:t>
            </a:r>
            <a:r>
              <a:rPr lang="kk-KZ" sz="5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тақырыпты түсінбедім;</a:t>
            </a:r>
          </a:p>
          <a:p>
            <a:endParaRPr lang="kk-KZ" sz="4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4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- </a:t>
            </a:r>
            <a:r>
              <a:rPr lang="kk-KZ" sz="5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тақырыпты түсіндім, бірақ есеп </a:t>
            </a:r>
          </a:p>
          <a:p>
            <a:pPr marL="0" indent="0">
              <a:buNone/>
            </a:pPr>
            <a:r>
              <a:rPr lang="kk-KZ" sz="5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шығаруда қателіктер жіберем,                                  </a:t>
            </a:r>
          </a:p>
          <a:p>
            <a:pPr marL="0" indent="0">
              <a:buNone/>
            </a:pPr>
            <a:r>
              <a:rPr lang="kk-KZ" sz="5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5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сұрағым бар</a:t>
            </a:r>
            <a:endParaRPr lang="ru-RU" sz="5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4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-</a:t>
            </a:r>
            <a:r>
              <a:rPr lang="kk-KZ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тақырыпты жақсы түсіндім,</a:t>
            </a:r>
          </a:p>
          <a:p>
            <a:pPr marL="0" indent="0">
              <a:buNone/>
            </a:pPr>
            <a:r>
              <a:rPr lang="kk-KZ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сұрағым  жоқ                       </a:t>
            </a:r>
            <a:r>
              <a:rPr lang="kk-KZ" sz="4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endParaRPr lang="ru-RU" sz="4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722580" y="2052061"/>
            <a:ext cx="2632841" cy="116664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722580" y="3786145"/>
            <a:ext cx="2632841" cy="116664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712073" y="5520230"/>
            <a:ext cx="2632841" cy="116664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90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algn="ctr"/>
            <a:endParaRPr lang="kk-KZ" sz="4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4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 аяқталды. </a:t>
            </a:r>
          </a:p>
          <a:p>
            <a:pPr algn="ctr"/>
            <a:r>
              <a:rPr lang="kk-KZ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Сау болыңыздар!</a:t>
            </a:r>
          </a:p>
          <a:p>
            <a:pPr algn="ctr"/>
            <a:endParaRPr lang="ru-RU" sz="4800" dirty="0"/>
          </a:p>
        </p:txBody>
      </p:sp>
      <p:pic>
        <p:nvPicPr>
          <p:cNvPr id="5" name="Picture 3" descr="ea5a9fecff149301df653b0f6f21184e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1882" y="4178847"/>
            <a:ext cx="2649537" cy="194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085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Үй </a:t>
            </a:r>
            <a:r>
              <a:rPr lang="kk-KZ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тапсырмасын</a:t>
            </a:r>
          </a:p>
          <a:p>
            <a:pPr marL="0" indent="0" algn="ctr">
              <a:buNone/>
            </a:pPr>
            <a:r>
              <a:rPr lang="kk-KZ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«Позитивті доп» </a:t>
            </a:r>
            <a:r>
              <a:rPr lang="kk-KZ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ойыны </a:t>
            </a:r>
            <a:r>
              <a:rPr lang="kk-KZ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арқылы </a:t>
            </a:r>
            <a:r>
              <a:rPr lang="kk-KZ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тексеру</a:t>
            </a:r>
            <a:r>
              <a:rPr lang="kk-KZ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№627</a:t>
            </a:r>
          </a:p>
          <a:p>
            <a:pPr marL="0" indent="0" algn="ctr">
              <a:buNone/>
            </a:pP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7 ‹ х ‹ 9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=6,9; 9,1; 7,2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;7,3; 7,5; 8; 8,8; 7,82; 8,99; </a:t>
            </a:r>
          </a:p>
          <a:p>
            <a:pPr marL="0" indent="0" algn="ctr">
              <a:buNone/>
            </a:pP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ә)  0,9 ‹ х ‹ 1</a:t>
            </a:r>
          </a:p>
          <a:p>
            <a:pPr marL="0" indent="0" algn="ctr">
              <a:buNone/>
            </a:pP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=0,99; 1,01; 1,073; 1,02; 0,87; 1,1; 0,93; 0,98; 0,93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studying2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4493" y="988474"/>
            <a:ext cx="1115616" cy="141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3022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-1"/>
            <a:ext cx="12192000" cy="6858001"/>
          </a:xfrm>
        </p:spPr>
        <p:txBody>
          <a:bodyPr>
            <a:normAutofit/>
          </a:bodyPr>
          <a:lstStyle/>
          <a:p>
            <a:pPr algn="ctr"/>
            <a:endParaRPr lang="kk-KZ" sz="4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Миға шабуыл</a:t>
            </a:r>
          </a:p>
          <a:p>
            <a:pPr marL="0" indent="0" algn="ctr">
              <a:buNone/>
            </a:pPr>
            <a:endParaRPr lang="kk-KZ" sz="4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(Проблема </a:t>
            </a:r>
            <a:r>
              <a:rPr lang="kk-KZ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шешу </a:t>
            </a: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қажеттілігін </a:t>
            </a:r>
            <a:r>
              <a:rPr lang="kk-KZ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туындату, </a:t>
            </a:r>
            <a:endParaRPr lang="kk-KZ" sz="4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уәж туындату)</a:t>
            </a:r>
          </a:p>
          <a:p>
            <a:pPr marL="0" indent="0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-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 тарауды оқып жүрміз?</a:t>
            </a:r>
          </a:p>
          <a:p>
            <a:pPr marL="0" indent="0">
              <a:buNone/>
            </a:pP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-Сонымен </a:t>
            </a:r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біз 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үйрендік</a:t>
            </a:r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-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Тағы </a:t>
            </a:r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туралы білгілерің келеді?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studying2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7511" y="462001"/>
            <a:ext cx="1115616" cy="141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1989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kk-KZ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89360" y="1608112"/>
            <a:ext cx="11413279" cy="2123658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</a:t>
            </a:r>
          </a:p>
          <a:p>
            <a:pPr algn="ctr"/>
            <a:endParaRPr lang="kk-KZ" sz="4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Ондық бөлшектерді қосу және </a:t>
            </a:r>
            <a:r>
              <a:rPr lang="kk-KZ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азайту</a:t>
            </a:r>
            <a:endParaRPr lang="ru-RU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28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kk-KZ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мақсаты:</a:t>
            </a:r>
            <a:r>
              <a:rPr lang="kk-KZ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 барлығы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ондық бөлшектерді бағандап қосады, азайтады және алгоритмін айтады.</a:t>
            </a:r>
          </a:p>
          <a:p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 </a:t>
            </a:r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басым бөлігі</a:t>
            </a: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ондық бөлшектерді </a:t>
            </a:r>
            <a:r>
              <a:rPr lang="kk-KZ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қосуды </a:t>
            </a:r>
            <a:r>
              <a:rPr lang="kk-K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және </a:t>
            </a:r>
            <a:r>
              <a:rPr lang="kk-KZ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азайтуды ауызша орындайды.</a:t>
            </a:r>
            <a:endParaRPr lang="kk-KZ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 кейбіреуі: </a:t>
            </a:r>
            <a:r>
              <a:rPr lang="kk-KZ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ондық бөлшектерді қарастыра отырып күнделікті өмірден мысалдар қүрастырады.</a:t>
            </a:r>
          </a:p>
          <a:p>
            <a:r>
              <a:rPr lang="kk-KZ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Тілдік мақсаттар: </a:t>
            </a:r>
            <a:r>
              <a:rPr lang="kk-KZ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 ондық </a:t>
            </a:r>
            <a:r>
              <a:rPr lang="kk-K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бөлшектерді </a:t>
            </a:r>
            <a:r>
              <a:rPr lang="kk-KZ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қосу </a:t>
            </a:r>
            <a:r>
              <a:rPr lang="kk-K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және </a:t>
            </a:r>
            <a:r>
              <a:rPr lang="kk-KZ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азайтудың алгоритмін </a:t>
            </a:r>
            <a:r>
              <a:rPr lang="kk-K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айтады</a:t>
            </a:r>
            <a:r>
              <a:rPr lang="kk-KZ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Пәндік лексика және терминалогия</a:t>
            </a: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ондық бөлшектерді </a:t>
            </a:r>
            <a:r>
              <a:rPr lang="kk-KZ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қосу»,   «</a:t>
            </a:r>
            <a:r>
              <a:rPr lang="kk-K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ондық бөлшектерді </a:t>
            </a:r>
            <a:r>
              <a:rPr lang="kk-KZ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азайту», «үтірден кейінгі цифрлар» </a:t>
            </a:r>
          </a:p>
          <a:p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Диалогқа  қажетті тіркестер</a:t>
            </a: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«ондық </a:t>
            </a:r>
            <a:r>
              <a:rPr lang="kk-K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бөлшектерді </a:t>
            </a:r>
            <a:r>
              <a:rPr lang="kk-KZ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қосу үшін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</a:t>
            </a:r>
            <a:r>
              <a:rPr lang="kk-KZ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  </a:t>
            </a:r>
            <a:r>
              <a:rPr lang="kk-K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«ондық бөлшектерді </a:t>
            </a:r>
            <a:r>
              <a:rPr lang="kk-KZ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азайту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үшін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</a:t>
            </a:r>
            <a:r>
              <a:rPr lang="kk-KZ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«ондық </a:t>
            </a:r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бөлшектерді натурал санға қосу </a:t>
            </a: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үшін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</a:t>
            </a: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«ондық </a:t>
            </a:r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бөлшектерден натурал санды азайту үшін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</a:t>
            </a:r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</a:p>
          <a:p>
            <a:pPr marL="0" indent="0">
              <a:buNone/>
            </a:pPr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«натурал саннан ондық </a:t>
            </a: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бөлшектерді </a:t>
            </a:r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азайту </a:t>
            </a: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үшін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</a:t>
            </a:r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67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1999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ортасы</a:t>
            </a:r>
          </a:p>
          <a:p>
            <a:pPr marL="0" indent="0" algn="ctr">
              <a:buNone/>
            </a:pPr>
            <a:endParaRPr lang="kk-KZ" sz="4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Жаңа  білімді меңгеру</a:t>
            </a:r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(Джигсо әдісі)</a:t>
            </a:r>
          </a:p>
          <a:p>
            <a:pPr marL="0" indent="0">
              <a:buNone/>
            </a:pPr>
            <a:endParaRPr lang="kk-KZ" sz="4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1-топ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Оқулықтағы 1-мысалды түсіндіру.</a:t>
            </a:r>
          </a:p>
          <a:p>
            <a:pPr marL="0" indent="0" algn="ctr">
              <a:buNone/>
            </a:pP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2-топ. </a:t>
            </a:r>
            <a:r>
              <a:rPr lang="kk-KZ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Оқулықтағы </a:t>
            </a: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2-мысалды </a:t>
            </a:r>
            <a:r>
              <a:rPr lang="kk-KZ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түсіндіру.</a:t>
            </a:r>
          </a:p>
          <a:p>
            <a:pPr marL="0" indent="0" algn="ctr">
              <a:buNone/>
            </a:pP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3-топ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Оқулықтағы </a:t>
            </a: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3-мысалды </a:t>
            </a:r>
            <a:r>
              <a:rPr lang="kk-KZ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түсіндіру.</a:t>
            </a:r>
          </a:p>
          <a:p>
            <a:pPr marL="0" indent="0" algn="ctr">
              <a:buNone/>
            </a:pPr>
            <a:r>
              <a:rPr lang="kk-KZ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k-KZ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75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1-мысал:     281                 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2,81</a:t>
            </a:r>
          </a:p>
          <a:p>
            <a:pPr marL="0" indent="0" algn="ctr">
              <a:buNone/>
            </a:pPr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617    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+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6,17</a:t>
            </a:r>
            <a:endParaRPr lang="ru-RU" sz="4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898                              8,98</a:t>
            </a:r>
          </a:p>
          <a:p>
            <a:pPr marL="0" indent="0" algn="ctr">
              <a:buNone/>
            </a:pPr>
            <a:endParaRPr lang="kk-KZ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мысал:     71,300                         724,45</a:t>
            </a:r>
          </a:p>
          <a:p>
            <a:pPr marL="457200" lvl="1" indent="0" algn="ctr">
              <a:buNone/>
            </a:pP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kk-KZ" sz="4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  9,173  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kk-KZ" sz="4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   39,80</a:t>
            </a:r>
            <a:endParaRPr lang="kk-KZ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ctr">
              <a:buNone/>
            </a:pP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80,473                          764,25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80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16874135</TotalTime>
  <Words>994</Words>
  <Application>Microsoft Office PowerPoint</Application>
  <PresentationFormat>Широкоэкранный</PresentationFormat>
  <Paragraphs>264</Paragraphs>
  <Slides>37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4" baseType="lpstr">
      <vt:lpstr>Arial</vt:lpstr>
      <vt:lpstr>Arial - 72</vt:lpstr>
      <vt:lpstr>Calibri</vt:lpstr>
      <vt:lpstr>Calibri Light</vt:lpstr>
      <vt:lpstr>Times New Roman</vt:lpstr>
      <vt:lpstr>Wingdings</vt:lpstr>
      <vt:lpstr>Тема Office</vt:lpstr>
      <vt:lpstr>.№25 жалпы білім беретін орта мектеп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83</cp:revision>
  <dcterms:created xsi:type="dcterms:W3CDTF">2002-01-08T19:21:32Z</dcterms:created>
  <dcterms:modified xsi:type="dcterms:W3CDTF">2018-02-01T06:19:18Z</dcterms:modified>
</cp:coreProperties>
</file>