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6" r:id="rId3"/>
    <p:sldId id="277" r:id="rId4"/>
    <p:sldId id="287" r:id="rId5"/>
    <p:sldId id="288" r:id="rId6"/>
    <p:sldId id="289" r:id="rId7"/>
    <p:sldId id="290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5" r:id="rId24"/>
    <p:sldId id="266" r:id="rId25"/>
    <p:sldId id="267" r:id="rId26"/>
    <p:sldId id="269" r:id="rId27"/>
    <p:sldId id="270" r:id="rId28"/>
    <p:sldId id="271" r:id="rId29"/>
    <p:sldId id="272" r:id="rId30"/>
    <p:sldId id="273" r:id="rId31"/>
    <p:sldId id="27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60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363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24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77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715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872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52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601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679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68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106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253BB-ED12-4DFC-B043-64A9FC2A2554}" type="datetimeFigureOut">
              <a:rPr lang="ru-RU" smtClean="0"/>
              <a:t>06.02.2018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4076B-03ED-4F02-B00E-DB77EBF611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94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adilet.zan.kz/rus/docs/Z980000267_#z0" TargetMode="External"/><Relationship Id="rId3" Type="http://schemas.openxmlformats.org/officeDocument/2006/relationships/hyperlink" Target="http://adilet.zan.kz/rus/docs/K070000251_#z0" TargetMode="External"/><Relationship Id="rId7" Type="http://schemas.openxmlformats.org/officeDocument/2006/relationships/hyperlink" Target="http://adilet.zan.kz/rus/docs/Z020000345_#z0" TargetMode="External"/><Relationship Id="rId12" Type="http://schemas.openxmlformats.org/officeDocument/2006/relationships/hyperlink" Target="http://adilet.zan.kz/rus/docs/Z040000591_#z0" TargetMode="External"/><Relationship Id="rId2" Type="http://schemas.openxmlformats.org/officeDocument/2006/relationships/hyperlink" Target="http://adilet.zan.kz/rus/docs/K950001000_#z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dilet.zan.kz/rus/docs/Z970000151_#z0" TargetMode="External"/><Relationship Id="rId11" Type="http://schemas.openxmlformats.org/officeDocument/2006/relationships/hyperlink" Target="http://adilet.zan.kz/rus/docs/Z020000343_#z0" TargetMode="External"/><Relationship Id="rId5" Type="http://schemas.openxmlformats.org/officeDocument/2006/relationships/hyperlink" Target="http://adilet.zan.kz/rus/docs/Z070000319_#z0" TargetMode="External"/><Relationship Id="rId10" Type="http://schemas.openxmlformats.org/officeDocument/2006/relationships/hyperlink" Target="http://adilet.zan.kz/rus/docs/Z080000114_#z0" TargetMode="External"/><Relationship Id="rId4" Type="http://schemas.openxmlformats.org/officeDocument/2006/relationships/hyperlink" Target="http://adilet.zan.kz/rus/docs/K1100000518#z0" TargetMode="External"/><Relationship Id="rId9" Type="http://schemas.openxmlformats.org/officeDocument/2006/relationships/hyperlink" Target="http://adilet.zan.kz/rus/docs/Z970000126_#z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V1500012449#z48" TargetMode="External"/><Relationship Id="rId2" Type="http://schemas.openxmlformats.org/officeDocument/2006/relationships/hyperlink" Target="http://adilet.zan.kz/rus/docs/V1600013317#z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adilet.zan.kz/rus/docs/K1500000414#z293" TargetMode="External"/><Relationship Id="rId4" Type="http://schemas.openxmlformats.org/officeDocument/2006/relationships/hyperlink" Target="http://adilet.zan.kz/rus/docs/K1500000414#z8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adilet.zan.kz/rus/docs/Z1300000073#z37" TargetMode="External"/><Relationship Id="rId2" Type="http://schemas.openxmlformats.org/officeDocument/2006/relationships/hyperlink" Target="http://adilet.zan.kz/rus/docs/V1500012449#z5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dilet.zan.kz/rus/docs/V1300008678#z101" TargetMode="External"/><Relationship Id="rId5" Type="http://schemas.openxmlformats.org/officeDocument/2006/relationships/hyperlink" Target="http://adilet.zan.kz/rus/docs/K1500000414#z35" TargetMode="External"/><Relationship Id="rId4" Type="http://schemas.openxmlformats.org/officeDocument/2006/relationships/hyperlink" Target="http://adilet.zan.kz/rus/docs/V1600013420#z165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КГУ «Гимназия №38» города Караганды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266429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800000"/>
                </a:solidFill>
              </a:rPr>
              <a:t>АТТЕСТАЦИЯ ПЕДАГОГИЧЕСКИХ РАБОТНИКОВ РЕСПУБЛИКИ КАЗАХСТАН</a:t>
            </a:r>
          </a:p>
          <a:p>
            <a:pPr marL="0" indent="0" algn="ctr">
              <a:buNone/>
            </a:pPr>
            <a:endParaRPr lang="ru-RU" b="1" dirty="0" smtClean="0">
              <a:solidFill>
                <a:srgbClr val="800000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800000"/>
                </a:solidFill>
              </a:rPr>
              <a:t>НОРМАТИВНАЯ БАЗА</a:t>
            </a:r>
          </a:p>
          <a:p>
            <a:pPr marL="0" indent="0" algn="ctr">
              <a:buNone/>
            </a:pPr>
            <a:r>
              <a:rPr lang="ru-RU" sz="2800" b="1" dirty="0" smtClean="0">
                <a:solidFill>
                  <a:srgbClr val="800000"/>
                </a:solidFill>
              </a:rPr>
              <a:t>МЕТОДИЧЕСКИЕ МАТЕРИАЛЫ</a:t>
            </a:r>
            <a:endParaRPr lang="ru-RU" sz="28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441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800000"/>
                </a:solidFill>
              </a:rPr>
              <a:t>Должен знать:</a:t>
            </a:r>
            <a:r>
              <a:rPr lang="ru-RU" b="1" dirty="0">
                <a:solidFill>
                  <a:srgbClr val="002060"/>
                </a:solidFill>
              </a:rPr>
              <a:t> </a:t>
            </a:r>
            <a:r>
              <a:rPr lang="ru-RU" b="1" dirty="0">
                <a:solidFill>
                  <a:srgbClr val="002060"/>
                </a:solidFill>
                <a:hlinkClick r:id="rId2"/>
              </a:rPr>
              <a:t>Конституцию</a:t>
            </a:r>
            <a:r>
              <a:rPr lang="ru-RU" b="1" dirty="0">
                <a:solidFill>
                  <a:srgbClr val="002060"/>
                </a:solidFill>
              </a:rPr>
              <a:t> Республики Казахстан, </a:t>
            </a:r>
            <a:r>
              <a:rPr lang="ru-RU" b="1" dirty="0">
                <a:solidFill>
                  <a:srgbClr val="002060"/>
                </a:solidFill>
                <a:hlinkClick r:id="rId3"/>
              </a:rPr>
              <a:t>Трудовой кодекс</a:t>
            </a:r>
            <a:r>
              <a:rPr lang="ru-RU" b="1" dirty="0">
                <a:solidFill>
                  <a:srgbClr val="002060"/>
                </a:solidFill>
              </a:rPr>
              <a:t> Республики Казахстан, </a:t>
            </a:r>
            <a:r>
              <a:rPr lang="ru-RU" b="1" dirty="0">
                <a:solidFill>
                  <a:srgbClr val="002060"/>
                </a:solidFill>
                <a:hlinkClick r:id="rId4"/>
              </a:rPr>
              <a:t>Кодекс</a:t>
            </a:r>
            <a:r>
              <a:rPr lang="ru-RU" b="1" dirty="0">
                <a:solidFill>
                  <a:srgbClr val="002060"/>
                </a:solidFill>
              </a:rPr>
              <a:t> Республики Казахстан «О браке (супружестве) и семье», законы Республики Казахстан «</a:t>
            </a:r>
            <a:r>
              <a:rPr lang="ru-RU" b="1" dirty="0">
                <a:solidFill>
                  <a:srgbClr val="002060"/>
                </a:solidFill>
                <a:hlinkClick r:id="rId5"/>
              </a:rPr>
              <a:t>Об образовании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6"/>
              </a:rPr>
              <a:t>О языках в Республике Казахстан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7"/>
              </a:rPr>
              <a:t>О правах ребенка в Республике Казахстан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8"/>
              </a:rPr>
              <a:t>О борьбе с коррупцией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9"/>
              </a:rPr>
              <a:t>О государственных социальных пособиях по инвалидности, по случаю потери кормильца и по возрасту в Республике Казахстан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10"/>
              </a:rPr>
              <a:t>О специальных социальных услугах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11"/>
              </a:rPr>
              <a:t>О социальной и медико-педагогической коррекционной поддержке детей с ограниченными возможностями</a:t>
            </a:r>
            <a:r>
              <a:rPr lang="ru-RU" b="1" dirty="0">
                <a:solidFill>
                  <a:srgbClr val="002060"/>
                </a:solidFill>
              </a:rPr>
              <a:t>», «</a:t>
            </a:r>
            <a:r>
              <a:rPr lang="ru-RU" b="1" dirty="0">
                <a:solidFill>
                  <a:srgbClr val="002060"/>
                </a:solidFill>
                <a:hlinkClick r:id="rId12"/>
              </a:rPr>
              <a:t>О профилактике правонарушений среди несовершеннолетних и предупреждение детской безнадзорности и беспризорности</a:t>
            </a:r>
            <a:r>
              <a:rPr lang="ru-RU" b="1" dirty="0">
                <a:solidFill>
                  <a:srgbClr val="002060"/>
                </a:solidFill>
              </a:rPr>
              <a:t>» и другие нормативные правовые акты, определяющие направления и перспективы развития образования, методику преподавания предмета, воспитательной работы, требования к оснащению и оборудованию учебных кабинетов и подсобных помещений, средства обучения и их дидактические возможности, основные направления и перспективы развития образования и педагогической науки, основы права и научной организации труда, педагогики и психологии, государственные общеобязательные стандарты образования, педагогику, педагогическую психологию, достижения педагогической науки и практики, основы экономики, правила и нормы охраны труда, техники безопасности и противопожарной защиты, санитарные правила и нормы.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УЧИТЕЛЯ ВСЕХ СПЕЦИАЛЬНОСТЕЙ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3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СПЕЦИАЛИСТ ВЫСШЕГО УРОВНЯ КВАЛИФКАЦИИ 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БЕЗ КАТЕГОРИИ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b="1" dirty="0">
                <a:solidFill>
                  <a:srgbClr val="800000"/>
                </a:solidFill>
              </a:rPr>
              <a:t>Требования к квалификации: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dirty="0">
                <a:solidFill>
                  <a:srgbClr val="002060"/>
                </a:solidFill>
              </a:rPr>
              <a:t>      </a:t>
            </a:r>
            <a:r>
              <a:rPr lang="ru-RU" b="1" dirty="0">
                <a:solidFill>
                  <a:srgbClr val="002060"/>
                </a:solidFill>
              </a:rPr>
              <a:t>специалист высшего уровня квалификации без категории, в том числе, учителя информатики, самопознания, музыки, изобразительного искусства, преподаватель-организатор НВП, технологии, физической культуры, черчения, учителя специальных дисциплин специализированных организаций образования, учителей курсов вариативной части рабочего учебного плана высшее педагогическое образование по соответствующей специальности без предъявления требований к стажу работы.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002060"/>
                </a:solidFill>
              </a:rPr>
              <a:t>      специалист среднего уровня квалификации без категории, в том числе, учителя информатики, самопознания, музыки, изобразительное искусство, преподаватель-организатор НВП, технологии, физической культуры, черчения, самопознания, учителя специальных дисциплин специализированных организаций образования, учителя курсов вариативной части рабочего учебного плана техническое и профессиональное, </a:t>
            </a:r>
            <a:r>
              <a:rPr lang="ru-RU" b="1" dirty="0" err="1">
                <a:solidFill>
                  <a:srgbClr val="002060"/>
                </a:solidFill>
              </a:rPr>
              <a:t>послесреднее</a:t>
            </a:r>
            <a:r>
              <a:rPr lang="ru-RU" b="1" dirty="0">
                <a:solidFill>
                  <a:srgbClr val="002060"/>
                </a:solidFill>
              </a:rPr>
              <a:t> педагогическое образование без предъявления требований к стажу работы.</a:t>
            </a:r>
          </a:p>
        </p:txBody>
      </p:sp>
    </p:spTree>
    <p:extLst>
      <p:ext uri="{BB962C8B-B14F-4D97-AF65-F5344CB8AC3E}">
        <p14:creationId xmlns:p14="http://schemas.microsoft.com/office/powerpoint/2010/main" val="1868430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800000"/>
                </a:solidFill>
              </a:rPr>
              <a:t>Требования к квалификации с определением обязанностей для получения соответствующей категории:</a:t>
            </a:r>
            <a:r>
              <a:rPr lang="ru-RU" sz="2000" dirty="0">
                <a:solidFill>
                  <a:srgbClr val="002060"/>
                </a:solidFill>
              </a:rPr>
              <a:t/>
            </a:r>
            <a:br>
              <a:rPr lang="ru-RU" sz="2000" dirty="0">
                <a:solidFill>
                  <a:srgbClr val="002060"/>
                </a:solidFill>
              </a:rPr>
            </a:br>
            <a:r>
              <a:rPr lang="ru-RU" sz="2000" dirty="0">
                <a:solidFill>
                  <a:srgbClr val="002060"/>
                </a:solidFill>
              </a:rPr>
              <a:t>     </a:t>
            </a:r>
            <a:r>
              <a:rPr lang="ru-RU" sz="2000" b="1" dirty="0">
                <a:solidFill>
                  <a:srgbClr val="002060"/>
                </a:solidFill>
              </a:rPr>
              <a:t> специалист высшего уровня квалификации второй категории: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      должен отвечать общим требованиям, предъявляемым к учителю высшего уровня квалификации без категории, кроме того, уметь самостоятельно разрабатывать методику преподавания предмета, использовать формы и методы активного обучения, уметь организовать диагностическую работу с обучающимися, обеспечивать устойчивые положительные результаты в учебно-воспитательном процессе, принимать активное участие в работе творческих групп, методических объединений, школ передового опыта в рамках организации образования.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     </a:t>
            </a:r>
            <a:r>
              <a:rPr lang="ru-RU" sz="2000" b="1" dirty="0">
                <a:solidFill>
                  <a:srgbClr val="800000"/>
                </a:solidFill>
              </a:rPr>
              <a:t> Требования к квалификации: </a:t>
            </a:r>
            <a:r>
              <a:rPr lang="ru-RU" sz="2000" b="1" dirty="0">
                <a:solidFill>
                  <a:srgbClr val="002060"/>
                </a:solidFill>
              </a:rPr>
              <a:t>высшее педагогическое образование по соответствующему профилю и стаж работы в должности учителя не менее 3 лет или наличие академической степени магистра без стажа </a:t>
            </a:r>
            <a:r>
              <a:rPr lang="ru-RU" sz="2000" b="1" dirty="0" smtClean="0">
                <a:solidFill>
                  <a:srgbClr val="002060"/>
                </a:solidFill>
              </a:rPr>
              <a:t>работы.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СПЕЦИАЛИСТ ВЫСШЕГО УРОВНЯ КВАЛИФКАЦИИ 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ВТОРОЙ КАТЕГОРИИ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8344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800000"/>
                </a:solidFill>
              </a:rPr>
              <a:t>       Специалист </a:t>
            </a:r>
            <a:r>
              <a:rPr lang="ru-RU" sz="2000" b="1" dirty="0">
                <a:solidFill>
                  <a:srgbClr val="800000"/>
                </a:solidFill>
              </a:rPr>
              <a:t>высшего уровня квалификации первой категории: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    </a:t>
            </a:r>
            <a:r>
              <a:rPr lang="ru-RU" sz="2000" dirty="0" smtClean="0"/>
              <a:t>  </a:t>
            </a:r>
            <a:r>
              <a:rPr lang="ru-RU" sz="2000" b="1" dirty="0" smtClean="0">
                <a:solidFill>
                  <a:srgbClr val="002060"/>
                </a:solidFill>
              </a:rPr>
              <a:t>должен отвечать требованиям, предъявляемым учителю высшего уровня квалификации второй категории, кроме того: владеть методиками анализа учебно-методической работы по предмету, составлять и реализовывать индивидуальные программы обучения, уметь руководить творческими семинарами, работой творческих групп, использовать передовой педагогический опыт в своей работе.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   </a:t>
            </a:r>
            <a:r>
              <a:rPr lang="ru-RU" sz="2000" b="1" dirty="0" smtClean="0">
                <a:solidFill>
                  <a:srgbClr val="800000"/>
                </a:solidFill>
              </a:rPr>
              <a:t>   Требования к квалификации: </a:t>
            </a:r>
            <a:r>
              <a:rPr lang="ru-RU" sz="2000" b="1" dirty="0" smtClean="0">
                <a:solidFill>
                  <a:srgbClr val="002060"/>
                </a:solidFill>
              </a:rPr>
              <a:t>высшее педагогическое образование и стаж работы в должности учителя не менее 4 лет, или наличие ученой или академической степени и стаж работы в должности учителя не менее 2 лет.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СПЕЦИАЛИСТ ВЫСШЕГО УРОВНЯ КВАЛИФКАЦИИ 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ПЕРВОЙ КАТЕГОРИИ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246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sz="2600" b="1" dirty="0" smtClean="0">
                <a:solidFill>
                  <a:srgbClr val="800000"/>
                </a:solidFill>
              </a:rPr>
              <a:t>Специалист </a:t>
            </a:r>
            <a:r>
              <a:rPr lang="ru-RU" sz="2600" b="1" dirty="0">
                <a:solidFill>
                  <a:srgbClr val="800000"/>
                </a:solidFill>
              </a:rPr>
              <a:t>высшего уровня квалификации высшей категории:</a:t>
            </a:r>
            <a:br>
              <a:rPr lang="ru-RU" sz="2600" b="1" dirty="0">
                <a:solidFill>
                  <a:srgbClr val="800000"/>
                </a:solidFill>
              </a:rPr>
            </a:br>
            <a:r>
              <a:rPr lang="ru-RU" sz="2600" dirty="0"/>
              <a:t>   </a:t>
            </a:r>
            <a:r>
              <a:rPr lang="ru-RU" sz="2600" dirty="0">
                <a:solidFill>
                  <a:srgbClr val="002060"/>
                </a:solidFill>
              </a:rPr>
              <a:t>   </a:t>
            </a:r>
            <a:r>
              <a:rPr lang="ru-RU" sz="2600" b="1" dirty="0">
                <a:solidFill>
                  <a:srgbClr val="002060"/>
                </a:solidFill>
              </a:rPr>
              <a:t>должен отвечать требованиям, предъявляемым учителю высшего уровня квалификации первой категории, кроме того: уметь разрабатывать новые учебные программы, педагогические технологии, методики обучения и воспитания, вести работу по их апробации; составлять экспериментальные задачи по своему предмету, руководить творческими группами по реализации актуальных направлений в области образования.</a:t>
            </a:r>
            <a:br>
              <a:rPr lang="ru-RU" sz="2600" b="1" dirty="0">
                <a:solidFill>
                  <a:srgbClr val="002060"/>
                </a:solidFill>
              </a:rPr>
            </a:br>
            <a:r>
              <a:rPr lang="ru-RU" sz="2600" b="1" dirty="0">
                <a:solidFill>
                  <a:srgbClr val="002060"/>
                </a:solidFill>
              </a:rPr>
              <a:t>    </a:t>
            </a:r>
            <a:r>
              <a:rPr lang="ru-RU" sz="2600" b="1" dirty="0">
                <a:solidFill>
                  <a:srgbClr val="800000"/>
                </a:solidFill>
              </a:rPr>
              <a:t>  Требования к квалификации: </a:t>
            </a:r>
            <a:r>
              <a:rPr lang="ru-RU" sz="2600" b="1" dirty="0">
                <a:solidFill>
                  <a:srgbClr val="002060"/>
                </a:solidFill>
              </a:rPr>
              <a:t>высшее педагогическое образование и стаж работы в должности учителя не менее 5 лет или наличие ученой или академической степени и стаж работы в должности учителя не менее 3 </a:t>
            </a:r>
            <a:r>
              <a:rPr lang="ru-RU" sz="2600" b="1" dirty="0" smtClean="0">
                <a:solidFill>
                  <a:srgbClr val="002060"/>
                </a:solidFill>
              </a:rPr>
              <a:t>лет.</a:t>
            </a:r>
            <a:endParaRPr lang="ru-RU" sz="2600" b="1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СПЕЦИАЛИСТ ВЫСШЕГО УРОВНЯ КВАЛИФКАЦИИ 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ВЫСШЕЙ  КАТЕГОРИИ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319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ПРИМЕЧАНИЕ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</a:rPr>
              <a:t>учителям </a:t>
            </a:r>
            <a:r>
              <a:rPr lang="ru-RU" sz="2000" b="1" dirty="0">
                <a:solidFill>
                  <a:srgbClr val="002060"/>
                </a:solidFill>
              </a:rPr>
              <a:t>при преподавании курсов вариативной части рабочего учебного плана сохраняется квалификационная категория по основному предмету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</a:rPr>
              <a:t>специалист </a:t>
            </a:r>
            <a:r>
              <a:rPr lang="ru-RU" sz="2000" b="1" dirty="0">
                <a:solidFill>
                  <a:srgbClr val="002060"/>
                </a:solidFill>
              </a:rPr>
              <a:t>соответственного профиля, не имеющий педагогического образования, при преподавании курсов вариативной части рабочего учебного плана приравнивается к специалисту среднего уровня квалификации без категории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</a:rPr>
              <a:t>преподавателю-организатору </a:t>
            </a:r>
            <a:r>
              <a:rPr lang="ru-RU" sz="2000" b="1" dirty="0">
                <a:solidFill>
                  <a:srgbClr val="002060"/>
                </a:solidFill>
              </a:rPr>
              <a:t>НВП, имеющий высшее военное (офицер запаса) образование, квалификационная категория приравнивается квалификационной категории преподавателя-организатора НВП, имеющего высшее педагогическое образование</a:t>
            </a:r>
            <a:r>
              <a:rPr lang="ru-RU" sz="2000" b="1" dirty="0" smtClean="0">
                <a:solidFill>
                  <a:srgbClr val="00206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000" b="1" dirty="0" smtClean="0">
                <a:solidFill>
                  <a:srgbClr val="002060"/>
                </a:solidFill>
              </a:rPr>
              <a:t>лица</a:t>
            </a:r>
            <a:r>
              <a:rPr lang="ru-RU" sz="2000" b="1" dirty="0">
                <a:solidFill>
                  <a:srgbClr val="002060"/>
                </a:solidFill>
              </a:rPr>
              <a:t>, окончившие средние школы с XI педагогическим классом до 1995 года, относятся к специалистам среднего уровня квалификации</a:t>
            </a:r>
            <a:r>
              <a:rPr lang="ru-RU" sz="2000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2324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77809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НОРМАТИВНЫЕ  ДОКУМЕНТЫ ПО АТТЕСТАЦИИ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424847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b="1" dirty="0" smtClean="0"/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О </a:t>
            </a:r>
            <a:r>
              <a:rPr lang="ru-RU" sz="1800" b="1" dirty="0">
                <a:solidFill>
                  <a:srgbClr val="002060"/>
                </a:solidFill>
              </a:rPr>
              <a:t>внесении изменений в приказ Министра образования и науки Республики Казахстан от 27 января 2016 года № 83 </a:t>
            </a:r>
            <a:r>
              <a:rPr lang="ru-RU" sz="1800" b="1" dirty="0" smtClean="0">
                <a:solidFill>
                  <a:srgbClr val="800000"/>
                </a:solidFill>
              </a:rPr>
              <a:t>«Об </a:t>
            </a:r>
            <a:r>
              <a:rPr lang="ru-RU" sz="1800" b="1" dirty="0">
                <a:solidFill>
                  <a:srgbClr val="800000"/>
                </a:solidFill>
              </a:rPr>
              <a:t>утверждении Правил и условий проведения аттестации гражданских служащих в сфере образования и науки, а также Правил и условий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дошкольного, начального, основного среднего, общего среднего, образовательные программы технического и профессионального, </a:t>
            </a:r>
            <a:r>
              <a:rPr lang="ru-RU" sz="1800" b="1" dirty="0" err="1">
                <a:solidFill>
                  <a:srgbClr val="800000"/>
                </a:solidFill>
              </a:rPr>
              <a:t>послесреднего</a:t>
            </a:r>
            <a:r>
              <a:rPr lang="ru-RU" sz="1800" b="1" dirty="0">
                <a:solidFill>
                  <a:srgbClr val="800000"/>
                </a:solidFill>
              </a:rPr>
              <a:t> </a:t>
            </a:r>
            <a:r>
              <a:rPr lang="ru-RU" sz="1800" b="1" dirty="0" smtClean="0">
                <a:solidFill>
                  <a:srgbClr val="800000"/>
                </a:solidFill>
              </a:rPr>
              <a:t>образования».</a:t>
            </a:r>
            <a:endParaRPr lang="ru-RU" sz="1800" b="1" dirty="0">
              <a:solidFill>
                <a:srgbClr val="800000"/>
              </a:solidFill>
            </a:endParaRPr>
          </a:p>
          <a:p>
            <a:pPr marL="0" indent="0" fontAlgn="base">
              <a:buNone/>
            </a:pPr>
            <a:endParaRPr lang="ru-RU" sz="1800" b="1" dirty="0">
              <a:solidFill>
                <a:srgbClr val="002060"/>
              </a:solidFill>
            </a:endParaRPr>
          </a:p>
          <a:p>
            <a:pPr marL="0" indent="0" algn="r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	Приказ </a:t>
            </a:r>
            <a:r>
              <a:rPr lang="ru-RU" sz="1800" b="1" dirty="0">
                <a:solidFill>
                  <a:srgbClr val="002060"/>
                </a:solidFill>
              </a:rPr>
              <a:t>Министра образования и науки Республики </a:t>
            </a:r>
            <a:r>
              <a:rPr lang="ru-RU" sz="1800" b="1" dirty="0" smtClean="0">
                <a:solidFill>
                  <a:srgbClr val="002060"/>
                </a:solidFill>
              </a:rPr>
              <a:t>Казахстан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 </a:t>
            </a:r>
            <a:r>
              <a:rPr lang="ru-RU" sz="1800" b="1" dirty="0">
                <a:solidFill>
                  <a:srgbClr val="002060"/>
                </a:solidFill>
              </a:rPr>
              <a:t>от 17 октября 2017 года № 530. </a:t>
            </a:r>
          </a:p>
        </p:txBody>
      </p:sp>
    </p:spTree>
    <p:extLst>
      <p:ext uri="{BB962C8B-B14F-4D97-AF65-F5344CB8AC3E}">
        <p14:creationId xmlns:p14="http://schemas.microsoft.com/office/powerpoint/2010/main" val="26733448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922114"/>
          </a:xfrm>
        </p:spPr>
        <p:txBody>
          <a:bodyPr>
            <a:noAutofit/>
          </a:bodyPr>
          <a:lstStyle/>
          <a:p>
            <a:r>
              <a:rPr lang="ru-RU" sz="2500" b="1" cap="all" dirty="0">
                <a:solidFill>
                  <a:srgbClr val="800000"/>
                </a:solidFill>
              </a:rPr>
              <a:t>При проведении аттестации педагогических работников и приравненных к ним </a:t>
            </a:r>
            <a:r>
              <a:rPr lang="ru-RU" sz="2500" b="1" cap="all" dirty="0" smtClean="0">
                <a:solidFill>
                  <a:srgbClr val="800000"/>
                </a:solidFill>
              </a:rPr>
              <a:t>лиц ОПРЕДЕЛЯЕТСЯ</a:t>
            </a:r>
            <a:endParaRPr lang="ru-RU" sz="2500" b="1" cap="all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5"/>
            <a:ext cx="8640960" cy="3168352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r>
              <a:rPr lang="ru-RU" sz="1800" dirty="0"/>
              <a:t> </a:t>
            </a:r>
            <a:r>
              <a:rPr lang="ru-RU" sz="1800" b="1" dirty="0">
                <a:solidFill>
                  <a:srgbClr val="002060"/>
                </a:solidFill>
              </a:rPr>
              <a:t> </a:t>
            </a:r>
            <a:r>
              <a:rPr lang="ru-RU" sz="1800" b="1" dirty="0" smtClean="0">
                <a:solidFill>
                  <a:srgbClr val="002060"/>
                </a:solidFill>
              </a:rPr>
              <a:t>1</a:t>
            </a:r>
            <a:r>
              <a:rPr lang="ru-RU" sz="1800" b="1" dirty="0">
                <a:solidFill>
                  <a:srgbClr val="002060"/>
                </a:solidFill>
              </a:rPr>
              <a:t>) выполнение государственных общеобязательных стандартов соответствующего уровня образования</a:t>
            </a:r>
            <a:r>
              <a:rPr lang="ru-RU" sz="1800" b="1" dirty="0" smtClean="0">
                <a:solidFill>
                  <a:srgbClr val="002060"/>
                </a:solidFill>
              </a:rPr>
              <a:t>;</a:t>
            </a:r>
          </a:p>
          <a:p>
            <a:pPr marL="0" indent="0" fontAlgn="base">
              <a:buNone/>
            </a:pPr>
            <a:endParaRPr lang="ru-RU" sz="1800" b="1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sz="1800" b="1" dirty="0">
                <a:solidFill>
                  <a:srgbClr val="002060"/>
                </a:solidFill>
              </a:rPr>
              <a:t>    </a:t>
            </a:r>
            <a:r>
              <a:rPr lang="ru-RU" sz="1800" b="1" dirty="0" smtClean="0">
                <a:solidFill>
                  <a:srgbClr val="002060"/>
                </a:solidFill>
              </a:rPr>
              <a:t>2</a:t>
            </a:r>
            <a:r>
              <a:rPr lang="ru-RU" sz="1800" b="1" dirty="0">
                <a:solidFill>
                  <a:srgbClr val="002060"/>
                </a:solidFill>
              </a:rPr>
              <a:t>) соблюдение квалификационных требований, предъявляемых к уровню квалификации педагогического работника и приравненного к нему лица, в соответствии с заявленной квалификационной категорией</a:t>
            </a:r>
            <a:r>
              <a:rPr lang="ru-RU" sz="1800" b="1" dirty="0" smtClean="0">
                <a:solidFill>
                  <a:srgbClr val="002060"/>
                </a:solidFill>
              </a:rPr>
              <a:t>;</a:t>
            </a:r>
          </a:p>
          <a:p>
            <a:pPr marL="0" indent="0" fontAlgn="base">
              <a:buNone/>
            </a:pPr>
            <a:endParaRPr lang="ru-RU" sz="1800" b="1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sz="1800" b="1" dirty="0">
                <a:solidFill>
                  <a:srgbClr val="002060"/>
                </a:solidFill>
              </a:rPr>
              <a:t>   </a:t>
            </a:r>
            <a:r>
              <a:rPr lang="ru-RU" sz="1800" b="1" dirty="0" smtClean="0">
                <a:solidFill>
                  <a:srgbClr val="002060"/>
                </a:solidFill>
              </a:rPr>
              <a:t>3</a:t>
            </a:r>
            <a:r>
              <a:rPr lang="ru-RU" sz="1800" b="1" dirty="0">
                <a:solidFill>
                  <a:srgbClr val="002060"/>
                </a:solidFill>
              </a:rPr>
              <a:t>) выполнение в своей профессиональной деятельности требований нормативных правовых актов Республики Казахстан в области образования.</a:t>
            </a:r>
          </a:p>
          <a:p>
            <a:pPr marL="0" indent="0">
              <a:buNone/>
            </a:pPr>
            <a:endParaRPr lang="ru-RU" sz="1900" b="1" dirty="0">
              <a:solidFill>
                <a:srgbClr val="002060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79512" y="4581128"/>
            <a:ext cx="8784976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Педагогические работники и приравненные к ним лица для прохождения аттестации (очередная и досрочная) в следующем учебном году </a:t>
            </a:r>
            <a:r>
              <a:rPr lang="ru-RU" sz="1800" b="1" dirty="0" smtClean="0">
                <a:solidFill>
                  <a:srgbClr val="800000"/>
                </a:solidFill>
              </a:rPr>
              <a:t>подают заявление в аттестационную комиссию организации образования по форме согласно приложению 1 к настоящим Правилам </a:t>
            </a:r>
            <a:r>
              <a:rPr lang="ru-RU" sz="1800" b="1" u="sng" dirty="0" smtClean="0">
                <a:solidFill>
                  <a:srgbClr val="800000"/>
                </a:solidFill>
              </a:rPr>
              <a:t>до 25 мая текущего года.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38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34082"/>
          </a:xfrm>
        </p:spPr>
        <p:txBody>
          <a:bodyPr>
            <a:normAutofit fontScale="90000"/>
          </a:bodyPr>
          <a:lstStyle/>
          <a:p>
            <a:r>
              <a:rPr lang="ru-RU" sz="3100" b="1" cap="all" dirty="0" smtClean="0">
                <a:solidFill>
                  <a:srgbClr val="800000"/>
                </a:solidFill>
              </a:rPr>
              <a:t/>
            </a:r>
            <a:br>
              <a:rPr lang="ru-RU" sz="3100" b="1" cap="all" dirty="0" smtClean="0">
                <a:solidFill>
                  <a:srgbClr val="800000"/>
                </a:solidFill>
              </a:rPr>
            </a:br>
            <a:r>
              <a:rPr lang="ru-RU" sz="2800" b="1" cap="all" dirty="0" smtClean="0">
                <a:solidFill>
                  <a:srgbClr val="800000"/>
                </a:solidFill>
              </a:rPr>
              <a:t>на </a:t>
            </a:r>
            <a:r>
              <a:rPr lang="ru-RU" sz="2800" b="1" cap="all" dirty="0">
                <a:solidFill>
                  <a:srgbClr val="800000"/>
                </a:solidFill>
              </a:rPr>
              <a:t>вторую квалификационную </a:t>
            </a:r>
            <a:r>
              <a:rPr lang="ru-RU" sz="2800" b="1" cap="all" dirty="0" smtClean="0">
                <a:solidFill>
                  <a:srgbClr val="800000"/>
                </a:solidFill>
              </a:rPr>
              <a:t>категорию ДОСРОЧНО</a:t>
            </a:r>
            <a:r>
              <a:rPr lang="ru-RU" sz="2800" dirty="0">
                <a:solidFill>
                  <a:srgbClr val="800000"/>
                </a:solidFill>
              </a:rPr>
              <a:t/>
            </a:r>
            <a:br>
              <a:rPr lang="ru-RU" sz="2800" dirty="0">
                <a:solidFill>
                  <a:srgbClr val="800000"/>
                </a:solidFill>
              </a:rPr>
            </a:br>
            <a:endParaRPr lang="ru-RU" sz="2800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7"/>
            <a:ext cx="8424936" cy="3528391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ru-RU" dirty="0">
                <a:solidFill>
                  <a:srgbClr val="002060"/>
                </a:solidFill>
              </a:rPr>
              <a:t>  </a:t>
            </a:r>
            <a:r>
              <a:rPr lang="ru-RU" dirty="0"/>
              <a:t> </a:t>
            </a:r>
            <a:r>
              <a:rPr lang="ru-RU" sz="2300" b="1" dirty="0">
                <a:solidFill>
                  <a:srgbClr val="002060"/>
                </a:solidFill>
              </a:rPr>
              <a:t>лица, окончившие высшее учебное заведение с "отличием" и имеющие стаж педагогической деятельности не менее одного года;</a:t>
            </a:r>
          </a:p>
          <a:p>
            <a:pPr fontAlgn="base"/>
            <a:r>
              <a:rPr lang="ru-RU" sz="2300" b="1" dirty="0">
                <a:solidFill>
                  <a:srgbClr val="002060"/>
                </a:solidFill>
              </a:rPr>
              <a:t>      лица, окончившие высшее учебное заведение по программе "</a:t>
            </a:r>
            <a:r>
              <a:rPr lang="ru-RU" sz="2300" b="1" dirty="0" err="1">
                <a:solidFill>
                  <a:srgbClr val="002060"/>
                </a:solidFill>
              </a:rPr>
              <a:t>Болашақ</a:t>
            </a:r>
            <a:r>
              <a:rPr lang="ru-RU" sz="2300" b="1" dirty="0">
                <a:solidFill>
                  <a:srgbClr val="002060"/>
                </a:solidFill>
              </a:rPr>
              <a:t>" и имеющие стаж педагогической деятельности не менее одного года;</a:t>
            </a:r>
          </a:p>
          <a:p>
            <a:pPr fontAlgn="base"/>
            <a:r>
              <a:rPr lang="ru-RU" sz="2300" b="1" dirty="0">
                <a:solidFill>
                  <a:srgbClr val="002060"/>
                </a:solidFill>
              </a:rPr>
              <a:t>      лица, окончившие среднее профессиональное (техническое и профессиональное, </a:t>
            </a:r>
            <a:r>
              <a:rPr lang="ru-RU" sz="2300" b="1" dirty="0" err="1">
                <a:solidFill>
                  <a:srgbClr val="002060"/>
                </a:solidFill>
              </a:rPr>
              <a:t>послесреднее</a:t>
            </a:r>
            <a:r>
              <a:rPr lang="ru-RU" sz="2300" b="1" dirty="0">
                <a:solidFill>
                  <a:srgbClr val="002060"/>
                </a:solidFill>
              </a:rPr>
              <a:t>) учебное заведение с "отличием" и имеющие стаж педагогической деятельности не менее одного года;</a:t>
            </a:r>
          </a:p>
          <a:p>
            <a:pPr fontAlgn="base"/>
            <a:r>
              <a:rPr lang="ru-RU" sz="2300" b="1" dirty="0">
                <a:solidFill>
                  <a:srgbClr val="002060"/>
                </a:solidFill>
              </a:rPr>
              <a:t>      лица, перешедшие с производства на педагогическую работу в организации технического и профессионального, </a:t>
            </a:r>
            <a:r>
              <a:rPr lang="ru-RU" sz="23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2300" b="1" dirty="0">
                <a:solidFill>
                  <a:srgbClr val="002060"/>
                </a:solidFill>
              </a:rPr>
              <a:t> образования, имеющие стаж производственной работы не менее трех лет;</a:t>
            </a:r>
          </a:p>
          <a:p>
            <a:pPr fontAlgn="base"/>
            <a:r>
              <a:rPr lang="ru-RU" sz="2300" b="1" dirty="0">
                <a:solidFill>
                  <a:srgbClr val="002060"/>
                </a:solidFill>
              </a:rPr>
              <a:t>      лица, прошедшие курсы повышения </a:t>
            </a:r>
            <a:r>
              <a:rPr lang="ru-RU" sz="2300" b="1" dirty="0" smtClean="0">
                <a:solidFill>
                  <a:srgbClr val="002060"/>
                </a:solidFill>
              </a:rPr>
              <a:t>квалификации.</a:t>
            </a:r>
            <a:endParaRPr lang="ru-RU" sz="2300" b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4325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9827"/>
            <a:ext cx="8363272" cy="4943469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ru-RU" dirty="0"/>
              <a:t>      </a:t>
            </a:r>
            <a:r>
              <a:rPr lang="ru-RU" sz="2900" b="1" dirty="0">
                <a:solidFill>
                  <a:srgbClr val="002060"/>
                </a:solidFill>
              </a:rPr>
              <a:t>лица, перешедшие из вуза на педагогическую работу в организации образования, имеющие стаж педагогической работы не менее трех лет и академическую степень магистра;</a:t>
            </a:r>
          </a:p>
          <a:p>
            <a:pPr fontAlgn="base"/>
            <a:r>
              <a:rPr lang="ru-RU" sz="2900" b="1" dirty="0">
                <a:solidFill>
                  <a:srgbClr val="002060"/>
                </a:solidFill>
              </a:rPr>
              <a:t>      лица, имеющие вторую квалификационную категорию, являющиеся победителями профессиональных конкурсов, педагогических олимпиад </a:t>
            </a:r>
            <a:r>
              <a:rPr lang="ru-RU" sz="2900" b="1" dirty="0">
                <a:solidFill>
                  <a:srgbClr val="800000"/>
                </a:solidFill>
              </a:rPr>
              <a:t>областного уровня;</a:t>
            </a:r>
          </a:p>
          <a:p>
            <a:pPr fontAlgn="base"/>
            <a:r>
              <a:rPr lang="ru-RU" sz="2900" b="1" dirty="0">
                <a:solidFill>
                  <a:srgbClr val="002060"/>
                </a:solidFill>
              </a:rPr>
              <a:t>      лица, имеющие вторую квалификационную категорию, подготовившие участников предметных олимпиад, творческих, профессиональных конкурсов, научных и спортивных соревнований </a:t>
            </a:r>
            <a:r>
              <a:rPr lang="ru-RU" sz="2900" b="1" dirty="0">
                <a:solidFill>
                  <a:srgbClr val="800000"/>
                </a:solidFill>
              </a:rPr>
              <a:t>областного уровня, </a:t>
            </a:r>
            <a:r>
              <a:rPr lang="ru-RU" sz="2900" b="1" dirty="0">
                <a:solidFill>
                  <a:srgbClr val="002060"/>
                </a:solidFill>
              </a:rPr>
              <a:t>различных форм участия (очных, заочных, дистанционных);</a:t>
            </a:r>
          </a:p>
          <a:p>
            <a:pPr fontAlgn="base"/>
            <a:r>
              <a:rPr lang="ru-RU" sz="2900" b="1" dirty="0">
                <a:solidFill>
                  <a:srgbClr val="002060"/>
                </a:solidFill>
              </a:rPr>
              <a:t>      лица, имеющие вторую квалификационную категорию, обобщившие собственный педагогический опыт </a:t>
            </a:r>
            <a:r>
              <a:rPr lang="ru-RU" sz="2900" b="1" dirty="0">
                <a:solidFill>
                  <a:srgbClr val="800000"/>
                </a:solidFill>
              </a:rPr>
              <a:t>на областном уровне;</a:t>
            </a:r>
          </a:p>
          <a:p>
            <a:pPr fontAlgn="base"/>
            <a:r>
              <a:rPr lang="ru-RU" sz="2900" b="1" dirty="0">
                <a:solidFill>
                  <a:srgbClr val="002060"/>
                </a:solidFill>
              </a:rPr>
              <a:t>      лица, имеющие вторую квалификационную категорию, прошедшие курсы повышения квалификации;</a:t>
            </a:r>
          </a:p>
          <a:p>
            <a:pPr fontAlgn="base"/>
            <a:r>
              <a:rPr lang="ru-RU" sz="2900" b="1" dirty="0">
                <a:solidFill>
                  <a:srgbClr val="002060"/>
                </a:solidFill>
              </a:rPr>
              <a:t>      лица, перешедшие с производства на педагогическую работу в организации технического и профессионального, </a:t>
            </a:r>
            <a:r>
              <a:rPr lang="ru-RU" sz="29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2900" b="1" dirty="0">
                <a:solidFill>
                  <a:srgbClr val="002060"/>
                </a:solidFill>
              </a:rPr>
              <a:t> образования, имеющие стаж производственной работы не менее четырех </a:t>
            </a:r>
            <a:r>
              <a:rPr lang="ru-RU" sz="2900" b="1" dirty="0" smtClean="0">
                <a:solidFill>
                  <a:srgbClr val="002060"/>
                </a:solidFill>
              </a:rPr>
              <a:t>лет.</a:t>
            </a:r>
            <a:endParaRPr lang="ru-RU" sz="2900" b="1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202630"/>
            <a:ext cx="91440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b="1" cap="all" dirty="0" smtClean="0">
                <a:solidFill>
                  <a:srgbClr val="800000"/>
                </a:solidFill>
              </a:rPr>
              <a:t/>
            </a:r>
            <a:br>
              <a:rPr lang="ru-RU" sz="3100" b="1" cap="all" dirty="0" smtClean="0">
                <a:solidFill>
                  <a:srgbClr val="800000"/>
                </a:solidFill>
              </a:rPr>
            </a:br>
            <a:r>
              <a:rPr lang="ru-RU" sz="10000" b="1" cap="all" dirty="0" smtClean="0"/>
              <a:t>на </a:t>
            </a:r>
            <a:r>
              <a:rPr lang="ru-RU" sz="10000" b="1" cap="all" dirty="0" smtClean="0">
                <a:solidFill>
                  <a:srgbClr val="800000"/>
                </a:solidFill>
              </a:rPr>
              <a:t>ПЕРВУЮ квалификационную категорию ДОСРОЧНО</a:t>
            </a:r>
            <a:r>
              <a:rPr lang="ru-RU" sz="10000" dirty="0" smtClean="0">
                <a:solidFill>
                  <a:srgbClr val="800000"/>
                </a:solidFill>
              </a:rPr>
              <a:t/>
            </a:r>
            <a:br>
              <a:rPr lang="ru-RU" sz="10000" dirty="0" smtClean="0">
                <a:solidFill>
                  <a:srgbClr val="800000"/>
                </a:solidFill>
              </a:rPr>
            </a:br>
            <a:endParaRPr lang="ru-RU" sz="10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304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ЧТО ТАКОЕ АТТЕСТАЦИЯ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7"/>
            <a:ext cx="8229600" cy="237626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400" b="1" dirty="0" smtClean="0">
                <a:solidFill>
                  <a:srgbClr val="800000"/>
                </a:solidFill>
              </a:rPr>
              <a:t>Аттестация </a:t>
            </a:r>
            <a:r>
              <a:rPr lang="ru-RU" sz="2400" b="1" dirty="0">
                <a:solidFill>
                  <a:srgbClr val="800000"/>
                </a:solidFill>
              </a:rPr>
              <a:t>педагогических работников и приравненных к ним лиц на присвоение (подтверждение) квалификационной категории </a:t>
            </a:r>
            <a:r>
              <a:rPr lang="ru-RU" sz="2000" b="1" dirty="0">
                <a:solidFill>
                  <a:srgbClr val="002060"/>
                </a:solidFill>
              </a:rPr>
              <a:t>- порядок последовательных действий, фиксирующий комплексную оценку профессиональных компетенций работника, необходимых для выполнения профессиональной деятельности по </a:t>
            </a:r>
            <a:r>
              <a:rPr lang="ru-RU" sz="2000" b="1" dirty="0" smtClean="0">
                <a:solidFill>
                  <a:srgbClr val="002060"/>
                </a:solidFill>
              </a:rPr>
              <a:t>специальности.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551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19735"/>
            <a:ext cx="8229600" cy="5317577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ru-RU" dirty="0"/>
              <a:t>  </a:t>
            </a:r>
            <a:r>
              <a:rPr lang="ru-RU" dirty="0">
                <a:solidFill>
                  <a:srgbClr val="002060"/>
                </a:solidFill>
              </a:rPr>
              <a:t>   </a:t>
            </a:r>
            <a:r>
              <a:rPr lang="ru-RU" sz="3400" dirty="0">
                <a:solidFill>
                  <a:srgbClr val="002060"/>
                </a:solidFill>
              </a:rPr>
              <a:t> </a:t>
            </a:r>
            <a:r>
              <a:rPr lang="ru-RU" sz="3400" b="1" dirty="0">
                <a:solidFill>
                  <a:srgbClr val="002060"/>
                </a:solidFill>
              </a:rPr>
              <a:t>лица, имеющие первую квалификационную категорию, подготовившие участников предметных олимпиад, творческих, профессиональных конкурсов, научных и спортивных соревнований </a:t>
            </a:r>
            <a:r>
              <a:rPr lang="ru-RU" sz="3400" b="1" dirty="0">
                <a:solidFill>
                  <a:srgbClr val="800000"/>
                </a:solidFill>
              </a:rPr>
              <a:t>областного уровня или участников республиканского или международного уровня,</a:t>
            </a:r>
            <a:r>
              <a:rPr lang="ru-RU" sz="3400" b="1" dirty="0">
                <a:solidFill>
                  <a:srgbClr val="002060"/>
                </a:solidFill>
              </a:rPr>
              <a:t> различных форм участия (очных, заочных, дистанционных);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имеющие первую квалификационную категорию, являющиеся участниками профессиональных конкурсов, педагогических олимпиад </a:t>
            </a:r>
            <a:r>
              <a:rPr lang="ru-RU" sz="3400" b="1" dirty="0">
                <a:solidFill>
                  <a:srgbClr val="800000"/>
                </a:solidFill>
              </a:rPr>
              <a:t>областного уровня </a:t>
            </a:r>
            <a:r>
              <a:rPr lang="ru-RU" sz="3400" b="1" dirty="0">
                <a:solidFill>
                  <a:srgbClr val="002060"/>
                </a:solidFill>
              </a:rPr>
              <a:t>или участниками республиканского или международного уровня, различных форм участия (очных, заочных, дистанционных);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имеющие первую квалификационную категорию, обобщившие собственный педагогический опыт </a:t>
            </a:r>
            <a:r>
              <a:rPr lang="ru-RU" sz="3400" b="1" dirty="0">
                <a:solidFill>
                  <a:srgbClr val="800000"/>
                </a:solidFill>
              </a:rPr>
              <a:t>на областном или республиканском, или международном уровне;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имеющие первую квалификационную категорию, перешедшие на педагогическую работу в организации образования из института повышения квалификации, организации технического и профессионального, </a:t>
            </a:r>
            <a:r>
              <a:rPr lang="ru-RU" sz="34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3400" b="1" dirty="0">
                <a:solidFill>
                  <a:srgbClr val="002060"/>
                </a:solidFill>
              </a:rPr>
              <a:t> образования, имеющие стаж педагогической работы не менее четырех лет;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перешедшие на педагогическую работу в организации образования из вуза, имеющие академическую степень магистра и стаж педагогической работы не менее четырех лет;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имеющие первую квалификационную категорию, прошедшие курсы повышения квалификации;</a:t>
            </a:r>
          </a:p>
          <a:p>
            <a:pPr fontAlgn="base"/>
            <a:r>
              <a:rPr lang="ru-RU" sz="3400" b="1" dirty="0">
                <a:solidFill>
                  <a:srgbClr val="002060"/>
                </a:solidFill>
              </a:rPr>
              <a:t>      лица, перешедшие с производства на педагогическую работу в организации технического и профессионального, </a:t>
            </a:r>
            <a:r>
              <a:rPr lang="ru-RU" sz="34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3400" b="1" dirty="0">
                <a:solidFill>
                  <a:srgbClr val="002060"/>
                </a:solidFill>
              </a:rPr>
              <a:t> образования, имеющие стаж производственной работы не менее пяти лет.</a:t>
            </a:r>
          </a:p>
          <a:p>
            <a:endParaRPr lang="ru-RU" sz="3400" dirty="0">
              <a:solidFill>
                <a:srgbClr val="00206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100" b="1" cap="all" dirty="0" smtClean="0">
                <a:solidFill>
                  <a:srgbClr val="800000"/>
                </a:solidFill>
              </a:rPr>
              <a:t/>
            </a:r>
            <a:br>
              <a:rPr lang="ru-RU" sz="3100" b="1" cap="all" dirty="0" smtClean="0">
                <a:solidFill>
                  <a:srgbClr val="800000"/>
                </a:solidFill>
              </a:rPr>
            </a:br>
            <a:r>
              <a:rPr lang="ru-RU" sz="10000" b="1" cap="all" dirty="0" smtClean="0">
                <a:solidFill>
                  <a:srgbClr val="800000"/>
                </a:solidFill>
              </a:rPr>
              <a:t>на ВЫСШУЮ квалификационную категорию ДОСРОЧНО</a:t>
            </a:r>
            <a:r>
              <a:rPr lang="ru-RU" sz="10000" dirty="0" smtClean="0"/>
              <a:t/>
            </a:r>
            <a:br>
              <a:rPr lang="ru-RU" sz="10000" dirty="0" smtClean="0"/>
            </a:br>
            <a:endParaRPr lang="ru-RU" sz="10000" dirty="0"/>
          </a:p>
        </p:txBody>
      </p:sp>
    </p:spTree>
    <p:extLst>
      <p:ext uri="{BB962C8B-B14F-4D97-AF65-F5344CB8AC3E}">
        <p14:creationId xmlns:p14="http://schemas.microsoft.com/office/powerpoint/2010/main" val="24807979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800000"/>
                </a:solidFill>
              </a:rPr>
              <a:t/>
            </a:r>
            <a:br>
              <a:rPr lang="ru-RU" sz="3600" b="1" dirty="0" smtClean="0">
                <a:solidFill>
                  <a:srgbClr val="800000"/>
                </a:solidFill>
              </a:rPr>
            </a:br>
            <a:r>
              <a:rPr lang="ru-RU" sz="2800" b="1" dirty="0" smtClean="0">
                <a:solidFill>
                  <a:srgbClr val="800000"/>
                </a:solidFill>
              </a:rPr>
              <a:t>ЭТАПЫ ДОСРОЧНОЙ АТТЕСТАЦИИ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568952" cy="4608512"/>
          </a:xfrm>
        </p:spPr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ru-RU" sz="2600" b="1" dirty="0">
                <a:solidFill>
                  <a:srgbClr val="800000"/>
                </a:solidFill>
              </a:rPr>
              <a:t>П</a:t>
            </a:r>
            <a:r>
              <a:rPr lang="ru-RU" sz="2600" b="1" dirty="0" smtClean="0">
                <a:solidFill>
                  <a:srgbClr val="800000"/>
                </a:solidFill>
              </a:rPr>
              <a:t>ервый </a:t>
            </a:r>
            <a:r>
              <a:rPr lang="ru-RU" sz="2600" b="1" dirty="0">
                <a:solidFill>
                  <a:srgbClr val="800000"/>
                </a:solidFill>
              </a:rPr>
              <a:t>этап - </a:t>
            </a:r>
            <a:r>
              <a:rPr lang="ru-RU" sz="2600" b="1" dirty="0">
                <a:solidFill>
                  <a:srgbClr val="002060"/>
                </a:solidFill>
              </a:rPr>
              <a:t>квалификационное тестирование;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800000"/>
                </a:solidFill>
              </a:rPr>
              <a:t>В</a:t>
            </a:r>
            <a:r>
              <a:rPr lang="ru-RU" sz="2600" b="1" dirty="0" smtClean="0">
                <a:solidFill>
                  <a:srgbClr val="800000"/>
                </a:solidFill>
              </a:rPr>
              <a:t>торой </a:t>
            </a:r>
            <a:r>
              <a:rPr lang="ru-RU" sz="2600" b="1" dirty="0">
                <a:solidFill>
                  <a:srgbClr val="800000"/>
                </a:solidFill>
              </a:rPr>
              <a:t>этап - </a:t>
            </a:r>
            <a:r>
              <a:rPr lang="ru-RU" sz="2600" b="1" dirty="0">
                <a:solidFill>
                  <a:srgbClr val="002060"/>
                </a:solidFill>
              </a:rPr>
              <a:t>комплексное аналитическое обобщение итогов </a:t>
            </a:r>
            <a:r>
              <a:rPr lang="ru-RU" sz="2600" b="1" dirty="0" smtClean="0">
                <a:solidFill>
                  <a:srgbClr val="002060"/>
                </a:solidFill>
              </a:rPr>
              <a:t>деятельности.</a:t>
            </a:r>
          </a:p>
          <a:p>
            <a:pPr marL="0" indent="0" fontAlgn="base">
              <a:buNone/>
            </a:pPr>
            <a:r>
              <a:rPr lang="ru-RU" sz="2600" b="1" dirty="0" smtClean="0">
                <a:solidFill>
                  <a:srgbClr val="800000"/>
                </a:solidFill>
              </a:rPr>
              <a:t>Число </a:t>
            </a:r>
            <a:r>
              <a:rPr lang="ru-RU" sz="2600" b="1" dirty="0">
                <a:solidFill>
                  <a:srgbClr val="800000"/>
                </a:solidFill>
              </a:rPr>
              <a:t>тестовых вопросов составляет 60: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    </a:t>
            </a:r>
            <a:r>
              <a:rPr lang="ru-RU" sz="2600" b="1" dirty="0" smtClean="0">
                <a:solidFill>
                  <a:srgbClr val="002060"/>
                </a:solidFill>
              </a:rPr>
              <a:t> </a:t>
            </a:r>
            <a:r>
              <a:rPr lang="ru-RU" sz="2600" b="1" dirty="0">
                <a:solidFill>
                  <a:srgbClr val="002060"/>
                </a:solidFill>
              </a:rPr>
              <a:t>1) знание законодательства Республики Казахстан в области образования - 20 вопросов;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      2) основы педагогики и психологии - 20 вопросов;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      3) основы предметных знаний - 20 вопросов.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      </a:t>
            </a:r>
            <a:endParaRPr lang="ru-RU" sz="2600" b="1" dirty="0" smtClean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sz="2600" b="1" dirty="0" smtClean="0">
                <a:solidFill>
                  <a:srgbClr val="002060"/>
                </a:solidFill>
              </a:rPr>
              <a:t>	Общее </a:t>
            </a:r>
            <a:r>
              <a:rPr lang="ru-RU" sz="2600" b="1" dirty="0">
                <a:solidFill>
                  <a:srgbClr val="002060"/>
                </a:solidFill>
              </a:rPr>
              <a:t>время тестирования составляет </a:t>
            </a:r>
            <a:r>
              <a:rPr lang="ru-RU" sz="2600" b="1" dirty="0">
                <a:solidFill>
                  <a:srgbClr val="800000"/>
                </a:solidFill>
              </a:rPr>
              <a:t>120 (сто двадцать) минут, </a:t>
            </a:r>
            <a:r>
              <a:rPr lang="ru-RU" sz="2600" b="1" dirty="0">
                <a:solidFill>
                  <a:srgbClr val="002060"/>
                </a:solidFill>
              </a:rPr>
              <a:t>за исключением педагогических работников и приравненных к ним лиц, тестируемых по основам предметных знаний по математике, физике, химии, а также преподавателей специальных, общепрофессиональных дисциплин и мастеров производственного обучения, для которых общее время тестирования составляет </a:t>
            </a:r>
            <a:r>
              <a:rPr lang="ru-RU" sz="2600" b="1" dirty="0">
                <a:solidFill>
                  <a:srgbClr val="800000"/>
                </a:solidFill>
              </a:rPr>
              <a:t>150 (сто пятьдесят) </a:t>
            </a:r>
            <a:r>
              <a:rPr lang="ru-RU" sz="2600" b="1" dirty="0" smtClean="0">
                <a:solidFill>
                  <a:srgbClr val="800000"/>
                </a:solidFill>
              </a:rPr>
              <a:t>минут.</a:t>
            </a:r>
          </a:p>
          <a:p>
            <a:pPr marL="0" indent="0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	</a:t>
            </a:r>
            <a:r>
              <a:rPr lang="ru-RU" sz="2600" b="1" dirty="0" smtClean="0">
                <a:solidFill>
                  <a:srgbClr val="002060"/>
                </a:solidFill>
              </a:rPr>
              <a:t>Результат </a:t>
            </a:r>
            <a:r>
              <a:rPr lang="ru-RU" sz="2600" b="1" dirty="0">
                <a:solidFill>
                  <a:srgbClr val="002060"/>
                </a:solidFill>
              </a:rPr>
              <a:t>тестирования считается положительным при получении не менее </a:t>
            </a:r>
            <a:r>
              <a:rPr lang="ru-RU" sz="2600" b="1" dirty="0">
                <a:solidFill>
                  <a:srgbClr val="800000"/>
                </a:solidFill>
              </a:rPr>
              <a:t>70% </a:t>
            </a:r>
            <a:r>
              <a:rPr lang="ru-RU" sz="2600" b="1" dirty="0">
                <a:solidFill>
                  <a:srgbClr val="002060"/>
                </a:solidFill>
              </a:rPr>
              <a:t>правильных ответов по основам предметных знаний, </a:t>
            </a:r>
            <a:r>
              <a:rPr lang="ru-RU" sz="2600" b="1" dirty="0">
                <a:solidFill>
                  <a:srgbClr val="800000"/>
                </a:solidFill>
              </a:rPr>
              <a:t>50% </a:t>
            </a:r>
            <a:r>
              <a:rPr lang="ru-RU" sz="2600" b="1" dirty="0">
                <a:solidFill>
                  <a:srgbClr val="002060"/>
                </a:solidFill>
              </a:rPr>
              <a:t>- по основам педагогики и психологии, </a:t>
            </a:r>
            <a:r>
              <a:rPr lang="ru-RU" sz="2600" b="1" dirty="0">
                <a:solidFill>
                  <a:srgbClr val="800000"/>
                </a:solidFill>
              </a:rPr>
              <a:t>50% </a:t>
            </a:r>
            <a:r>
              <a:rPr lang="ru-RU" sz="2600" b="1" dirty="0">
                <a:solidFill>
                  <a:srgbClr val="002060"/>
                </a:solidFill>
              </a:rPr>
              <a:t>- по законодательству Республики Казахстан в области образования.</a:t>
            </a:r>
          </a:p>
          <a:p>
            <a:pPr>
              <a:buFont typeface="Wingdings" pitchFamily="2" charset="2"/>
              <a:buChar char="§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9997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92088"/>
          </a:xfrm>
        </p:spPr>
        <p:txBody>
          <a:bodyPr>
            <a:noAutofit/>
          </a:bodyPr>
          <a:lstStyle/>
          <a:p>
            <a:r>
              <a:rPr lang="ru-RU" sz="2500" b="1" cap="all" dirty="0" smtClean="0">
                <a:solidFill>
                  <a:srgbClr val="800000"/>
                </a:solidFill>
              </a:rPr>
              <a:t/>
            </a:r>
            <a:br>
              <a:rPr lang="ru-RU" sz="2500" b="1" cap="all" dirty="0" smtClean="0">
                <a:solidFill>
                  <a:srgbClr val="800000"/>
                </a:solidFill>
              </a:rPr>
            </a:br>
            <a:r>
              <a:rPr lang="ru-RU" sz="2500" b="1" cap="all" dirty="0" smtClean="0">
                <a:solidFill>
                  <a:srgbClr val="800000"/>
                </a:solidFill>
              </a:rPr>
              <a:t>Повторное </a:t>
            </a:r>
            <a:r>
              <a:rPr lang="ru-RU" sz="2500" b="1" cap="all" dirty="0">
                <a:solidFill>
                  <a:srgbClr val="800000"/>
                </a:solidFill>
              </a:rPr>
              <a:t>тестирование в срок, </a:t>
            </a:r>
            <a:r>
              <a:rPr lang="ru-RU" sz="2500" b="1" cap="all" dirty="0" smtClean="0">
                <a:solidFill>
                  <a:srgbClr val="800000"/>
                </a:solidFill>
              </a:rPr>
              <a:t/>
            </a:r>
            <a:br>
              <a:rPr lang="ru-RU" sz="2500" b="1" cap="all" dirty="0" smtClean="0">
                <a:solidFill>
                  <a:srgbClr val="800000"/>
                </a:solidFill>
              </a:rPr>
            </a:br>
            <a:r>
              <a:rPr lang="ru-RU" sz="2500" b="1" cap="all" dirty="0" smtClean="0">
                <a:solidFill>
                  <a:srgbClr val="800000"/>
                </a:solidFill>
              </a:rPr>
              <a:t>не </a:t>
            </a:r>
            <a:r>
              <a:rPr lang="ru-RU" sz="2500" b="1" cap="all" dirty="0">
                <a:solidFill>
                  <a:srgbClr val="800000"/>
                </a:solidFill>
              </a:rPr>
              <a:t>позднее двух месяцев после первого </a:t>
            </a:r>
            <a:r>
              <a:rPr lang="ru-RU" sz="2500" b="1" cap="all" dirty="0" smtClean="0">
                <a:solidFill>
                  <a:srgbClr val="800000"/>
                </a:solidFill>
              </a:rPr>
              <a:t>тестирования</a:t>
            </a:r>
            <a:r>
              <a:rPr lang="ru-RU" sz="2500" b="1" cap="all" dirty="0">
                <a:solidFill>
                  <a:srgbClr val="800000"/>
                </a:solidFill>
              </a:rPr>
              <a:t/>
            </a:r>
            <a:br>
              <a:rPr lang="ru-RU" sz="2500" b="1" cap="all" dirty="0">
                <a:solidFill>
                  <a:srgbClr val="800000"/>
                </a:solidFill>
              </a:rPr>
            </a:br>
            <a:endParaRPr lang="ru-RU" sz="2500" b="1" cap="all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7"/>
            <a:ext cx="8424936" cy="1800200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1800" b="1" dirty="0" smtClean="0">
                <a:solidFill>
                  <a:srgbClr val="800000"/>
                </a:solidFill>
              </a:rPr>
              <a:t>Уважительными </a:t>
            </a:r>
            <a:r>
              <a:rPr lang="ru-RU" sz="1800" b="1" dirty="0">
                <a:solidFill>
                  <a:srgbClr val="800000"/>
                </a:solidFill>
              </a:rPr>
              <a:t>причинами </a:t>
            </a:r>
            <a:r>
              <a:rPr lang="ru-RU" sz="1800" b="1" dirty="0" smtClean="0">
                <a:solidFill>
                  <a:srgbClr val="800000"/>
                </a:solidFill>
              </a:rPr>
              <a:t>являются:</a:t>
            </a:r>
          </a:p>
          <a:p>
            <a:pPr marL="0" indent="0" fontAlgn="base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1</a:t>
            </a:r>
            <a:r>
              <a:rPr lang="ru-RU" sz="1800" b="1" dirty="0">
                <a:solidFill>
                  <a:srgbClr val="002060"/>
                </a:solidFill>
              </a:rPr>
              <a:t>) потеря трудоспособности на длительное время (не более двух месяцев);</a:t>
            </a:r>
          </a:p>
          <a:p>
            <a:pPr marL="0" indent="0" fontAlgn="base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2</a:t>
            </a:r>
            <a:r>
              <a:rPr lang="ru-RU" sz="1800" b="1" dirty="0">
                <a:solidFill>
                  <a:srgbClr val="002060"/>
                </a:solidFill>
              </a:rPr>
              <a:t>) нахождение в отпуске по беременности и родам, уходу за ребенком;</a:t>
            </a:r>
          </a:p>
          <a:p>
            <a:pPr marL="0" indent="0" fontAlgn="base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3</a:t>
            </a:r>
            <a:r>
              <a:rPr lang="ru-RU" sz="1800" b="1" dirty="0">
                <a:solidFill>
                  <a:srgbClr val="002060"/>
                </a:solidFill>
              </a:rPr>
              <a:t>) нахождение в служебной командировке за рубежом.</a:t>
            </a:r>
          </a:p>
          <a:p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9962" y="3172906"/>
            <a:ext cx="81985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800000"/>
                </a:solidFill>
              </a:rPr>
              <a:t>СРОКИ: </a:t>
            </a:r>
            <a:r>
              <a:rPr lang="ru-RU" b="1" dirty="0" smtClean="0">
                <a:solidFill>
                  <a:srgbClr val="002060"/>
                </a:solidFill>
              </a:rPr>
              <a:t>тестирование </a:t>
            </a:r>
            <a:r>
              <a:rPr lang="ru-RU" b="1" dirty="0">
                <a:solidFill>
                  <a:srgbClr val="002060"/>
                </a:solidFill>
              </a:rPr>
              <a:t>проводится ежегодно с 15 октября по 15 </a:t>
            </a:r>
            <a:r>
              <a:rPr lang="ru-RU" b="1" dirty="0" smtClean="0">
                <a:solidFill>
                  <a:srgbClr val="002060"/>
                </a:solidFill>
              </a:rPr>
              <a:t>декабря. 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6540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634082"/>
          </a:xfrm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srgbClr val="800000"/>
                </a:solidFill>
              </a:rPr>
              <a:t>Экспертный </a:t>
            </a:r>
            <a:r>
              <a:rPr lang="ru-RU" sz="2800" b="1" cap="all" dirty="0">
                <a:solidFill>
                  <a:srgbClr val="800000"/>
                </a:solidFill>
              </a:rPr>
              <a:t>совет ежегодно с 1 января по 31 </a:t>
            </a:r>
            <a:r>
              <a:rPr lang="ru-RU" sz="2800" b="1" cap="all" dirty="0" smtClean="0">
                <a:solidFill>
                  <a:srgbClr val="800000"/>
                </a:solidFill>
              </a:rPr>
              <a:t>марта</a:t>
            </a:r>
            <a:r>
              <a:rPr lang="ru-RU" sz="2800" b="1" cap="all" dirty="0">
                <a:solidFill>
                  <a:srgbClr val="800000"/>
                </a:solidFill>
              </a:rPr>
              <a:t/>
            </a:r>
            <a:br>
              <a:rPr lang="ru-RU" sz="2800" b="1" cap="all" dirty="0">
                <a:solidFill>
                  <a:srgbClr val="800000"/>
                </a:solidFill>
              </a:rPr>
            </a:br>
            <a:endParaRPr lang="ru-RU" sz="2800" b="1" cap="all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04656"/>
          </a:xfrm>
        </p:spPr>
        <p:txBody>
          <a:bodyPr>
            <a:normAutofit fontScale="25000" lnSpcReduction="20000"/>
          </a:bodyPr>
          <a:lstStyle/>
          <a:p>
            <a:pPr marL="0" indent="0" fontAlgn="base">
              <a:buNone/>
            </a:pPr>
            <a:endParaRPr lang="ru-RU" sz="4500" dirty="0" smtClean="0"/>
          </a:p>
          <a:p>
            <a:pPr fontAlgn="base"/>
            <a:r>
              <a:rPr lang="ru-RU" sz="7200" b="1" dirty="0" smtClean="0">
                <a:solidFill>
                  <a:srgbClr val="800000"/>
                </a:solidFill>
              </a:rPr>
              <a:t>на </a:t>
            </a:r>
            <a:r>
              <a:rPr lang="ru-RU" sz="7200" b="1" dirty="0">
                <a:solidFill>
                  <a:srgbClr val="800000"/>
                </a:solidFill>
              </a:rPr>
              <a:t>вторую квалификационную категорию - </a:t>
            </a:r>
            <a:r>
              <a:rPr lang="ru-RU" sz="7200" dirty="0">
                <a:solidFill>
                  <a:srgbClr val="002060"/>
                </a:solidFill>
              </a:rPr>
              <a:t>экспертный совет, организуемый </a:t>
            </a:r>
            <a:r>
              <a:rPr lang="ru-RU" sz="7200" u="sng" dirty="0">
                <a:solidFill>
                  <a:srgbClr val="002060"/>
                </a:solidFill>
              </a:rPr>
              <a:t>на уровне организации образования, </a:t>
            </a:r>
            <a:r>
              <a:rPr lang="ru-RU" sz="7200" dirty="0">
                <a:solidFill>
                  <a:srgbClr val="002060"/>
                </a:solidFill>
              </a:rPr>
              <a:t>в состав которого входят: представители методических объединений, кафедр, Национальной палаты предпринимателей Республики Казахстан "</a:t>
            </a:r>
            <a:r>
              <a:rPr lang="ru-RU" sz="7200" dirty="0" err="1">
                <a:solidFill>
                  <a:srgbClr val="002060"/>
                </a:solidFill>
              </a:rPr>
              <a:t>Атамекен</a:t>
            </a:r>
            <a:r>
              <a:rPr lang="ru-RU" sz="7200" dirty="0">
                <a:solidFill>
                  <a:srgbClr val="002060"/>
                </a:solidFill>
              </a:rPr>
              <a:t>", общественных организаций, профсоюзов, родительской общественности, работодателей, методисты и опытные педагогические работники организаций </a:t>
            </a:r>
            <a:r>
              <a:rPr lang="ru-RU" sz="7200" dirty="0" smtClean="0">
                <a:solidFill>
                  <a:srgbClr val="002060"/>
                </a:solidFill>
              </a:rPr>
              <a:t>образования.</a:t>
            </a:r>
          </a:p>
          <a:p>
            <a:pPr fontAlgn="base"/>
            <a:endParaRPr lang="ru-RU" sz="7200" dirty="0" smtClean="0">
              <a:solidFill>
                <a:srgbClr val="002060"/>
              </a:solidFill>
            </a:endParaRPr>
          </a:p>
          <a:p>
            <a:pPr fontAlgn="base"/>
            <a:r>
              <a:rPr lang="ru-RU" sz="7200" b="1" dirty="0" smtClean="0">
                <a:solidFill>
                  <a:srgbClr val="800000"/>
                </a:solidFill>
              </a:rPr>
              <a:t>на </a:t>
            </a:r>
            <a:r>
              <a:rPr lang="ru-RU" sz="7200" b="1" dirty="0">
                <a:solidFill>
                  <a:srgbClr val="800000"/>
                </a:solidFill>
              </a:rPr>
              <a:t>первую квалификационную категорию - </a:t>
            </a:r>
            <a:r>
              <a:rPr lang="ru-RU" sz="7200" dirty="0">
                <a:solidFill>
                  <a:srgbClr val="002060"/>
                </a:solidFill>
              </a:rPr>
              <a:t>экспертный совет, организуемый </a:t>
            </a:r>
            <a:r>
              <a:rPr lang="ru-RU" sz="7200" u="sng" dirty="0">
                <a:solidFill>
                  <a:srgbClr val="002060"/>
                </a:solidFill>
              </a:rPr>
              <a:t>на уровне района (города), </a:t>
            </a:r>
            <a:r>
              <a:rPr lang="ru-RU" sz="7200" dirty="0">
                <a:solidFill>
                  <a:srgbClr val="002060"/>
                </a:solidFill>
              </a:rPr>
              <a:t>в состав которого входят: методисты методических кабинетов, руководители методических объединений, опытные педагогические работники района (города), представители институтов повышения квалификации, Национальной палаты предпринимателей Республики Казахстан "</a:t>
            </a:r>
            <a:r>
              <a:rPr lang="ru-RU" sz="7200" dirty="0" err="1">
                <a:solidFill>
                  <a:srgbClr val="002060"/>
                </a:solidFill>
              </a:rPr>
              <a:t>Атамекен</a:t>
            </a:r>
            <a:r>
              <a:rPr lang="ru-RU" sz="7200" dirty="0">
                <a:solidFill>
                  <a:srgbClr val="002060"/>
                </a:solidFill>
              </a:rPr>
              <a:t>", общественных организаций, профсоюзов, работодателей, родительской </a:t>
            </a:r>
            <a:r>
              <a:rPr lang="ru-RU" sz="7200" dirty="0" smtClean="0">
                <a:solidFill>
                  <a:srgbClr val="002060"/>
                </a:solidFill>
              </a:rPr>
              <a:t>общественности</a:t>
            </a:r>
            <a:r>
              <a:rPr lang="ru-RU" sz="7200" dirty="0">
                <a:solidFill>
                  <a:srgbClr val="002060"/>
                </a:solidFill>
              </a:rPr>
              <a:t>.</a:t>
            </a:r>
            <a:endParaRPr lang="ru-RU" sz="7200" dirty="0" smtClean="0">
              <a:solidFill>
                <a:srgbClr val="002060"/>
              </a:solidFill>
            </a:endParaRPr>
          </a:p>
          <a:p>
            <a:pPr fontAlgn="base"/>
            <a:endParaRPr lang="ru-RU" sz="7200" dirty="0" smtClean="0">
              <a:solidFill>
                <a:srgbClr val="800000"/>
              </a:solidFill>
            </a:endParaRPr>
          </a:p>
          <a:p>
            <a:pPr fontAlgn="base"/>
            <a:r>
              <a:rPr lang="ru-RU" sz="7200" b="1" dirty="0" smtClean="0">
                <a:solidFill>
                  <a:srgbClr val="800000"/>
                </a:solidFill>
              </a:rPr>
              <a:t>на высшую </a:t>
            </a:r>
            <a:r>
              <a:rPr lang="ru-RU" sz="7200" b="1" dirty="0">
                <a:solidFill>
                  <a:srgbClr val="800000"/>
                </a:solidFill>
              </a:rPr>
              <a:t>квалификационную категорию </a:t>
            </a:r>
            <a:r>
              <a:rPr lang="ru-RU" sz="7200" dirty="0">
                <a:solidFill>
                  <a:srgbClr val="002060"/>
                </a:solidFill>
              </a:rPr>
              <a:t>педагогических работников и приравненных к ним лиц организаций образования областного значения и высшую квалификационную категорию - экспертный совет, организуемый на </a:t>
            </a:r>
            <a:r>
              <a:rPr lang="ru-RU" sz="7200" u="sng" dirty="0">
                <a:solidFill>
                  <a:srgbClr val="002060"/>
                </a:solidFill>
              </a:rPr>
              <a:t>уровне области</a:t>
            </a:r>
            <a:r>
              <a:rPr lang="ru-RU" sz="7200" dirty="0">
                <a:solidFill>
                  <a:srgbClr val="002060"/>
                </a:solidFill>
              </a:rPr>
              <a:t>, в состав которого входит: представители Национальной палаты предпринимателей Республики Казахстан "</a:t>
            </a:r>
            <a:r>
              <a:rPr lang="ru-RU" sz="7200" dirty="0" err="1">
                <a:solidFill>
                  <a:srgbClr val="002060"/>
                </a:solidFill>
              </a:rPr>
              <a:t>Атамекен</a:t>
            </a:r>
            <a:r>
              <a:rPr lang="ru-RU" sz="7200" dirty="0">
                <a:solidFill>
                  <a:srgbClr val="002060"/>
                </a:solidFill>
              </a:rPr>
              <a:t>", методических кабинетов, институтов повышения квалификации, общественных организаций, профсоюзов, работодателей, опытные педагогические работники области</a:t>
            </a:r>
            <a:r>
              <a:rPr lang="ru-RU" sz="7200" dirty="0" smtClean="0">
                <a:solidFill>
                  <a:srgbClr val="002060"/>
                </a:solidFill>
              </a:rPr>
              <a:t>.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142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864096"/>
          </a:xfrm>
        </p:spPr>
        <p:txBody>
          <a:bodyPr>
            <a:normAutofit fontScale="90000"/>
          </a:bodyPr>
          <a:lstStyle/>
          <a:p>
            <a:r>
              <a:rPr lang="ru-RU" sz="2800" b="1" cap="all" dirty="0" smtClean="0">
                <a:solidFill>
                  <a:srgbClr val="800000"/>
                </a:solidFill>
              </a:rPr>
              <a:t/>
            </a:r>
            <a:br>
              <a:rPr lang="ru-RU" sz="2800" b="1" cap="all" dirty="0" smtClean="0">
                <a:solidFill>
                  <a:srgbClr val="800000"/>
                </a:solidFill>
              </a:rPr>
            </a:br>
            <a:r>
              <a:rPr lang="ru-RU" sz="2800" b="1" cap="all" dirty="0" smtClean="0">
                <a:solidFill>
                  <a:srgbClr val="800000"/>
                </a:solidFill>
              </a:rPr>
              <a:t>Аттестационные </a:t>
            </a:r>
            <a:r>
              <a:rPr lang="ru-RU" sz="2800" b="1" cap="all" dirty="0">
                <a:solidFill>
                  <a:srgbClr val="800000"/>
                </a:solidFill>
              </a:rPr>
              <a:t>комиссии соответствующих уровней в процессе </a:t>
            </a:r>
            <a:r>
              <a:rPr lang="ru-RU" sz="2800" b="1" cap="all" dirty="0" smtClean="0">
                <a:solidFill>
                  <a:srgbClr val="800000"/>
                </a:solidFill>
              </a:rPr>
              <a:t>аттестации</a:t>
            </a:r>
            <a:r>
              <a:rPr lang="ru-RU" sz="2800" b="1" cap="all" dirty="0">
                <a:solidFill>
                  <a:srgbClr val="800000"/>
                </a:solidFill>
              </a:rPr>
              <a:t/>
            </a:r>
            <a:br>
              <a:rPr lang="ru-RU" sz="2800" b="1" cap="all" dirty="0">
                <a:solidFill>
                  <a:srgbClr val="800000"/>
                </a:solidFill>
              </a:rPr>
            </a:br>
            <a:endParaRPr lang="ru-RU" sz="2800" b="1" cap="all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3168352"/>
          </a:xfrm>
        </p:spPr>
        <p:txBody>
          <a:bodyPr>
            <a:normAutofit/>
          </a:bodyPr>
          <a:lstStyle/>
          <a:p>
            <a:pPr fontAlgn="base"/>
            <a:r>
              <a:rPr lang="ru-RU" sz="1800" b="1" dirty="0" smtClean="0">
                <a:solidFill>
                  <a:srgbClr val="002060"/>
                </a:solidFill>
              </a:rPr>
              <a:t>рассматривают </a:t>
            </a:r>
            <a:r>
              <a:rPr lang="ru-RU" sz="1800" b="1" dirty="0">
                <a:solidFill>
                  <a:srgbClr val="002060"/>
                </a:solidFill>
              </a:rPr>
              <a:t>и анализируют итоги деятельности аттестуемых педагогических работников и приравненных к ним </a:t>
            </a:r>
            <a:r>
              <a:rPr lang="ru-RU" sz="1800" b="1" dirty="0" smtClean="0">
                <a:solidFill>
                  <a:srgbClr val="002060"/>
                </a:solidFill>
              </a:rPr>
              <a:t>лиц;</a:t>
            </a:r>
          </a:p>
          <a:p>
            <a:pPr fontAlgn="base"/>
            <a:r>
              <a:rPr lang="ru-RU" sz="1800" b="1" dirty="0" smtClean="0">
                <a:solidFill>
                  <a:srgbClr val="002060"/>
                </a:solidFill>
              </a:rPr>
              <a:t>оценивают </a:t>
            </a:r>
            <a:r>
              <a:rPr lang="ru-RU" sz="1800" b="1" dirty="0">
                <a:solidFill>
                  <a:srgbClr val="002060"/>
                </a:solidFill>
              </a:rPr>
              <a:t>профессиональную компетентность аттестуемых педагогических работников и приравненных к ним лиц</a:t>
            </a:r>
            <a:r>
              <a:rPr lang="ru-RU" sz="1800" b="1" dirty="0" smtClean="0">
                <a:solidFill>
                  <a:srgbClr val="002060"/>
                </a:solidFill>
              </a:rPr>
              <a:t>.</a:t>
            </a:r>
          </a:p>
          <a:p>
            <a:pPr fontAlgn="base"/>
            <a:endParaRPr lang="ru-RU" sz="1800" b="1" dirty="0" smtClean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r>
              <a:rPr lang="ru-RU" sz="1800" b="1" dirty="0">
                <a:solidFill>
                  <a:srgbClr val="002060"/>
                </a:solidFill>
              </a:rPr>
              <a:t>	 </a:t>
            </a:r>
            <a:r>
              <a:rPr lang="ru-RU" sz="1800" b="1" dirty="0" smtClean="0">
                <a:solidFill>
                  <a:srgbClr val="002060"/>
                </a:solidFill>
              </a:rPr>
              <a:t>Аттестационная </a:t>
            </a:r>
            <a:r>
              <a:rPr lang="ru-RU" sz="1800" b="1" dirty="0">
                <a:solidFill>
                  <a:srgbClr val="002060"/>
                </a:solidFill>
              </a:rPr>
              <a:t>комиссия организации образования на основании заключения экспертного совета утверждает вторую квалификационную категорию аттестуемых педагогических работников и приравненных к ним лиц, </a:t>
            </a:r>
            <a:r>
              <a:rPr lang="ru-RU" sz="1800" b="1" u="sng" dirty="0">
                <a:solidFill>
                  <a:srgbClr val="002060"/>
                </a:solidFill>
              </a:rPr>
              <a:t>формирует материалы педагогов для присвоения (подтверждения) первой и высшей </a:t>
            </a:r>
            <a:r>
              <a:rPr lang="ru-RU" sz="1800" b="1" u="sng" dirty="0" smtClean="0">
                <a:solidFill>
                  <a:srgbClr val="002060"/>
                </a:solidFill>
              </a:rPr>
              <a:t>категории</a:t>
            </a:r>
            <a:r>
              <a:rPr lang="ru-RU" sz="1800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02876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48072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ВАЖНО!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2376263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Аттестация </a:t>
            </a:r>
            <a:r>
              <a:rPr lang="ru-RU" sz="1800" b="1" dirty="0">
                <a:solidFill>
                  <a:srgbClr val="002060"/>
                </a:solidFill>
              </a:rPr>
              <a:t>педагогических работников и приравненных к ним лиц осуществляется в соответствии со специальностью, </a:t>
            </a:r>
            <a:r>
              <a:rPr lang="ru-RU" sz="1800" b="1" u="sng" dirty="0">
                <a:solidFill>
                  <a:srgbClr val="800000"/>
                </a:solidFill>
              </a:rPr>
              <a:t>указанной в дипломе об </a:t>
            </a:r>
            <a:r>
              <a:rPr lang="ru-RU" sz="1800" b="1" u="sng" dirty="0" smtClean="0">
                <a:solidFill>
                  <a:srgbClr val="800000"/>
                </a:solidFill>
              </a:rPr>
              <a:t>образовании.</a:t>
            </a:r>
          </a:p>
          <a:p>
            <a:pPr marL="0" indent="0" fontAlgn="base">
              <a:buNone/>
            </a:pPr>
            <a:r>
              <a:rPr lang="ru-RU" sz="1800" b="1" dirty="0">
                <a:solidFill>
                  <a:srgbClr val="002060"/>
                </a:solidFill>
              </a:rPr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В </a:t>
            </a:r>
            <a:r>
              <a:rPr lang="ru-RU" sz="1800" b="1" dirty="0">
                <a:solidFill>
                  <a:srgbClr val="002060"/>
                </a:solidFill>
              </a:rPr>
              <a:t>случае преподавания дисциплин, указанных в дипломе об образовании как одна специальность, аттестация педагогических работников и приравненных к ним лиц, </a:t>
            </a:r>
            <a:r>
              <a:rPr lang="ru-RU" sz="1800" b="1" u="sng" dirty="0">
                <a:solidFill>
                  <a:srgbClr val="800000"/>
                </a:solidFill>
              </a:rPr>
              <a:t>проводится по основной должности с указанием предметов в соответствии с указанной в дипломе специальностью.</a:t>
            </a:r>
          </a:p>
          <a:p>
            <a:pPr marL="0" indent="0">
              <a:buNone/>
            </a:pPr>
            <a:endParaRPr lang="ru-RU" sz="2000" dirty="0">
              <a:solidFill>
                <a:srgbClr val="800000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23528" y="3284984"/>
            <a:ext cx="8640960" cy="216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dirty="0" smtClean="0"/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B случае преподавания педагогом дисциплин, по которым не осуществляется профессиональная подготовка специалистов в высших учебных заведениях (далее - вуз) или организациях образования технического и профессионального, </a:t>
            </a:r>
            <a:r>
              <a:rPr lang="ru-RU" sz="1800" b="1" dirty="0" err="1" smtClean="0">
                <a:solidFill>
                  <a:srgbClr val="002060"/>
                </a:solidFill>
              </a:rPr>
              <a:t>послесреднего</a:t>
            </a:r>
            <a:r>
              <a:rPr lang="ru-RU" sz="1800" b="1" dirty="0" smtClean="0">
                <a:solidFill>
                  <a:srgbClr val="002060"/>
                </a:solidFill>
              </a:rPr>
              <a:t> образования, за ним сохраняется ранее полученная категория, аттестация проводится на общих основаниях </a:t>
            </a:r>
            <a:r>
              <a:rPr lang="ru-RU" sz="1800" b="1" u="sng" dirty="0" smtClean="0">
                <a:solidFill>
                  <a:srgbClr val="800000"/>
                </a:solidFill>
              </a:rPr>
              <a:t>при наличии соответствующего сертификата о повышении квалификации.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99062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648072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КАТЕГОРИЯ ПО ПРЕДМЕТУ САМОПОЗНАНИЕ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1800200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1800" b="1" dirty="0" smtClean="0">
                <a:solidFill>
                  <a:srgbClr val="002060"/>
                </a:solidFill>
              </a:rPr>
              <a:t>При </a:t>
            </a:r>
            <a:r>
              <a:rPr lang="ru-RU" sz="1800" b="1" dirty="0">
                <a:solidFill>
                  <a:srgbClr val="002060"/>
                </a:solidFill>
              </a:rPr>
              <a:t>преподавании предмета </a:t>
            </a:r>
            <a:r>
              <a:rPr lang="ru-RU" sz="1800" b="1" dirty="0" smtClean="0">
                <a:solidFill>
                  <a:srgbClr val="002060"/>
                </a:solidFill>
              </a:rPr>
              <a:t>«Самопознание» </a:t>
            </a:r>
            <a:r>
              <a:rPr lang="ru-RU" sz="1800" b="1" dirty="0">
                <a:solidFill>
                  <a:srgbClr val="002060"/>
                </a:solidFill>
              </a:rPr>
              <a:t>у педагогического работника квалификационная категория </a:t>
            </a:r>
            <a:r>
              <a:rPr lang="ru-RU" sz="1800" b="1" u="sng" dirty="0">
                <a:solidFill>
                  <a:srgbClr val="800000"/>
                </a:solidFill>
              </a:rPr>
              <a:t>приравнивается к квалификационной категории по ранее преподаваемому предмету, и сохраняется до истечения ее срока действия.</a:t>
            </a:r>
          </a:p>
          <a:p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4285993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20080"/>
          </a:xfrm>
        </p:spPr>
        <p:txBody>
          <a:bodyPr>
            <a:normAutofit fontScale="90000"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ПРЕДОСТАВЛЯЕМЫЕ ДОКУМЕНТЫ В АТТЕСТАЦИОННУЮ КОМИССИЮ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229600" cy="5688632"/>
          </a:xfrm>
        </p:spPr>
        <p:txBody>
          <a:bodyPr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ru-RU" dirty="0"/>
              <a:t>    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b="1" dirty="0">
                <a:solidFill>
                  <a:srgbClr val="002060"/>
                </a:solidFill>
              </a:rPr>
              <a:t>1) заявление на аттестацию;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</a:t>
            </a:r>
            <a:r>
              <a:rPr lang="ru-RU" sz="2900" b="1" dirty="0">
                <a:solidFill>
                  <a:srgbClr val="002060"/>
                </a:solidFill>
              </a:rPr>
              <a:t> 2) копии документов, необходимых для обязательного представления всеми аттестуемыми педагогическими работниками: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документ, удостоверяющий личность;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диплом об образовании;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документ, подтверждающий трудовую деятельность работника;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удостоверение о ранее присвоенной квалификационной категории;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документы о прохождении курсов повышения квалификации;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</a:t>
            </a:r>
            <a:r>
              <a:rPr lang="ru-RU" sz="2900" b="1" dirty="0">
                <a:solidFill>
                  <a:srgbClr val="002060"/>
                </a:solidFill>
              </a:rPr>
              <a:t>3) сведения о профессиональных достижениях (при их наличии):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материалы обобщения педагогического опыта: эссе, творческий отчет, самоанализ профессиональной деятельности;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документы, свидетельствующие о научно-методической деятельности педагога: участие в научно-практических конференциях, творческих конкурсах, семинарах, круглых столах, педагогических чтениях различного уровня; копии публикаций научно-методических материалов в периодической печати, средствах массовой информации;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итоги комплексного аналитического обобщения итогов деятельности педагогических работников и приравненных к ним лиц: отзывы, результаты анкетирования обучающихся и воспитанников, родителей, коллег и администрации, отзывы со стороны руководителей баз практик, работодателей, информация о поступлениях в вуз или трудоустройстве;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результаты педагогической деятельности: документы, подтверждающие участие педагогических работников и приравненных к ним лиц, обучающихся и воспитанников в учебных, творческих, спортивных, предметных олимпиадах, конкурсах, смотрах, соревнованиях, играх, наградные материалы;</a:t>
            </a:r>
          </a:p>
          <a:p>
            <a:pPr marL="0" indent="0" fontAlgn="base">
              <a:buNone/>
            </a:pPr>
            <a:r>
              <a:rPr lang="ru-RU" sz="2900" dirty="0">
                <a:solidFill>
                  <a:srgbClr val="002060"/>
                </a:solidFill>
              </a:rPr>
              <a:t>      динамика результативности профессиональной деятельности работника за последние три года (при досрочной аттестации - 1-2 года).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527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800000"/>
                </a:solidFill>
              </a:rPr>
              <a:t>Решение об отклонении в присвоении (подтверждении) квалификационной категории педагогическим работникам и приравненным к ним лицам оформляется отдельным протоколом с подробным обоснованием.</a:t>
            </a:r>
            <a:br>
              <a:rPr lang="ru-RU" sz="2000" b="1" dirty="0">
                <a:solidFill>
                  <a:srgbClr val="800000"/>
                </a:solidFill>
              </a:rPr>
            </a:br>
            <a:endParaRPr lang="ru-RU" sz="20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9"/>
            <a:ext cx="8363272" cy="3672407"/>
          </a:xfrm>
        </p:spPr>
        <p:txBody>
          <a:bodyPr>
            <a:normAutofit fontScale="77500" lnSpcReduction="20000"/>
          </a:bodyPr>
          <a:lstStyle/>
          <a:p>
            <a:pPr fontAlgn="base">
              <a:buFont typeface="Wingdings" panose="05000000000000000000" pitchFamily="2" charset="2"/>
              <a:buChar char="§"/>
            </a:pPr>
            <a:r>
              <a:rPr lang="ru-RU" sz="2300" b="1" dirty="0" smtClean="0">
                <a:solidFill>
                  <a:srgbClr val="002060"/>
                </a:solidFill>
              </a:rPr>
              <a:t>При </a:t>
            </a:r>
            <a:r>
              <a:rPr lang="ru-RU" sz="2300" b="1" dirty="0">
                <a:solidFill>
                  <a:srgbClr val="002060"/>
                </a:solidFill>
              </a:rPr>
              <a:t>принятии аттестационной комиссией решения </a:t>
            </a:r>
            <a:r>
              <a:rPr lang="ru-RU" sz="2300" b="1" dirty="0">
                <a:solidFill>
                  <a:srgbClr val="800000"/>
                </a:solidFill>
              </a:rPr>
              <a:t>"не соответствует требованиям квалификационной категории"</a:t>
            </a:r>
            <a:r>
              <a:rPr lang="ru-RU" sz="2300" b="1" dirty="0">
                <a:solidFill>
                  <a:srgbClr val="002060"/>
                </a:solidFill>
              </a:rPr>
              <a:t> </a:t>
            </a:r>
            <a:r>
              <a:rPr lang="ru-RU" sz="2300" b="1" dirty="0">
                <a:solidFill>
                  <a:srgbClr val="800000"/>
                </a:solidFill>
              </a:rPr>
              <a:t>квалификационная категория снижается на один уровень, а в случае досрочной аттестации за ним сохраняется имеющаяся квалификационная категория до завершения срока ее действия.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300" b="1" dirty="0">
                <a:solidFill>
                  <a:srgbClr val="002060"/>
                </a:solidFill>
              </a:rPr>
              <a:t>      </a:t>
            </a:r>
            <a:r>
              <a:rPr lang="ru-RU" sz="2300" b="1" dirty="0" smtClean="0">
                <a:solidFill>
                  <a:srgbClr val="002060"/>
                </a:solidFill>
              </a:rPr>
              <a:t>Решение </a:t>
            </a:r>
            <a:r>
              <a:rPr lang="ru-RU" sz="2300" b="1" dirty="0">
                <a:solidFill>
                  <a:srgbClr val="002060"/>
                </a:solidFill>
              </a:rPr>
              <a:t>о снижении квалификационной категории, соответственно, оплаты труда оформляется приказом руководителя организации образования на основании решения аттестационной комиссии.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2300" b="1" dirty="0">
                <a:solidFill>
                  <a:srgbClr val="002060"/>
                </a:solidFill>
              </a:rPr>
              <a:t>      </a:t>
            </a:r>
            <a:r>
              <a:rPr lang="ru-RU" sz="2300" b="1" u="sng" dirty="0" smtClean="0">
                <a:solidFill>
                  <a:srgbClr val="800000"/>
                </a:solidFill>
              </a:rPr>
              <a:t>Приказ </a:t>
            </a:r>
            <a:r>
              <a:rPr lang="ru-RU" sz="2300" b="1" u="sng" dirty="0">
                <a:solidFill>
                  <a:srgbClr val="800000"/>
                </a:solidFill>
              </a:rPr>
              <a:t>о присвоении (подтверждении) квалификационных категорий педагогическим работникам и приравненным к ним лицам издается руководителями всех уровней не позднее 1 июля </a:t>
            </a:r>
            <a:r>
              <a:rPr lang="ru-RU" sz="2300" b="1" dirty="0">
                <a:solidFill>
                  <a:srgbClr val="002060"/>
                </a:solidFill>
              </a:rPr>
              <a:t>календарного года и оплата труда в соответствии с присвоенной (подтвержденной) квалификационной категорией педагогическим работникам и приравненным к ним лицам организаций образования устанавливается с 1 сентября нового учебного года.</a:t>
            </a:r>
          </a:p>
          <a:p>
            <a:pPr>
              <a:buFont typeface="Wingdings" panose="05000000000000000000" pitchFamily="2" charset="2"/>
              <a:buChar char="§"/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3940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9208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ПРОДЛЕНИЕ ДЕЙСТВИЯ КАТЕГОРИИ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4032448"/>
          </a:xfrm>
        </p:spPr>
        <p:txBody>
          <a:bodyPr>
            <a:normAutofit fontScale="62500" lnSpcReduction="20000"/>
          </a:bodyPr>
          <a:lstStyle/>
          <a:p>
            <a:pPr marL="0" indent="0" fontAlgn="base">
              <a:buNone/>
            </a:pPr>
            <a:r>
              <a:rPr lang="ru-RU" dirty="0" smtClean="0"/>
              <a:t>	</a:t>
            </a:r>
            <a:r>
              <a:rPr lang="ru-RU" sz="2900" b="1" dirty="0" smtClean="0">
                <a:solidFill>
                  <a:srgbClr val="800000"/>
                </a:solidFill>
              </a:rPr>
              <a:t>В </a:t>
            </a:r>
            <a:r>
              <a:rPr lang="ru-RU" sz="2900" b="1" dirty="0">
                <a:solidFill>
                  <a:srgbClr val="800000"/>
                </a:solidFill>
              </a:rPr>
              <a:t>следующих случаях</a:t>
            </a:r>
            <a:r>
              <a:rPr lang="ru-RU" sz="2900" b="1" dirty="0" smtClean="0">
                <a:solidFill>
                  <a:srgbClr val="800000"/>
                </a:solidFill>
              </a:rPr>
              <a:t>: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1) временная нетрудоспособность педагогического работника;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2) нахождение в отпуске по беременности и родам, уходу за ребенком;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3) нахождение в служебной командировке, на обучении (стажировке) по специальности за пределами Республики Казахстан;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4) возобновление работы в должности, по которой присвоена (подтверждена) квалификационная категория, независимо от причин ее прекращения;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5) смена места работы в пределах Республики Казахстан;</a:t>
            </a:r>
          </a:p>
          <a:p>
            <a:pPr marL="0" indent="0" fontAlgn="base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6) осуществление педагогической деятельности лицами, прибывшими в Республику Казахстан из стран ближнего и дальнего зарубежья при наличии документов, подтверждающих образование, трудовой стаж и квалификационную категорию;</a:t>
            </a:r>
          </a:p>
          <a:p>
            <a:pPr marL="0" indent="0">
              <a:buNone/>
            </a:pPr>
            <a:r>
              <a:rPr lang="ru-RU" sz="2900" b="1" dirty="0">
                <a:solidFill>
                  <a:srgbClr val="002060"/>
                </a:solidFill>
              </a:rPr>
              <a:t>      7) перешедших в организации образования с уполномоченного органа в области образования, органов управления образованием, методических кабинетов, институтов повышения </a:t>
            </a:r>
            <a:r>
              <a:rPr lang="ru-RU" sz="2900" b="1" dirty="0" smtClean="0">
                <a:solidFill>
                  <a:srgbClr val="002060"/>
                </a:solidFill>
              </a:rPr>
              <a:t>квалификации.</a:t>
            </a:r>
            <a:endParaRPr lang="ru-RU" sz="29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838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6470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800000"/>
                </a:solidFill>
              </a:rPr>
              <a:t>НОРМАТИВНЫЕ ДОКУМЕНТЫ ПО АТТЕСТАЦИИ</a:t>
            </a:r>
            <a:endParaRPr lang="ru-RU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4326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1"/>
            <a:ext cx="8229600" cy="3240360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§"/>
            </a:pPr>
            <a:r>
              <a:rPr lang="ru-RU" sz="1800" b="1" dirty="0" smtClean="0">
                <a:solidFill>
                  <a:srgbClr val="002060"/>
                </a:solidFill>
              </a:rPr>
              <a:t>При переходе на работу в организацию образования ко второй квалификационной категории приравнивается кандидат в мастера спорта, к первой квалификационной категории </a:t>
            </a:r>
            <a:r>
              <a:rPr lang="ru-RU" sz="1800" b="1" u="sng" dirty="0" smtClean="0">
                <a:solidFill>
                  <a:srgbClr val="800000"/>
                </a:solidFill>
              </a:rPr>
              <a:t>приравнивается мастер спорта и мастер международного класса.</a:t>
            </a:r>
          </a:p>
          <a:p>
            <a:pPr marL="0" indent="0" fontAlgn="base">
              <a:buNone/>
            </a:pPr>
            <a:endParaRPr lang="ru-RU" sz="1800" b="1" u="sng" dirty="0" smtClean="0">
              <a:solidFill>
                <a:srgbClr val="002060"/>
              </a:solidFill>
            </a:endParaRP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1800" b="1" dirty="0" smtClean="0">
                <a:solidFill>
                  <a:srgbClr val="002060"/>
                </a:solidFill>
              </a:rPr>
              <a:t>      При переходе на работу в организации образования ученая степень кандидата наук, доктора </a:t>
            </a:r>
            <a:r>
              <a:rPr lang="ru-RU" sz="1800" b="1" dirty="0" err="1" smtClean="0">
                <a:solidFill>
                  <a:srgbClr val="002060"/>
                </a:solidFill>
              </a:rPr>
              <a:t>PhD</a:t>
            </a:r>
            <a:r>
              <a:rPr lang="ru-RU" sz="1800" b="1" dirty="0" smtClean="0">
                <a:solidFill>
                  <a:srgbClr val="002060"/>
                </a:solidFill>
              </a:rPr>
              <a:t> приравнивается к первой квалификационной категории, степень доктора наук </a:t>
            </a:r>
            <a:r>
              <a:rPr lang="ru-RU" sz="1800" b="1" u="sng" dirty="0" smtClean="0">
                <a:solidFill>
                  <a:srgbClr val="800000"/>
                </a:solidFill>
              </a:rPr>
              <a:t>приравнивается к высшей квалификационной категории.</a:t>
            </a:r>
          </a:p>
          <a:p>
            <a:pPr>
              <a:buFont typeface="Wingdings" pitchFamily="2" charset="2"/>
              <a:buChar char="§"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1930967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1872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1800" b="1" u="sng" dirty="0" smtClean="0">
                <a:solidFill>
                  <a:srgbClr val="800000"/>
                </a:solidFill>
              </a:rPr>
              <a:t>В </a:t>
            </a:r>
            <a:r>
              <a:rPr lang="ru-RU" sz="1800" b="1" u="sng" dirty="0">
                <a:solidFill>
                  <a:srgbClr val="800000"/>
                </a:solidFill>
              </a:rPr>
              <a:t>случае истечения срока действия квалификационной категории педагогическим работникам и приравненным к ним лицам, которым до пенсии по возрасту остается не более 3 лет, </a:t>
            </a:r>
            <a:r>
              <a:rPr lang="ru-RU" sz="1800" b="1" dirty="0">
                <a:solidFill>
                  <a:srgbClr val="002060"/>
                </a:solidFill>
              </a:rPr>
              <a:t>имеющиеся у них квалификационные категории сохраняются до наступления пенсионного возраста, согласно заявлению об освобождении от очередной аттестации (произвольная форма).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856984" cy="922114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ОСВОБОЖДЕНИЕ ОТ ОЧЕРЕДНОЙ АТТЕСТАЦИИ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655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ЗАКОН РЕСПУБЛИКИ КАЗАХСТАН 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«ОБ ОБРАЗОВАНИИ»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8457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5100" b="1" dirty="0" smtClean="0">
                <a:solidFill>
                  <a:srgbClr val="800000"/>
                </a:solidFill>
              </a:rPr>
              <a:t>Статья 51. Права</a:t>
            </a:r>
            <a:r>
              <a:rPr lang="ru-RU" sz="5100" b="1" dirty="0">
                <a:solidFill>
                  <a:srgbClr val="800000"/>
                </a:solidFill>
              </a:rPr>
              <a:t>, обязанности и ответственность педагогического </a:t>
            </a:r>
            <a:r>
              <a:rPr lang="ru-RU" sz="5100" b="1" dirty="0" smtClean="0">
                <a:solidFill>
                  <a:srgbClr val="800000"/>
                </a:solidFill>
              </a:rPr>
              <a:t>работника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b="1" dirty="0">
                <a:solidFill>
                  <a:srgbClr val="002060"/>
                </a:solidFill>
              </a:rPr>
              <a:t>1</a:t>
            </a:r>
            <a:r>
              <a:rPr lang="ru-RU" sz="3800" b="1" dirty="0">
                <a:solidFill>
                  <a:srgbClr val="002060"/>
                </a:solidFill>
              </a:rPr>
              <a:t>. К занятию педагогической деятельностью допускаются лица, имеющие специальное педагогическое или профессиональное образование по соответствующим профилям</a:t>
            </a:r>
            <a:r>
              <a:rPr lang="ru-RU" sz="3800" b="1" dirty="0" smtClean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ru-RU" sz="3800" b="1" dirty="0" smtClean="0">
                <a:solidFill>
                  <a:srgbClr val="800000"/>
                </a:solidFill>
              </a:rPr>
              <a:t>Педагогический работник имеет право: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повышение </a:t>
            </a:r>
            <a:r>
              <a:rPr lang="ru-RU" sz="3800" b="1" dirty="0">
                <a:solidFill>
                  <a:srgbClr val="002060"/>
                </a:solidFill>
              </a:rPr>
              <a:t>квалификации не реже одного раза в пять лет продолжительностью не более четырех </a:t>
            </a:r>
            <a:r>
              <a:rPr lang="ru-RU" sz="3800" b="1" dirty="0" smtClean="0">
                <a:solidFill>
                  <a:srgbClr val="002060"/>
                </a:solidFill>
              </a:rPr>
              <a:t>месяцев;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досрочную </a:t>
            </a:r>
            <a:r>
              <a:rPr lang="ru-RU" sz="3800" b="1" dirty="0">
                <a:solidFill>
                  <a:srgbClr val="002060"/>
                </a:solidFill>
              </a:rPr>
              <a:t>аттестацию с целью повышения </a:t>
            </a:r>
            <a:r>
              <a:rPr lang="ru-RU" sz="3800" b="1" dirty="0" smtClean="0">
                <a:solidFill>
                  <a:srgbClr val="002060"/>
                </a:solidFill>
              </a:rPr>
              <a:t>категории.</a:t>
            </a:r>
          </a:p>
          <a:p>
            <a:pPr marL="0" indent="0" fontAlgn="base">
              <a:buNone/>
            </a:pPr>
            <a:r>
              <a:rPr lang="ru-RU" sz="3800" b="1" dirty="0" smtClean="0">
                <a:solidFill>
                  <a:srgbClr val="800000"/>
                </a:solidFill>
              </a:rPr>
              <a:t>Педагогический работник обязан: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обладать </a:t>
            </a:r>
            <a:r>
              <a:rPr lang="ru-RU" sz="3800" b="1" dirty="0">
                <a:solidFill>
                  <a:srgbClr val="002060"/>
                </a:solidFill>
              </a:rPr>
              <a:t>соответствующими теоретическими и практическими знаниями и навыками преподавания в области своей профессиональной </a:t>
            </a:r>
            <a:r>
              <a:rPr lang="ru-RU" sz="3800" b="1" dirty="0" smtClean="0">
                <a:solidFill>
                  <a:srgbClr val="002060"/>
                </a:solidFill>
              </a:rPr>
              <a:t>компетенции;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обеспечить </a:t>
            </a:r>
            <a:r>
              <a:rPr lang="ru-RU" sz="3800" b="1" dirty="0">
                <a:solidFill>
                  <a:srgbClr val="002060"/>
                </a:solidFill>
              </a:rPr>
              <a:t>качество предоставляемых образовательных услуг в соответствии с требованиями государственных общеобязательных стандартов образования</a:t>
            </a:r>
            <a:r>
              <a:rPr lang="ru-RU" sz="3800" b="1" dirty="0" smtClean="0">
                <a:solidFill>
                  <a:srgbClr val="002060"/>
                </a:solidFill>
              </a:rPr>
              <a:t>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постоянно </a:t>
            </a:r>
            <a:r>
              <a:rPr lang="ru-RU" sz="3800" b="1" dirty="0">
                <a:solidFill>
                  <a:srgbClr val="002060"/>
                </a:solidFill>
              </a:rPr>
              <a:t>совершенствовать свое профессиональное мастерство, интеллектуальный, творческий и общенаучный </a:t>
            </a:r>
            <a:r>
              <a:rPr lang="ru-RU" sz="3800" b="1" dirty="0" smtClean="0">
                <a:solidFill>
                  <a:srgbClr val="002060"/>
                </a:solidFill>
              </a:rPr>
              <a:t>уровень;</a:t>
            </a:r>
          </a:p>
          <a:p>
            <a:pPr fontAlgn="base">
              <a:buFont typeface="Wingdings" panose="05000000000000000000" pitchFamily="2" charset="2"/>
              <a:buChar char="§"/>
            </a:pPr>
            <a:r>
              <a:rPr lang="ru-RU" sz="3800" b="1" dirty="0" smtClean="0">
                <a:solidFill>
                  <a:srgbClr val="002060"/>
                </a:solidFill>
              </a:rPr>
              <a:t>не </a:t>
            </a:r>
            <a:r>
              <a:rPr lang="ru-RU" sz="3800" b="1" dirty="0">
                <a:solidFill>
                  <a:srgbClr val="002060"/>
                </a:solidFill>
              </a:rPr>
              <a:t>реже одного раза в пять лет проходить </a:t>
            </a:r>
            <a:r>
              <a:rPr lang="ru-RU" sz="3800" b="1" dirty="0" smtClean="0">
                <a:solidFill>
                  <a:srgbClr val="002060"/>
                </a:solidFill>
              </a:rPr>
              <a:t>аттестацию.</a:t>
            </a:r>
            <a:endParaRPr lang="ru-RU" sz="3800" b="1" dirty="0">
              <a:solidFill>
                <a:srgbClr val="002060"/>
              </a:solidFill>
            </a:endParaRPr>
          </a:p>
          <a:p>
            <a:pPr marL="0" indent="0" fontAlgn="base">
              <a:buNone/>
            </a:pPr>
            <a:endParaRPr lang="ru-RU" sz="3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8121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24745"/>
            <a:ext cx="8229600" cy="4032448"/>
          </a:xfrm>
        </p:spPr>
        <p:txBody>
          <a:bodyPr>
            <a:normAutofit fontScale="85000" lnSpcReduction="10000"/>
          </a:bodyPr>
          <a:lstStyle/>
          <a:p>
            <a:pPr marL="0" indent="0" fontAlgn="base">
              <a:buNone/>
            </a:pPr>
            <a:r>
              <a:rPr lang="ru-RU" sz="2900" b="1" dirty="0" smtClean="0">
                <a:solidFill>
                  <a:srgbClr val="002060"/>
                </a:solidFill>
              </a:rPr>
              <a:t>	</a:t>
            </a:r>
            <a:r>
              <a:rPr lang="ru-RU" sz="2600" b="1" dirty="0" smtClean="0">
                <a:solidFill>
                  <a:srgbClr val="002060"/>
                </a:solidFill>
              </a:rPr>
              <a:t>Об </a:t>
            </a:r>
            <a:r>
              <a:rPr lang="ru-RU" sz="2600" b="1" dirty="0">
                <a:solidFill>
                  <a:srgbClr val="002060"/>
                </a:solidFill>
              </a:rPr>
              <a:t>утверждении </a:t>
            </a:r>
            <a:r>
              <a:rPr lang="ru-RU" sz="2600" b="1" dirty="0">
                <a:solidFill>
                  <a:srgbClr val="800000"/>
                </a:solidFill>
              </a:rPr>
              <a:t>стандартов государственных услуг</a:t>
            </a:r>
            <a:r>
              <a:rPr lang="ru-RU" sz="2600" b="1" dirty="0">
                <a:solidFill>
                  <a:srgbClr val="002060"/>
                </a:solidFill>
              </a:rPr>
              <a:t> по приему документов для прохождения аттестации на присвоение (подтверждение) квалификационных категорий педагогическим работникам и приравненным к ним лицам организаций образования, реализующих программы дошкольного воспитания и обучения, начального, основного среднего, общего среднего, технического и профессионального, </a:t>
            </a:r>
            <a:r>
              <a:rPr lang="ru-RU" sz="2600" b="1" dirty="0" err="1">
                <a:solidFill>
                  <a:srgbClr val="002060"/>
                </a:solidFill>
              </a:rPr>
              <a:t>послесреднего</a:t>
            </a:r>
            <a:r>
              <a:rPr lang="ru-RU" sz="2600" b="1" dirty="0">
                <a:solidFill>
                  <a:srgbClr val="002060"/>
                </a:solidFill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</a:rPr>
              <a:t>образования.</a:t>
            </a:r>
          </a:p>
          <a:p>
            <a:pPr marL="0" indent="0" fontAlgn="base">
              <a:buNone/>
            </a:pPr>
            <a:endParaRPr lang="ru-RU" sz="2600" b="1" dirty="0">
              <a:solidFill>
                <a:srgbClr val="002060"/>
              </a:solidFill>
            </a:endParaRPr>
          </a:p>
          <a:p>
            <a:pPr marL="0" indent="0" algn="r" fontAlgn="base">
              <a:buNone/>
            </a:pPr>
            <a:r>
              <a:rPr lang="ru-RU" sz="2600" b="1" dirty="0">
                <a:solidFill>
                  <a:srgbClr val="002060"/>
                </a:solidFill>
              </a:rPr>
              <a:t>Приказ Министра образования и науки Республики Казахстан от 9 ноября 2015 года № 632. Зарегистрирован в Министерстве юстиции Республики Казахстан 21 декабря 2015 года № 12449.</a:t>
            </a:r>
          </a:p>
          <a:p>
            <a:pPr marL="0" indent="0" algn="r">
              <a:buNone/>
            </a:pPr>
            <a:endParaRPr lang="ru-RU" sz="260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НОРМАТИВНЫЕ ДОКУМЕНТЫ ПО АТТЕСТАЦИИ</a:t>
            </a:r>
            <a:endParaRPr lang="ru-RU" sz="2500" b="1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237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50106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ПОРЯДОК ОКАЗАНИЯ ГОСУДАРСТВЕННОЙ УСЛУГИ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 fontAlgn="base">
              <a:buNone/>
            </a:pPr>
            <a:r>
              <a:rPr lang="ru-RU" b="1" dirty="0" smtClean="0">
                <a:solidFill>
                  <a:srgbClr val="800000"/>
                </a:solidFill>
              </a:rPr>
              <a:t>4</a:t>
            </a:r>
            <a:r>
              <a:rPr lang="ru-RU" b="1" dirty="0">
                <a:solidFill>
                  <a:srgbClr val="800000"/>
                </a:solidFill>
              </a:rPr>
              <a:t>. Сроки оказания государственной услуги </a:t>
            </a:r>
            <a:r>
              <a:rPr lang="ru-RU" dirty="0">
                <a:solidFill>
                  <a:srgbClr val="002060"/>
                </a:solidFill>
              </a:rPr>
              <a:t>– 20 минут.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1) максимально допустимое время ожидания для сдачи пакета документов – 20 минут;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2) максимально допустимое время обслуживания – 20 минут.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5. Форма оказания государственной услуги: бумажная.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</a:t>
            </a:r>
            <a:r>
              <a:rPr lang="ru-RU" b="1" dirty="0">
                <a:solidFill>
                  <a:srgbClr val="800000"/>
                </a:solidFill>
              </a:rPr>
              <a:t>  6. Результатом оказываемой государственной услуги является выдача расписки о приеме документов </a:t>
            </a:r>
            <a:r>
              <a:rPr lang="ru-RU" dirty="0">
                <a:solidFill>
                  <a:srgbClr val="002060"/>
                </a:solidFill>
              </a:rPr>
              <a:t>для прохождения </a:t>
            </a:r>
            <a:r>
              <a:rPr lang="ru-RU" dirty="0">
                <a:solidFill>
                  <a:srgbClr val="002060"/>
                </a:solidFill>
                <a:hlinkClick r:id="rId2"/>
              </a:rPr>
              <a:t>аттестации</a:t>
            </a:r>
            <a:r>
              <a:rPr lang="ru-RU" dirty="0">
                <a:solidFill>
                  <a:srgbClr val="002060"/>
                </a:solidFill>
              </a:rPr>
              <a:t> на присвоение (подтверждение) квалификационной категории педагогическим работникам и приравненным к ним лицам организаций образования, реализующих программы дошкольного воспитания и обучения, начального, основного среднего, общего среднего, технического и профессионального, </a:t>
            </a:r>
            <a:r>
              <a:rPr lang="ru-RU" dirty="0" err="1">
                <a:solidFill>
                  <a:srgbClr val="002060"/>
                </a:solidFill>
              </a:rPr>
              <a:t>послесреднего</a:t>
            </a:r>
            <a:r>
              <a:rPr lang="ru-RU" dirty="0">
                <a:solidFill>
                  <a:srgbClr val="002060"/>
                </a:solidFill>
              </a:rPr>
              <a:t> образования согласно </a:t>
            </a:r>
            <a:r>
              <a:rPr lang="ru-RU" dirty="0">
                <a:solidFill>
                  <a:srgbClr val="002060"/>
                </a:solidFill>
                <a:hlinkClick r:id="rId3"/>
              </a:rPr>
              <a:t>приложению 1</a:t>
            </a:r>
            <a:r>
              <a:rPr lang="ru-RU" dirty="0">
                <a:solidFill>
                  <a:srgbClr val="002060"/>
                </a:solidFill>
              </a:rPr>
              <a:t> к настоящему Стандарту.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</a:t>
            </a:r>
            <a:r>
              <a:rPr lang="ru-RU" b="1" dirty="0">
                <a:solidFill>
                  <a:srgbClr val="800000"/>
                </a:solidFill>
              </a:rPr>
              <a:t> Форма предоставления результата оказания государственной услуги: </a:t>
            </a:r>
            <a:r>
              <a:rPr lang="ru-RU" dirty="0">
                <a:solidFill>
                  <a:srgbClr val="002060"/>
                </a:solidFill>
              </a:rPr>
              <a:t>бумажная.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7. Государственная услуга оказывается бесплатно физическим лицам (далее – </a:t>
            </a:r>
            <a:r>
              <a:rPr lang="ru-RU" dirty="0" err="1">
                <a:solidFill>
                  <a:srgbClr val="002060"/>
                </a:solidFill>
              </a:rPr>
              <a:t>услугополучатель</a:t>
            </a:r>
            <a:r>
              <a:rPr lang="ru-RU" dirty="0">
                <a:solidFill>
                  <a:srgbClr val="002060"/>
                </a:solidFill>
              </a:rPr>
              <a:t>).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8. График работы </a:t>
            </a:r>
            <a:r>
              <a:rPr lang="ru-RU" dirty="0" err="1">
                <a:solidFill>
                  <a:srgbClr val="002060"/>
                </a:solidFill>
              </a:rPr>
              <a:t>услугодателя</a:t>
            </a:r>
            <a:r>
              <a:rPr lang="ru-RU" dirty="0">
                <a:solidFill>
                  <a:srgbClr val="002060"/>
                </a:solidFill>
              </a:rPr>
              <a:t> с понедельника по пятницу включительно с 9.00 часов до 18.00, 18.30 часов, с перерывом на обед с 13.00 часов до 14.00, 14.30 часов, кроме </a:t>
            </a:r>
            <a:r>
              <a:rPr lang="ru-RU" dirty="0">
                <a:solidFill>
                  <a:srgbClr val="002060"/>
                </a:solidFill>
                <a:hlinkClick r:id="rId4"/>
              </a:rPr>
              <a:t>выходных</a:t>
            </a:r>
            <a:r>
              <a:rPr lang="ru-RU" dirty="0">
                <a:solidFill>
                  <a:srgbClr val="002060"/>
                </a:solidFill>
              </a:rPr>
              <a:t> и </a:t>
            </a:r>
            <a:r>
              <a:rPr lang="ru-RU" dirty="0">
                <a:solidFill>
                  <a:srgbClr val="002060"/>
                </a:solidFill>
                <a:hlinkClick r:id="rId5"/>
              </a:rPr>
              <a:t>праздничных дней</a:t>
            </a:r>
            <a:r>
              <a:rPr lang="ru-RU" dirty="0">
                <a:solidFill>
                  <a:srgbClr val="002060"/>
                </a:solidFill>
              </a:rPr>
              <a:t>, согласно трудовому законодательству Республики Казахстан.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Прием документов и выдача результатов оказания государственной услуги осуществляется с 09.00 часов до 17.30 часов с перерывом на обед с 13.00 часов до 14.00, 14.30 часов.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Прием осуществляется в порядке очереди, без предварительной записи и ускоренного обслуживания.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2760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143000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ПЕРЕЧЕНЬ НЕОБХОДИМЫХ ДОКУМЕНТОВ</a:t>
            </a:r>
            <a:br>
              <a:rPr lang="ru-RU" sz="2500" b="1" dirty="0" smtClean="0">
                <a:solidFill>
                  <a:srgbClr val="800000"/>
                </a:solidFill>
              </a:rPr>
            </a:br>
            <a:r>
              <a:rPr lang="ru-RU" sz="2500" b="1" dirty="0" smtClean="0">
                <a:solidFill>
                  <a:srgbClr val="800000"/>
                </a:solidFill>
              </a:rPr>
              <a:t> ДЛЯ ОКАЗАНИЯ ГОСУСЛУГИ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     1</a:t>
            </a:r>
            <a:r>
              <a:rPr lang="ru-RU" dirty="0">
                <a:solidFill>
                  <a:srgbClr val="002060"/>
                </a:solidFill>
              </a:rPr>
              <a:t>) заявление на аттестацию согласно </a:t>
            </a:r>
            <a:r>
              <a:rPr lang="ru-RU" dirty="0">
                <a:solidFill>
                  <a:srgbClr val="002060"/>
                </a:solidFill>
                <a:hlinkClick r:id="rId2"/>
              </a:rPr>
              <a:t>приложению 2</a:t>
            </a:r>
            <a:r>
              <a:rPr lang="ru-RU" dirty="0">
                <a:solidFill>
                  <a:srgbClr val="002060"/>
                </a:solidFill>
              </a:rPr>
              <a:t> к настоящему Стандарту.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2) копия </a:t>
            </a:r>
            <a:r>
              <a:rPr lang="ru-RU" dirty="0">
                <a:solidFill>
                  <a:srgbClr val="002060"/>
                </a:solidFill>
                <a:hlinkClick r:id="rId3"/>
              </a:rPr>
              <a:t>документа</a:t>
            </a:r>
            <a:r>
              <a:rPr lang="ru-RU" dirty="0">
                <a:solidFill>
                  <a:srgbClr val="002060"/>
                </a:solidFill>
              </a:rPr>
              <a:t>, удостоверяющего личность;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3) копия диплома об образовании;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4) копия </a:t>
            </a:r>
            <a:r>
              <a:rPr lang="ru-RU" dirty="0">
                <a:solidFill>
                  <a:srgbClr val="002060"/>
                </a:solidFill>
                <a:hlinkClick r:id="rId4"/>
              </a:rPr>
              <a:t>документа</a:t>
            </a:r>
            <a:r>
              <a:rPr lang="ru-RU" dirty="0">
                <a:solidFill>
                  <a:srgbClr val="002060"/>
                </a:solidFill>
              </a:rPr>
              <a:t> о повышении квалификации;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5) копия </a:t>
            </a:r>
            <a:r>
              <a:rPr lang="ru-RU" dirty="0">
                <a:solidFill>
                  <a:srgbClr val="002060"/>
                </a:solidFill>
                <a:hlinkClick r:id="rId5"/>
              </a:rPr>
              <a:t>документа</a:t>
            </a:r>
            <a:r>
              <a:rPr lang="ru-RU" dirty="0">
                <a:solidFill>
                  <a:srgbClr val="002060"/>
                </a:solidFill>
              </a:rPr>
              <a:t>, подтверждающего трудовую деятельность работника;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6) копия удостоверения о ранее присвоенной квалификационной категории (кроме педагогических работников, перешедших из организации высшего образования и не имеющих квалификационных категорий);</a:t>
            </a:r>
          </a:p>
          <a:p>
            <a:pPr marL="0" indent="0" fontAlgn="base">
              <a:buNone/>
            </a:pPr>
            <a:r>
              <a:rPr lang="ru-RU" dirty="0">
                <a:solidFill>
                  <a:srgbClr val="002060"/>
                </a:solidFill>
              </a:rPr>
              <a:t>      7) сведения о профессиональных достижениях (при их наличии) в соответствии с </a:t>
            </a:r>
            <a:r>
              <a:rPr lang="ru-RU" dirty="0">
                <a:solidFill>
                  <a:srgbClr val="002060"/>
                </a:solidFill>
                <a:hlinkClick r:id="rId6"/>
              </a:rPr>
              <a:t>Правилами</a:t>
            </a:r>
            <a:r>
              <a:rPr lang="ru-RU" dirty="0">
                <a:solidFill>
                  <a:srgbClr val="002060"/>
                </a:solidFill>
              </a:rPr>
              <a:t> проведения и условиями аттестации гражданских служащих в сфере образования и науки, а также с Правилами проведения и условиями аттестации педагогических работников и приравненных к ним лиц, занимающих должности в организациях образования, реализующих образовательные учебные программы дошкольного, начального, основного среднего, общего среднего, технического и профессионального, </a:t>
            </a:r>
            <a:r>
              <a:rPr lang="ru-RU" dirty="0" err="1">
                <a:solidFill>
                  <a:srgbClr val="002060"/>
                </a:solidFill>
              </a:rPr>
              <a:t>послесреднего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образования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8486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34082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НОРМАТИВНЫЕ ДОКУМЕНТЫ ПО АТТЕСТАЦИИ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305293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sz="2200" b="1" dirty="0">
                <a:solidFill>
                  <a:srgbClr val="002060"/>
                </a:solidFill>
              </a:rPr>
              <a:t>О внесении изменений в приказ Министра образования и науки Республики Казахстан от 13 июля 2009 года № 338 </a:t>
            </a:r>
            <a:r>
              <a:rPr lang="ru-RU" sz="2200" b="1" dirty="0">
                <a:solidFill>
                  <a:srgbClr val="800000"/>
                </a:solidFill>
              </a:rPr>
              <a:t>"Об утверждении Типовых квалификационных характеристик должностей педагогических работников и приравненных к ним лиц"</a:t>
            </a:r>
          </a:p>
          <a:p>
            <a:pPr marL="0" indent="0" algn="r" fontAlgn="base">
              <a:buNone/>
            </a:pPr>
            <a:r>
              <a:rPr lang="ru-RU" sz="2200" b="1" dirty="0">
                <a:solidFill>
                  <a:srgbClr val="002060"/>
                </a:solidFill>
              </a:rPr>
              <a:t>Приказ Министра образования и науки Республики Казахстан от 27 декабря 2013 года № 512. Зарегистрирован в Министерстве юстиции Республики Казахстан 29 января 2014 года № 9106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92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>
            <a:normAutofit/>
          </a:bodyPr>
          <a:lstStyle/>
          <a:p>
            <a:r>
              <a:rPr lang="ru-RU" sz="2500" b="1" dirty="0" smtClean="0">
                <a:solidFill>
                  <a:srgbClr val="800000"/>
                </a:solidFill>
              </a:rPr>
              <a:t>УЧИТЕЛЯ ВСЕХ СПЕЦИАЛЬНОСТЕЙ</a:t>
            </a:r>
            <a:endParaRPr lang="ru-RU" sz="2500" b="1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800000"/>
                </a:solidFill>
              </a:rPr>
              <a:t>Должностные обязанности. Осуществляет обучение и воспитание учащихся с учетом специфики преподаваемого предмета, в соответствии с государственными общеобязательными стандартами образования.</a:t>
            </a:r>
            <a:r>
              <a:rPr lang="ru-RU" sz="1400" b="1" dirty="0" smtClean="0">
                <a:solidFill>
                  <a:srgbClr val="002060"/>
                </a:solidFill>
              </a:rPr>
              <a:t> Способствует формированию общей культуры личности обучающегося и его социализации, выявляет и содействует развитию индивидуальных способностей обучающихся и воспитанников. Использует разнообразные формы, приемы, методы и средства обучения. Составляет поурочные планы ведения предмета. Обеспечивает внедрение в учебный процесс инновационных образовательных технологий, в том числе и информационных. Обеспечивает получение обучающимися и воспитанниками, знаний, умений и навыков не ниже уровня, предусмотренного соответствующими государственными общеобязательными стандартами образования. Участвует в разработке и выполнении образовательных программ, обеспечивает реализацию их в полном объеме в соответствии с учебным планом и графиком учебного процесса.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   </a:t>
            </a:r>
            <a:r>
              <a:rPr lang="ru-RU" sz="1400" b="1" dirty="0" smtClean="0">
                <a:solidFill>
                  <a:srgbClr val="800000"/>
                </a:solidFill>
              </a:rPr>
              <a:t>   Участвует в деятельности методических объединений и в других формах методической работы</a:t>
            </a:r>
            <a:r>
              <a:rPr lang="ru-RU" sz="1400" b="1" dirty="0" smtClean="0">
                <a:solidFill>
                  <a:srgbClr val="002060"/>
                </a:solidFill>
              </a:rPr>
              <a:t>. Осуществляет систематическое повышение профессиональной квалификации. Изучает индивидуальные способности, интересы и склонности обучающихся, воспитанников, их семейные и жилищно-бытовые условия. В специальных (коррекционных) образовательных учреждениях осуществляет работу по обучению и воспитанию обучающихся, воспитанников, направленную на максимальную коррекцию отклонений в развитии с учетом специфики преподаваемого предмета.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     </a:t>
            </a:r>
            <a:r>
              <a:rPr lang="ru-RU" sz="1400" dirty="0" smtClean="0">
                <a:solidFill>
                  <a:srgbClr val="800000"/>
                </a:solidFill>
              </a:rPr>
              <a:t> </a:t>
            </a:r>
            <a:r>
              <a:rPr lang="ru-RU" sz="1400" b="1" dirty="0" smtClean="0">
                <a:solidFill>
                  <a:srgbClr val="800000"/>
                </a:solidFill>
              </a:rPr>
              <a:t>Владеет компьютерной грамотностью, информационно-коммуникационной компетентностью. Систематически повышает свою профессиональную квалификацию. </a:t>
            </a:r>
            <a:r>
              <a:rPr lang="ru-RU" sz="1400" b="1" dirty="0" smtClean="0">
                <a:solidFill>
                  <a:srgbClr val="002060"/>
                </a:solidFill>
              </a:rPr>
              <a:t>Участвует в деятельности методических объединений и в других формах методической работы. Выполняет правила и нормы охраны труда, техники безопасности и противопожарной защиты. Обеспечивает охрану жизни и здоровья обучающихся в период образовательного процесса.</a:t>
            </a:r>
            <a:br>
              <a:rPr lang="ru-RU" sz="1400" b="1" dirty="0" smtClean="0">
                <a:solidFill>
                  <a:srgbClr val="002060"/>
                </a:solidFill>
              </a:rPr>
            </a:br>
            <a:r>
              <a:rPr lang="ru-RU" sz="1400" b="1" dirty="0" smtClean="0">
                <a:solidFill>
                  <a:srgbClr val="002060"/>
                </a:solidFill>
              </a:rPr>
              <a:t>      </a:t>
            </a:r>
            <a:r>
              <a:rPr lang="ru-RU" sz="1400" b="1" dirty="0" smtClean="0">
                <a:solidFill>
                  <a:srgbClr val="800000"/>
                </a:solidFill>
              </a:rPr>
              <a:t>Осуществляет связь с родителями или лицами, их заменяющими. </a:t>
            </a:r>
            <a:r>
              <a:rPr lang="ru-RU" sz="1400" b="1" dirty="0" smtClean="0">
                <a:solidFill>
                  <a:srgbClr val="002060"/>
                </a:solidFill>
              </a:rPr>
              <a:t>Поддерживает учебную дисциплину, режим посещения занятий. Выполняет требования техники безопасности при эксплуатации оборудования. Обеспечивает создание необходимых условий для охраны жизни и здоровья детей во время учебного процесса. Обеспечивает подготовку и представление необходимой отчетности о деятельности.</a:t>
            </a:r>
            <a:endParaRPr lang="ru-RU" sz="1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978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781</Words>
  <Application>Microsoft Office PowerPoint</Application>
  <PresentationFormat>Экран (4:3)</PresentationFormat>
  <Paragraphs>162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Тема Office</vt:lpstr>
      <vt:lpstr>КГУ «Гимназия №38» города Караганды</vt:lpstr>
      <vt:lpstr>ЧТО ТАКОЕ АТТЕСТАЦИЯ</vt:lpstr>
      <vt:lpstr>Презентация PowerPoint</vt:lpstr>
      <vt:lpstr>ЗАКОН РЕСПУБЛИКИ КАЗАХСТАН  «ОБ ОБРАЗОВАНИИ»</vt:lpstr>
      <vt:lpstr>НОРМАТИВНЫЕ ДОКУМЕНТЫ ПО АТТЕСТАЦИИ</vt:lpstr>
      <vt:lpstr>ПОРЯДОК ОКАЗАНИЯ ГОСУДАРСТВЕННОЙ УСЛУГИ</vt:lpstr>
      <vt:lpstr>ПЕРЕЧЕНЬ НЕОБХОДИМЫХ ДОКУМЕНТОВ  ДЛЯ ОКАЗАНИЯ ГОСУСЛУГИ</vt:lpstr>
      <vt:lpstr>НОРМАТИВНЫЕ ДОКУМЕНТЫ ПО АТТЕСТАЦИИ</vt:lpstr>
      <vt:lpstr>УЧИТЕЛЯ ВСЕХ СПЕЦИАЛЬНОСТЕЙ</vt:lpstr>
      <vt:lpstr>УЧИТЕЛЯ ВСЕХ СПЕЦИАЛЬНОСТЕЙ</vt:lpstr>
      <vt:lpstr>СПЕЦИАЛИСТ ВЫСШЕГО УРОВНЯ КВАЛИФКАЦИИ  БЕЗ КАТЕГОРИИ</vt:lpstr>
      <vt:lpstr>СПЕЦИАЛИСТ ВЫСШЕГО УРОВНЯ КВАЛИФКАЦИИ  ВТОРОЙ КАТЕГОРИИ</vt:lpstr>
      <vt:lpstr>СПЕЦИАЛИСТ ВЫСШЕГО УРОВНЯ КВАЛИФКАЦИИ  ПЕРВОЙ КАТЕГОРИИ</vt:lpstr>
      <vt:lpstr>СПЕЦИАЛИСТ ВЫСШЕГО УРОВНЯ КВАЛИФКАЦИИ  ВЫСШЕЙ  КАТЕГОРИИ</vt:lpstr>
      <vt:lpstr>ПРИМЕЧАНИЕ</vt:lpstr>
      <vt:lpstr>НОРМАТИВНЫЕ  ДОКУМЕНТЫ ПО АТТЕСТАЦИИ</vt:lpstr>
      <vt:lpstr>При проведении аттестации педагогических работников и приравненных к ним лиц ОПРЕДЕЛЯЕТСЯ</vt:lpstr>
      <vt:lpstr> на вторую квалификационную категорию ДОСРОЧНО </vt:lpstr>
      <vt:lpstr>Презентация PowerPoint</vt:lpstr>
      <vt:lpstr>Презентация PowerPoint</vt:lpstr>
      <vt:lpstr> ЭТАПЫ ДОСРОЧНОЙ АТТЕСТАЦИИ </vt:lpstr>
      <vt:lpstr> Повторное тестирование в срок,  не позднее двух месяцев после первого тестирования </vt:lpstr>
      <vt:lpstr>Экспертный совет ежегодно с 1 января по 31 марта </vt:lpstr>
      <vt:lpstr> Аттестационные комиссии соответствующих уровней в процессе аттестации </vt:lpstr>
      <vt:lpstr>ВАЖНО!</vt:lpstr>
      <vt:lpstr>КАТЕГОРИЯ ПО ПРЕДМЕТУ САМОПОЗНАНИЕ</vt:lpstr>
      <vt:lpstr>ПРЕДОСТАВЛЯЕМЫЕ ДОКУМЕНТЫ В АТТЕСТАЦИОННУЮ КОМИССИЮ</vt:lpstr>
      <vt:lpstr>Решение об отклонении в присвоении (подтверждении) квалификационной категории педагогическим работникам и приравненным к ним лицам оформляется отдельным протоколом с подробным обоснованием. </vt:lpstr>
      <vt:lpstr>ПРОДЛЕНИЕ ДЕЙСТВИЯ КАТЕГОРИИ</vt:lpstr>
      <vt:lpstr>Презентация PowerPoint</vt:lpstr>
      <vt:lpstr>ОСВОБОЖДЕНИЕ ОТ ОЧЕРЕДНОЙ АТТЕСТАЦИИ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НОРМАТИВНЫЕ  ДОКУМЕНТЫ ПО АТТЕСТАЦИИ</dc:title>
  <dc:creator>User</dc:creator>
  <cp:lastModifiedBy>User</cp:lastModifiedBy>
  <cp:revision>33</cp:revision>
  <dcterms:created xsi:type="dcterms:W3CDTF">2018-01-23T04:41:26Z</dcterms:created>
  <dcterms:modified xsi:type="dcterms:W3CDTF">2018-02-06T05:33:36Z</dcterms:modified>
</cp:coreProperties>
</file>