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72" r:id="rId5"/>
    <p:sldId id="276" r:id="rId6"/>
    <p:sldId id="284" r:id="rId7"/>
    <p:sldId id="286" r:id="rId8"/>
    <p:sldId id="287" r:id="rId9"/>
    <p:sldId id="288" r:id="rId10"/>
    <p:sldId id="289" r:id="rId11"/>
    <p:sldId id="29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BB5"/>
    <a:srgbClr val="0F3851"/>
    <a:srgbClr val="1D75BD"/>
    <a:srgbClr val="DFEFF9"/>
    <a:srgbClr val="ACD5EE"/>
    <a:srgbClr val="328ADA"/>
    <a:srgbClr val="AFDBEF"/>
    <a:srgbClr val="84B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41" autoAdjust="0"/>
  </p:normalViewPr>
  <p:slideViewPr>
    <p:cSldViewPr>
      <p:cViewPr>
        <p:scale>
          <a:sx n="113" d="100"/>
          <a:sy n="113" d="100"/>
        </p:scale>
        <p:origin x="-154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средний балл</c:v>
          </c:tx>
          <c:spPr>
            <a:solidFill>
              <a:srgbClr val="257BB5"/>
            </a:solidFill>
            <a:ln>
              <a:solidFill>
                <a:srgbClr val="0070C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1"/>
              <c:pt idx="0">
                <c:v>2017</c:v>
              </c:pt>
            </c:numLit>
          </c:cat>
          <c:val>
            <c:numRef>
              <c:f>Лист1!$A$1</c:f>
              <c:numCache>
                <c:formatCode>General</c:formatCode>
                <c:ptCount val="1"/>
                <c:pt idx="0">
                  <c:v>16.2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432128"/>
        <c:axId val="176882816"/>
      </c:barChart>
      <c:catAx>
        <c:axId val="166432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6882816"/>
        <c:crosses val="autoZero"/>
        <c:auto val="1"/>
        <c:lblAlgn val="ctr"/>
        <c:lblOffset val="100"/>
        <c:noMultiLvlLbl val="0"/>
      </c:catAx>
      <c:valAx>
        <c:axId val="176882816"/>
        <c:scaling>
          <c:orientation val="minMax"/>
          <c:max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64321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Лист1!$A$1:$A$19</c:f>
              <c:strCache>
                <c:ptCount val="19"/>
                <c:pt idx="0">
                  <c:v>Абайский</c:v>
                </c:pt>
                <c:pt idx="1">
                  <c:v>Актогайский</c:v>
                </c:pt>
                <c:pt idx="2">
                  <c:v>Балхаш</c:v>
                </c:pt>
                <c:pt idx="3">
                  <c:v>Бухар-Жырауский</c:v>
                </c:pt>
                <c:pt idx="4">
                  <c:v>Жанааркинский</c:v>
                </c:pt>
                <c:pt idx="5">
                  <c:v>Жезказган</c:v>
                </c:pt>
                <c:pt idx="6">
                  <c:v>Караганда</c:v>
                </c:pt>
                <c:pt idx="7">
                  <c:v>Каражал</c:v>
                </c:pt>
                <c:pt idx="8">
                  <c:v>Каркаралинский</c:v>
                </c:pt>
                <c:pt idx="9">
                  <c:v>Нуринский</c:v>
                </c:pt>
                <c:pt idx="10">
                  <c:v>Осакаровский</c:v>
                </c:pt>
                <c:pt idx="11">
                  <c:v>Приозерск</c:v>
                </c:pt>
                <c:pt idx="12">
                  <c:v>Сарань</c:v>
                </c:pt>
                <c:pt idx="13">
                  <c:v>Сатпаев</c:v>
                </c:pt>
                <c:pt idx="14">
                  <c:v>СШИ</c:v>
                </c:pt>
                <c:pt idx="15">
                  <c:v>Темиртау</c:v>
                </c:pt>
                <c:pt idx="16">
                  <c:v>Улытауский</c:v>
                </c:pt>
                <c:pt idx="17">
                  <c:v>Шахтинск</c:v>
                </c:pt>
                <c:pt idx="18">
                  <c:v>Шетский </c:v>
                </c:pt>
              </c:strCache>
            </c:strRef>
          </c:cat>
          <c:val>
            <c:numRef>
              <c:f>Лист1!$B$1:$B$19</c:f>
              <c:numCache>
                <c:formatCode>General</c:formatCode>
                <c:ptCount val="19"/>
                <c:pt idx="0">
                  <c:v>16.64</c:v>
                </c:pt>
                <c:pt idx="1">
                  <c:v>16.399999999999999</c:v>
                </c:pt>
                <c:pt idx="2">
                  <c:v>15.94</c:v>
                </c:pt>
                <c:pt idx="3">
                  <c:v>16.7</c:v>
                </c:pt>
                <c:pt idx="4">
                  <c:v>15.2</c:v>
                </c:pt>
                <c:pt idx="5">
                  <c:v>16.100000000000001</c:v>
                </c:pt>
                <c:pt idx="6">
                  <c:v>16.8</c:v>
                </c:pt>
                <c:pt idx="7">
                  <c:v>14.66</c:v>
                </c:pt>
                <c:pt idx="8">
                  <c:v>15.88</c:v>
                </c:pt>
                <c:pt idx="9">
                  <c:v>15.63</c:v>
                </c:pt>
                <c:pt idx="10">
                  <c:v>15.8</c:v>
                </c:pt>
                <c:pt idx="11">
                  <c:v>16.600000000000001</c:v>
                </c:pt>
                <c:pt idx="12">
                  <c:v>17.7</c:v>
                </c:pt>
                <c:pt idx="13">
                  <c:v>15.7</c:v>
                </c:pt>
                <c:pt idx="14">
                  <c:v>17.2</c:v>
                </c:pt>
                <c:pt idx="15">
                  <c:v>16.399999999999999</c:v>
                </c:pt>
                <c:pt idx="16">
                  <c:v>14.8</c:v>
                </c:pt>
                <c:pt idx="17">
                  <c:v>16.850000000000001</c:v>
                </c:pt>
                <c:pt idx="18">
                  <c:v>15.1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908160"/>
        <c:axId val="176909696"/>
      </c:barChart>
      <c:catAx>
        <c:axId val="176908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6909696"/>
        <c:crosses val="autoZero"/>
        <c:auto val="1"/>
        <c:lblAlgn val="ctr"/>
        <c:lblOffset val="100"/>
        <c:noMultiLvlLbl val="0"/>
      </c:catAx>
      <c:valAx>
        <c:axId val="176909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6908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жыл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3260392451153228E-2"/>
                  <c:y val="-1.3310889984970223E-2"/>
                </c:manualLayout>
              </c:layout>
              <c:tx>
                <c:rich>
                  <a:bodyPr/>
                  <a:lstStyle/>
                  <a:p>
                    <a:r>
                      <a:rPr lang="en-US" sz="2800" b="1" dirty="0" smtClean="0"/>
                      <a:t>15,</a:t>
                    </a:r>
                    <a:r>
                      <a:rPr lang="kk-KZ" sz="2800" b="1" dirty="0" smtClean="0"/>
                      <a:t>2</a:t>
                    </a:r>
                    <a:endParaRPr lang="en-US" sz="28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8018944"/>
        <c:axId val="8229632"/>
        <c:axId val="8222016"/>
      </c:bar3DChart>
      <c:catAx>
        <c:axId val="801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229632"/>
        <c:crosses val="autoZero"/>
        <c:auto val="1"/>
        <c:lblAlgn val="ctr"/>
        <c:lblOffset val="100"/>
        <c:noMultiLvlLbl val="0"/>
      </c:catAx>
      <c:valAx>
        <c:axId val="8229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018944"/>
        <c:crosses val="autoZero"/>
        <c:crossBetween val="between"/>
      </c:valAx>
      <c:serAx>
        <c:axId val="8222016"/>
        <c:scaling>
          <c:orientation val="minMax"/>
        </c:scaling>
        <c:delete val="1"/>
        <c:axPos val="b"/>
        <c:majorTickMark val="out"/>
        <c:minorTickMark val="none"/>
        <c:tickLblPos val="nextTo"/>
        <c:crossAx val="8229632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General</c:formatCode>
                <c:ptCount val="25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16</c:v>
                </c:pt>
                <c:pt idx="4">
                  <c:v>18</c:v>
                </c:pt>
                <c:pt idx="5">
                  <c:v>23</c:v>
                </c:pt>
                <c:pt idx="6">
                  <c:v>25</c:v>
                </c:pt>
                <c:pt idx="7">
                  <c:v>27</c:v>
                </c:pt>
                <c:pt idx="8">
                  <c:v>36</c:v>
                </c:pt>
                <c:pt idx="9">
                  <c:v>39</c:v>
                </c:pt>
                <c:pt idx="10">
                  <c:v>41</c:v>
                </c:pt>
                <c:pt idx="11">
                  <c:v>53</c:v>
                </c:pt>
                <c:pt idx="12">
                  <c:v>54</c:v>
                </c:pt>
                <c:pt idx="13">
                  <c:v>57</c:v>
                </c:pt>
                <c:pt idx="14">
                  <c:v>61</c:v>
                </c:pt>
                <c:pt idx="15">
                  <c:v>65</c:v>
                </c:pt>
                <c:pt idx="16">
                  <c:v>66</c:v>
                </c:pt>
                <c:pt idx="17">
                  <c:v>68</c:v>
                </c:pt>
                <c:pt idx="18">
                  <c:v>74</c:v>
                </c:pt>
                <c:pt idx="19">
                  <c:v>76</c:v>
                </c:pt>
                <c:pt idx="20">
                  <c:v>77</c:v>
                </c:pt>
                <c:pt idx="21">
                  <c:v>81</c:v>
                </c:pt>
                <c:pt idx="22">
                  <c:v>86</c:v>
                </c:pt>
                <c:pt idx="23">
                  <c:v>92</c:v>
                </c:pt>
                <c:pt idx="24">
                  <c:v>101</c:v>
                </c:pt>
              </c:numCache>
            </c:num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15.6</c:v>
                </c:pt>
                <c:pt idx="1">
                  <c:v>16.2</c:v>
                </c:pt>
                <c:pt idx="2">
                  <c:v>16.3</c:v>
                </c:pt>
                <c:pt idx="3">
                  <c:v>14.1</c:v>
                </c:pt>
                <c:pt idx="4">
                  <c:v>14.2</c:v>
                </c:pt>
                <c:pt idx="5">
                  <c:v>13</c:v>
                </c:pt>
                <c:pt idx="6">
                  <c:v>16.2</c:v>
                </c:pt>
                <c:pt idx="7">
                  <c:v>13.2</c:v>
                </c:pt>
                <c:pt idx="8">
                  <c:v>14.6</c:v>
                </c:pt>
                <c:pt idx="9">
                  <c:v>16.100000000000001</c:v>
                </c:pt>
                <c:pt idx="10">
                  <c:v>15.4</c:v>
                </c:pt>
                <c:pt idx="11">
                  <c:v>15.9</c:v>
                </c:pt>
                <c:pt idx="12">
                  <c:v>16</c:v>
                </c:pt>
                <c:pt idx="13">
                  <c:v>14.3</c:v>
                </c:pt>
                <c:pt idx="14">
                  <c:v>16.2</c:v>
                </c:pt>
                <c:pt idx="15">
                  <c:v>17.5</c:v>
                </c:pt>
                <c:pt idx="16">
                  <c:v>14.6</c:v>
                </c:pt>
                <c:pt idx="17">
                  <c:v>16.5</c:v>
                </c:pt>
                <c:pt idx="18">
                  <c:v>15.4</c:v>
                </c:pt>
                <c:pt idx="19">
                  <c:v>16.5</c:v>
                </c:pt>
                <c:pt idx="20">
                  <c:v>15.6</c:v>
                </c:pt>
                <c:pt idx="21">
                  <c:v>14.8</c:v>
                </c:pt>
                <c:pt idx="22">
                  <c:v>14.4</c:v>
                </c:pt>
                <c:pt idx="23">
                  <c:v>15.8</c:v>
                </c:pt>
                <c:pt idx="24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155904"/>
        <c:axId val="8157440"/>
        <c:axId val="0"/>
      </c:bar3DChart>
      <c:catAx>
        <c:axId val="815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anchor="ctr"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57440"/>
        <c:crosses val="autoZero"/>
        <c:auto val="1"/>
        <c:lblAlgn val="ctr"/>
        <c:lblOffset val="100"/>
        <c:noMultiLvlLbl val="0"/>
      </c:catAx>
      <c:valAx>
        <c:axId val="815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155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D75BD"/>
            </a:gs>
            <a:gs pos="50000">
              <a:srgbClr val="84BDE0"/>
            </a:gs>
            <a:gs pos="100000">
              <a:srgbClr val="DFEFF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ac0c1262f97809baa9109d98a1a12df9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2511" y="34854"/>
            <a:ext cx="1504285" cy="14792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 cap="none" spc="0">
          <a:ln w="31550" cmpd="sng">
            <a:gradFill>
              <a:gsLst>
                <a:gs pos="70000">
                  <a:schemeClr val="accent6">
                    <a:shade val="50000"/>
                    <a:satMod val="190000"/>
                  </a:schemeClr>
                </a:gs>
                <a:gs pos="0">
                  <a:schemeClr val="accent6">
                    <a:tint val="77000"/>
                    <a:satMod val="180000"/>
                  </a:schemeClr>
                </a:gs>
              </a:gsLst>
              <a:lin ang="5400000"/>
            </a:gradFill>
            <a:prstDash val="solid"/>
          </a:ln>
          <a:solidFill>
            <a:schemeClr val="accent6">
              <a:tint val="15000"/>
              <a:satMod val="200000"/>
            </a:schemeClr>
          </a:solidFill>
          <a:effectLst>
            <a:outerShdw blurRad="50800" dist="40000" dir="5400000" algn="tl" rotWithShape="0">
              <a:srgbClr val="000000">
                <a:shade val="5000"/>
                <a:satMod val="120000"/>
                <a:alpha val="33000"/>
              </a:srgbClr>
            </a:outerShdw>
          </a:effectLst>
          <a:latin typeface="Constant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Constant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Constant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Constant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Constant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Constant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4536503"/>
          </a:xfrm>
        </p:spPr>
        <p:txBody>
          <a:bodyPr>
            <a:normAutofit/>
          </a:bodyPr>
          <a:lstStyle/>
          <a:p>
            <a:r>
              <a:rPr lang="kk-KZ" sz="6000" i="1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Оқу сауаттылығы </a:t>
            </a:r>
            <a:r>
              <a:rPr lang="kk-KZ" sz="6000" i="1" dirty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бойынша ҰБТ көрсеткіші</a:t>
            </a:r>
            <a:br>
              <a:rPr lang="kk-KZ" sz="6000" i="1" dirty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sz="6000" i="1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kk-KZ" sz="6000" i="1" dirty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cs typeface="Times New Roman" pitchFamily="18" charset="0"/>
              </a:rPr>
              <a:t>жыл</a:t>
            </a:r>
            <a:endParaRPr lang="ru-RU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344816" cy="1008112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қалалық жалпы ұпайдан төмен нәтиже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көрсетіп отырған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мектептер:</a:t>
            </a:r>
            <a:endParaRPr lang="ru-RU" sz="36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1" y="2095400"/>
            <a:ext cx="81384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(14,1),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(14,2), 23(13), 27(13,2), 36(14,6),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57(14,3)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, 66(14,6), 81(14,8), 86(14,4)</a:t>
            </a:r>
          </a:p>
        </p:txBody>
      </p:sp>
    </p:spTree>
    <p:extLst>
      <p:ext uri="{BB962C8B-B14F-4D97-AF65-F5344CB8AC3E}">
        <p14:creationId xmlns:p14="http://schemas.microsoft.com/office/powerpoint/2010/main" val="367959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344816" cy="1008112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қалалық жалпы ұпайдан төмен нәтиже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көрсетіп отырған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мектептер:</a:t>
            </a:r>
            <a:endParaRPr lang="ru-RU" sz="36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1" y="2095400"/>
            <a:ext cx="81384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(14,1),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(14,2), 23(13), 27(13,2), 36(14,6),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57(14,3)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, 66(14,6), 81(14,8), 86(14,4)</a:t>
            </a:r>
          </a:p>
        </p:txBody>
      </p:sp>
    </p:spTree>
    <p:extLst>
      <p:ext uri="{BB962C8B-B14F-4D97-AF65-F5344CB8AC3E}">
        <p14:creationId xmlns:p14="http://schemas.microsoft.com/office/powerpoint/2010/main" val="48599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1500174"/>
            <a:ext cx="3528392" cy="3657018"/>
          </a:xfrm>
        </p:spPr>
        <p:txBody>
          <a:bodyPr>
            <a:no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Средний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балл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ЕНТ выпускников области по грамотности чтения  в 2017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году составил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16,2 баллов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429124" y="1571612"/>
          <a:ext cx="385765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634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06" y="214290"/>
            <a:ext cx="7786774" cy="201622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Средний балл участников ЕНТ по </a:t>
            </a:r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грамотности чтения  </a:t>
            </a: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год по </a:t>
            </a:r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регионам</a:t>
            </a: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spc="50" dirty="0">
              <a:ln w="11430"/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2143116"/>
          <a:ext cx="8572560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98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142984"/>
            <a:ext cx="8072462" cy="128586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b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Школы, показавшие </a:t>
            </a:r>
            <a:r>
              <a:rPr lang="kk-KZ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высокие</a:t>
            </a: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результаты </a:t>
            </a:r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 грамотности чтения </a:t>
            </a:r>
            <a:r>
              <a:rPr lang="ru-RU" sz="2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2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662" y="2500306"/>
            <a:ext cx="7929618" cy="2643206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рейтингу школ высокие результаты имеют: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Абайский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район: КДСШ </a:t>
            </a:r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“Мерей”-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Самарская СШ-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</a:t>
            </a:r>
          </a:p>
          <a:p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Жанааркинский район: Бидайкская СШ-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</a:t>
            </a:r>
          </a:p>
          <a:p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Нуринский район: Индустриальная ОШ-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19,5 </a:t>
            </a:r>
          </a:p>
          <a:p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Караганда: ЧШ “Альтер” 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СШ №60 -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0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2500306"/>
            <a:ext cx="8358246" cy="1875628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рейтингу школ низкие результаты имеют: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Балхаш:Терисаккан СШ №17 -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Караганда: СШ №100 -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Улытау: Борсенгир СШ№10  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7,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Каракенгир СШ№4 –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11,8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Заголовок 1"/>
          <p:cNvSpPr txBox="1">
            <a:spLocks/>
          </p:cNvSpPr>
          <p:nvPr/>
        </p:nvSpPr>
        <p:spPr>
          <a:xfrm>
            <a:off x="1000100" y="1214422"/>
            <a:ext cx="7606058" cy="1412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cap="none" spc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nstantia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Школы, показавшие низкие результаты по грамотности чтения</a:t>
            </a:r>
            <a:br>
              <a:rPr lang="ru-RU" sz="2800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5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500174"/>
            <a:ext cx="3816424" cy="2364864"/>
          </a:xfrm>
        </p:spPr>
        <p:txBody>
          <a:bodyPr>
            <a:noAutofit/>
          </a:bodyPr>
          <a:lstStyle/>
          <a:p>
            <a:pPr algn="ctr"/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Қарағанды қаласы түлектерінің</a:t>
            </a: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Оқу сауаттылығы бойынша ҰБТ көрсеткішінің орташа ұпайы </a:t>
            </a:r>
          </a:p>
          <a:p>
            <a:pPr algn="ctr"/>
            <a:r>
              <a:rPr lang="kk-KZ" sz="32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15,2</a:t>
            </a:r>
            <a:endParaRPr lang="ru-RU" sz="32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76040394"/>
              </p:ext>
            </p:extLst>
          </p:nvPr>
        </p:nvGraphicFramePr>
        <p:xfrm>
          <a:off x="4499992" y="908720"/>
          <a:ext cx="424847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177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60840" cy="1143000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accent3"/>
                </a:solidFill>
              </a:rPr>
              <a:t>Оқу сауаттылығы бойынша мектептердің орташа ұпайлары</a:t>
            </a:r>
            <a:endParaRPr lang="ru-RU" sz="3600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70652364"/>
              </p:ext>
            </p:extLst>
          </p:nvPr>
        </p:nvGraphicFramePr>
        <p:xfrm>
          <a:off x="323528" y="1772816"/>
          <a:ext cx="8640960" cy="4120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4022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282154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қалалық жалпы ұпайдан </a:t>
            </a:r>
            <a:b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жоғары нәтиже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көрсетіп отырған </a:t>
            </a:r>
            <a:r>
              <a:rPr lang="kk-KZ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мектептер:</a:t>
            </a:r>
            <a:endParaRPr lang="ru-RU" sz="36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9091" y="1556792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3(15,6), 6(16,2), 12(16,3), 25(16,2), 39(16,1), 41(15,4), 53(15,9), 54(16), 61(16,2)</a:t>
            </a:r>
          </a:p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65(17,5), 68(16,5), 74(15,4), 76(16,5), 77(15,6), 92(15,8), 101(16)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051160"/>
      </p:ext>
    </p:extLst>
  </p:cSld>
  <p:clrMapOvr>
    <a:masterClrMapping/>
  </p:clrMapOvr>
</p:sld>
</file>

<file path=ppt/theme/theme1.xml><?xml version="1.0" encoding="utf-8"?>
<a:theme xmlns:a="http://schemas.openxmlformats.org/drawingml/2006/main" name="harr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892</TotalTime>
  <Words>126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harr</vt:lpstr>
      <vt:lpstr>Оқу сауаттылығы бойынша ҰБТ көрсеткіші 2017 жыл</vt:lpstr>
      <vt:lpstr>Презентация PowerPoint</vt:lpstr>
      <vt:lpstr>Средний балл участников ЕНТ по грамотности чтения  за 2017 год по регионам </vt:lpstr>
      <vt:lpstr>       Школы, показавшие высокие результаты по грамотности чтения  </vt:lpstr>
      <vt:lpstr>Презентация PowerPoint</vt:lpstr>
      <vt:lpstr>Презентация PowerPoint</vt:lpstr>
      <vt:lpstr>Презентация PowerPoint</vt:lpstr>
      <vt:lpstr>Оқу сауаттылығы бойынша мектептердің орташа ұпайлары</vt:lpstr>
      <vt:lpstr>  қалалық жалпы ұпайдан  жоғары нәтиже көрсетіп отырған мектептер:</vt:lpstr>
      <vt:lpstr>  қалалық жалпы ұпайдан төмен нәтиже көрсетіп отырған мектептер:</vt:lpstr>
      <vt:lpstr>  қалалық жалпы ұпайдан төмен нәтиже көрсетіп отырған мектептер: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ЕНТ по русскому языку  за 2013 год</dc:title>
  <dc:creator>Пользователь</dc:creator>
  <cp:lastModifiedBy>Пользователь Windows</cp:lastModifiedBy>
  <cp:revision>170</cp:revision>
  <dcterms:created xsi:type="dcterms:W3CDTF">2013-07-01T03:58:27Z</dcterms:created>
  <dcterms:modified xsi:type="dcterms:W3CDTF">2017-08-24T12:00:52Z</dcterms:modified>
</cp:coreProperties>
</file>