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1" r:id="rId12"/>
    <p:sldId id="272" r:id="rId13"/>
    <p:sldId id="273" r:id="rId14"/>
    <p:sldId id="28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74" r:id="rId25"/>
    <p:sldId id="275" r:id="rId26"/>
    <p:sldId id="276" r:id="rId27"/>
    <p:sldId id="260" r:id="rId2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000"/>
    <a:srgbClr val="3B3721"/>
    <a:srgbClr val="A20000"/>
    <a:srgbClr val="86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09" autoAdjust="0"/>
  </p:normalViewPr>
  <p:slideViewPr>
    <p:cSldViewPr>
      <p:cViewPr varScale="1">
        <p:scale>
          <a:sx n="77" d="100"/>
          <a:sy n="77" d="100"/>
        </p:scale>
        <p:origin x="-29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perspective val="30"/>
    </c:view3D>
    <c:floor>
      <c:spPr>
        <a:noFill/>
        <a:ln w="3175">
          <a:solidFill>
            <a:srgbClr val="808080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2015-2016уч.год -4 классы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dLbls>
            <c:spPr>
              <a:noFill/>
              <a:ln w="25303">
                <a:noFill/>
              </a:ln>
            </c:spPr>
            <c:showVal val="1"/>
          </c:dLbls>
          <c:cat>
            <c:strRef>
              <c:f>Лист1!$A$2:$A$4</c:f>
              <c:strCache>
                <c:ptCount val="1"/>
                <c:pt idx="0">
                  <c:v>качество успеваемости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2016-2017 уч.год -5 кл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dLbls>
            <c:dLbl>
              <c:idx val="0"/>
              <c:layout>
                <c:manualLayout>
                  <c:x val="4.9299716988334512E-2"/>
                  <c:y val="-1.6161612733823761E-2"/>
                </c:manualLayout>
              </c:layout>
              <c:spPr>
                <a:noFill/>
                <a:ln w="25303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spPr>
              <a:noFill/>
              <a:ln w="25303">
                <a:noFill/>
              </a:ln>
            </c:spPr>
            <c:showVal val="1"/>
          </c:dLbls>
          <c:cat>
            <c:strRef>
              <c:f>Лист1!$A$2:$A$4</c:f>
              <c:strCache>
                <c:ptCount val="1"/>
                <c:pt idx="0">
                  <c:v>качество успеваемости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динамика</c:v>
                </c:pt>
              </c:strCache>
            </c:strRef>
          </c:tx>
          <c:spPr>
            <a:solidFill>
              <a:srgbClr val="9966FF"/>
            </a:solidFill>
            <a:ln>
              <a:solidFill>
                <a:srgbClr val="1D208F"/>
              </a:solidFill>
            </a:ln>
          </c:spPr>
          <c:dLbls>
            <c:spPr>
              <a:noFill/>
              <a:ln w="25303">
                <a:noFill/>
              </a:ln>
            </c:spPr>
            <c:showVal val="1"/>
          </c:dLbls>
          <c:cat>
            <c:strRef>
              <c:f>Лист1!$A$2:$A$4</c:f>
              <c:strCache>
                <c:ptCount val="1"/>
                <c:pt idx="0">
                  <c:v>качество успеваемости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-4</c:v>
                </c:pt>
              </c:numCache>
            </c:numRef>
          </c:val>
        </c:ser>
        <c:dLbls>
          <c:showVal val="1"/>
        </c:dLbls>
        <c:shape val="cylinder"/>
        <c:axId val="93176192"/>
        <c:axId val="93177728"/>
        <c:axId val="0"/>
      </c:bar3DChart>
      <c:catAx>
        <c:axId val="93176192"/>
        <c:scaling>
          <c:orientation val="minMax"/>
        </c:scaling>
        <c:axPos val="b"/>
        <c:numFmt formatCode="General" sourceLinked="1"/>
        <c:tickLblPos val="nextTo"/>
        <c:crossAx val="93177728"/>
        <c:crosses val="autoZero"/>
        <c:auto val="1"/>
        <c:lblAlgn val="ctr"/>
        <c:lblOffset val="100"/>
      </c:catAx>
      <c:valAx>
        <c:axId val="93177728"/>
        <c:scaling>
          <c:orientation val="minMax"/>
        </c:scaling>
        <c:axPos val="l"/>
        <c:majorGridlines/>
        <c:numFmt formatCode="General" sourceLinked="1"/>
        <c:tickLblPos val="nextTo"/>
        <c:crossAx val="93176192"/>
        <c:crosses val="autoZero"/>
        <c:crossBetween val="between"/>
      </c:valAx>
      <c:spPr>
        <a:noFill/>
        <a:ln w="25381">
          <a:noFill/>
        </a:ln>
      </c:spPr>
    </c:plotArea>
    <c:legend>
      <c:legendPos val="r"/>
      <c:legendEntry>
        <c:idx val="2"/>
        <c:delete val="1"/>
      </c:legendEntry>
      <c:layout/>
      <c:spPr>
        <a:noFill/>
        <a:ln w="25303">
          <a:noFill/>
        </a:ln>
      </c:spPr>
    </c:legend>
    <c:plotVisOnly val="1"/>
    <c:dispBlanksAs val="gap"/>
  </c:chart>
  <c:txPr>
    <a:bodyPr/>
    <a:lstStyle/>
    <a:p>
      <a:pPr>
        <a:defRPr sz="179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2015-2016</c:v>
                </c:pt>
              </c:strCache>
            </c:strRef>
          </c:tx>
          <c:dLbls>
            <c:spPr>
              <a:noFill/>
              <a:ln w="25355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1"/>
                <c:pt idx="0">
                  <c:v>качество знаний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2016-2017</c:v>
                </c:pt>
              </c:strCache>
            </c:strRef>
          </c:tx>
          <c:dLbls>
            <c:spPr>
              <a:noFill/>
              <a:ln w="25355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1"/>
                <c:pt idx="0">
                  <c:v>качество знаний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48.9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динамика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noFill/>
              <a:ln w="25355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1"/>
                <c:pt idx="0">
                  <c:v>качество знаний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1.2</c:v>
                </c:pt>
              </c:numCache>
            </c:numRef>
          </c:val>
        </c:ser>
        <c:dLbls>
          <c:showVal val="1"/>
        </c:dLbls>
        <c:axId val="110283776"/>
        <c:axId val="110289664"/>
      </c:barChart>
      <c:catAx>
        <c:axId val="1102837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597"/>
            </a:pPr>
            <a:endParaRPr lang="ru-RU"/>
          </a:p>
        </c:txPr>
        <c:crossAx val="110289664"/>
        <c:crosses val="autoZero"/>
        <c:auto val="1"/>
        <c:lblAlgn val="ctr"/>
        <c:lblOffset val="100"/>
      </c:catAx>
      <c:valAx>
        <c:axId val="110289664"/>
        <c:scaling>
          <c:orientation val="minMax"/>
        </c:scaling>
        <c:axPos val="l"/>
        <c:majorGridlines/>
        <c:numFmt formatCode="General" sourceLinked="1"/>
        <c:tickLblPos val="nextTo"/>
        <c:crossAx val="110283776"/>
        <c:crosses val="autoZero"/>
        <c:crossBetween val="between"/>
      </c:valAx>
      <c:spPr>
        <a:noFill/>
        <a:ln w="25397">
          <a:noFill/>
        </a:ln>
      </c:spPr>
    </c:plotArea>
    <c:legend>
      <c:legendPos val="r"/>
      <c:layout/>
      <c:spPr>
        <a:noFill/>
        <a:ln w="25355">
          <a:noFill/>
        </a:ln>
      </c:spPr>
    </c:legend>
    <c:plotVisOnly val="1"/>
    <c:dispBlanksAs val="gap"/>
  </c:chart>
  <c:txPr>
    <a:bodyPr/>
    <a:lstStyle/>
    <a:p>
      <a:pPr>
        <a:defRPr sz="1796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8769716088328093E-2"/>
          <c:y val="5.0776255707762563E-2"/>
          <c:w val="0.8581233595800527"/>
          <c:h val="0.442026102901521"/>
        </c:manualLayout>
      </c:layout>
      <c:lineChart>
        <c:grouping val="standard"/>
        <c:ser>
          <c:idx val="0"/>
          <c:order val="0"/>
          <c:tx>
            <c:strRef>
              <c:f>Лист2!$B$2:$B$3</c:f>
              <c:strCache>
                <c:ptCount val="1"/>
                <c:pt idx="0">
                  <c:v>до обучения</c:v>
                </c:pt>
              </c:strCache>
            </c:strRef>
          </c:tx>
          <c:dLbls>
            <c:dLbl>
              <c:idx val="2"/>
              <c:layout>
                <c:manualLayout>
                  <c:x val="-6.3091482649842703E-3"/>
                  <c:y val="-2.9223744292237428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4.3835616438356206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3.6529680365296795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3.6529680365296795E-2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-4.0182648401826504E-2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4.0182648401826428E-2"/>
                </c:manualLayout>
              </c:layout>
              <c:showVal val="1"/>
            </c:dLbl>
            <c:dLbl>
              <c:idx val="8"/>
              <c:layout>
                <c:manualLayout>
                  <c:x val="0"/>
                  <c:y val="2.19178082191781E-2"/>
                </c:manualLayout>
              </c:layout>
              <c:showVal val="1"/>
            </c:dLbl>
            <c:showVal val="1"/>
          </c:dLbls>
          <c:cat>
            <c:strRef>
              <c:f>Лист2!$A$4:$A$12</c:f>
              <c:strCache>
                <c:ptCount val="9"/>
                <c:pt idx="0">
                  <c:v>сон</c:v>
                </c:pt>
                <c:pt idx="1">
                  <c:v>школа</c:v>
                </c:pt>
                <c:pt idx="2">
                  <c:v>личное время(тренир, муз шк)</c:v>
                </c:pt>
                <c:pt idx="3">
                  <c:v>компьютер</c:v>
                </c:pt>
                <c:pt idx="4">
                  <c:v>контакты по телефону</c:v>
                </c:pt>
                <c:pt idx="5">
                  <c:v>общение с друзьями</c:v>
                </c:pt>
                <c:pt idx="6">
                  <c:v>домашние дела</c:v>
                </c:pt>
                <c:pt idx="7">
                  <c:v>подготовка к ЕНТ</c:v>
                </c:pt>
                <c:pt idx="8">
                  <c:v>репетиторство</c:v>
                </c:pt>
              </c:strCache>
            </c:strRef>
          </c:cat>
          <c:val>
            <c:numRef>
              <c:f>Лист2!$B$4:$B$12</c:f>
              <c:numCache>
                <c:formatCode>General</c:formatCode>
                <c:ptCount val="9"/>
                <c:pt idx="0">
                  <c:v>29</c:v>
                </c:pt>
                <c:pt idx="1">
                  <c:v>25</c:v>
                </c:pt>
                <c:pt idx="2">
                  <c:v>14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4</c:v>
                </c:pt>
                <c:pt idx="7">
                  <c:v>4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Лист2!$C$2:$C$3</c:f>
              <c:strCache>
                <c:ptCount val="1"/>
                <c:pt idx="0">
                  <c:v>после обучения</c:v>
                </c:pt>
              </c:strCache>
            </c:strRef>
          </c:tx>
          <c:dLbls>
            <c:dLbl>
              <c:idx val="0"/>
              <c:layout>
                <c:manualLayout>
                  <c:x val="-2.1030494216614211E-3"/>
                  <c:y val="-4.3835616438356206E-2"/>
                </c:manualLayout>
              </c:layout>
              <c:showVal val="1"/>
            </c:dLbl>
            <c:dLbl>
              <c:idx val="1"/>
              <c:layout>
                <c:manualLayout>
                  <c:x val="-4.2060988433228631E-3"/>
                  <c:y val="-4.3835616438356206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4.3835616438356206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4.0182648401826428E-2"/>
                </c:manualLayout>
              </c:layout>
              <c:showVal val="1"/>
            </c:dLbl>
            <c:dLbl>
              <c:idx val="4"/>
              <c:layout>
                <c:manualLayout>
                  <c:x val="2.1030494216614211E-3"/>
                  <c:y val="2.1917808219178214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4.0182648401826428E-2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2.19178082191781E-2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-4.3835616438356206E-2"/>
                </c:manualLayout>
              </c:layout>
              <c:showVal val="1"/>
            </c:dLbl>
            <c:showVal val="1"/>
          </c:dLbls>
          <c:cat>
            <c:strRef>
              <c:f>Лист2!$A$4:$A$12</c:f>
              <c:strCache>
                <c:ptCount val="9"/>
                <c:pt idx="0">
                  <c:v>сон</c:v>
                </c:pt>
                <c:pt idx="1">
                  <c:v>школа</c:v>
                </c:pt>
                <c:pt idx="2">
                  <c:v>личное время(тренир, муз шк)</c:v>
                </c:pt>
                <c:pt idx="3">
                  <c:v>компьютер</c:v>
                </c:pt>
                <c:pt idx="4">
                  <c:v>контакты по телефону</c:v>
                </c:pt>
                <c:pt idx="5">
                  <c:v>общение с друзьями</c:v>
                </c:pt>
                <c:pt idx="6">
                  <c:v>домашние дела</c:v>
                </c:pt>
                <c:pt idx="7">
                  <c:v>подготовка к ЕНТ</c:v>
                </c:pt>
                <c:pt idx="8">
                  <c:v>репетиторство</c:v>
                </c:pt>
              </c:strCache>
            </c:strRef>
          </c:cat>
          <c:val>
            <c:numRef>
              <c:f>Лист2!$C$4:$C$12</c:f>
              <c:numCache>
                <c:formatCode>General</c:formatCode>
                <c:ptCount val="9"/>
                <c:pt idx="0">
                  <c:v>29</c:v>
                </c:pt>
                <c:pt idx="1">
                  <c:v>25</c:v>
                </c:pt>
                <c:pt idx="2">
                  <c:v>6</c:v>
                </c:pt>
                <c:pt idx="3">
                  <c:v>4</c:v>
                </c:pt>
                <c:pt idx="4">
                  <c:v>2</c:v>
                </c:pt>
                <c:pt idx="5">
                  <c:v>4</c:v>
                </c:pt>
                <c:pt idx="6">
                  <c:v>0</c:v>
                </c:pt>
                <c:pt idx="7">
                  <c:v>9</c:v>
                </c:pt>
                <c:pt idx="8">
                  <c:v>21</c:v>
                </c:pt>
              </c:numCache>
            </c:numRef>
          </c:val>
        </c:ser>
        <c:dLbls/>
        <c:marker val="1"/>
        <c:axId val="68362240"/>
        <c:axId val="68363776"/>
      </c:lineChart>
      <c:catAx>
        <c:axId val="68362240"/>
        <c:scaling>
          <c:orientation val="minMax"/>
        </c:scaling>
        <c:axPos val="b"/>
        <c:tickLblPos val="nextTo"/>
        <c:crossAx val="68363776"/>
        <c:crosses val="autoZero"/>
        <c:auto val="1"/>
        <c:lblAlgn val="ctr"/>
        <c:lblOffset val="100"/>
      </c:catAx>
      <c:valAx>
        <c:axId val="68363776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68362240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75815726159230101"/>
          <c:y val="0.71918322984957272"/>
          <c:w val="0.23076761303890642"/>
          <c:h val="0.22153525963439594"/>
        </c:manualLayout>
      </c:layout>
    </c:legend>
    <c:plotVisOnly val="1"/>
    <c:dispBlanksAs val="gap"/>
  </c:chart>
  <c:txPr>
    <a:bodyPr/>
    <a:lstStyle/>
    <a:p>
      <a:pPr>
        <a:defRPr sz="1200" b="1"/>
      </a:pPr>
      <a:endParaRPr lang="ru-RU"/>
    </a:p>
  </c:txPr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0.65254</cdr:x>
      <cdr:y>0.36902</cdr:y>
    </cdr:from>
    <cdr:to>
      <cdr:x>0.71186</cdr:x>
      <cdr:y>0.73515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00726" y="928694"/>
          <a:ext cx="50006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0.71186</cdr:x>
      <cdr:y>0.36902</cdr:y>
    </cdr:from>
    <cdr:to>
      <cdr:x>0.77119</cdr:x>
      <cdr:y>0.73515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00792" y="928694"/>
          <a:ext cx="50006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0.77119</cdr:x>
      <cdr:y>0.42595</cdr:y>
    </cdr:from>
    <cdr:to>
      <cdr:x>0.87966</cdr:x>
      <cdr:y>0.76826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500858" y="1071570"/>
          <a:ext cx="914400" cy="857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 userDrawn="1"/>
        </p:nvSpPr>
        <p:spPr>
          <a:xfrm>
            <a:off x="5591175" y="6488113"/>
            <a:ext cx="35528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Copyright © </a:t>
            </a:r>
            <a:r>
              <a:rPr lang="en-US" dirty="0" err="1">
                <a:latin typeface="+mn-lt"/>
                <a:ea typeface="+mn-ea"/>
              </a:rPr>
              <a:t>Wondershare</a:t>
            </a:r>
            <a:r>
              <a:rPr lang="en-US" dirty="0">
                <a:latin typeface="+mn-lt"/>
                <a:ea typeface="+mn-ea"/>
              </a:rPr>
              <a:t> Software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7772400" cy="1227137"/>
          </a:xfrm>
          <a:noFill/>
        </p:spPr>
        <p:txBody>
          <a:bodyPr/>
          <a:lstStyle>
            <a:lvl1pPr algn="l">
              <a:defRPr sz="5000" b="1" cap="none" spc="0" baseline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5706" y="3357562"/>
            <a:ext cx="6400800" cy="642942"/>
          </a:xfrm>
        </p:spPr>
        <p:txBody>
          <a:bodyPr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zh-CN" altLang="en-US" sz="2400" b="0" kern="1200" cap="none" spc="0" dirty="0">
                <a:ln>
                  <a:noFill/>
                </a:ln>
                <a:solidFill>
                  <a:srgbClr val="3B3721"/>
                </a:solidFill>
                <a:effectLst/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060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024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858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altLang="zh-CN" smtClean="0"/>
          </a:p>
        </p:txBody>
      </p:sp>
      <p:sp>
        <p:nvSpPr>
          <p:cNvPr id="7" name="矩形 6"/>
          <p:cNvSpPr/>
          <p:nvPr/>
        </p:nvSpPr>
        <p:spPr>
          <a:xfrm>
            <a:off x="5591175" y="6488113"/>
            <a:ext cx="35528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Copyright © </a:t>
            </a:r>
            <a:r>
              <a:rPr lang="en-US" dirty="0" err="1">
                <a:latin typeface="+mn-lt"/>
                <a:ea typeface="+mn-ea"/>
              </a:rPr>
              <a:t>Wondershare</a:t>
            </a:r>
            <a:r>
              <a:rPr lang="en-US" dirty="0">
                <a:latin typeface="+mn-lt"/>
                <a:ea typeface="+mn-ea"/>
              </a:rPr>
              <a:t> Software</a:t>
            </a:r>
            <a:endParaRPr lang="zh-CN" altLang="en-US" dirty="0"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zh-CN" altLang="en-US" sz="3200" b="1" kern="1200" dirty="0">
          <a:ln w="9000" cmpd="sng">
            <a:noFill/>
            <a:prstDash val="solid"/>
          </a:ln>
          <a:gradFill>
            <a:gsLst>
              <a:gs pos="0">
                <a:srgbClr val="C00000"/>
              </a:gs>
              <a:gs pos="43000">
                <a:srgbClr val="A20000"/>
              </a:gs>
              <a:gs pos="100000">
                <a:srgbClr val="860000"/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+mj-lt"/>
          <a:ea typeface="+mj-ea"/>
          <a:cs typeface="宋体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  <a:cs typeface="宋体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  <a:cs typeface="宋体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  <a:cs typeface="宋体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  <a:cs typeface="宋体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宋体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宋体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宋体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宋体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宋体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6643734" cy="187007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Информационно-аналитическая справка </a:t>
            </a:r>
            <a:br>
              <a:rPr lang="ru-RU" sz="2800" dirty="0" smtClean="0"/>
            </a:br>
            <a:r>
              <a:rPr lang="ru-RU" sz="2800" dirty="0" smtClean="0"/>
              <a:t>по реализации СРШ  КГУ СОШ №74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sz="2400" dirty="0">
              <a:cs typeface="+mj-cs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71500" y="3714750"/>
            <a:ext cx="4400550" cy="642938"/>
          </a:xfrm>
        </p:spPr>
        <p:txBody>
          <a:bodyPr>
            <a:normAutofit fontScale="700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b="1" smtClean="0"/>
              <a:t>Октябрьского района города Караганды </a:t>
            </a:r>
            <a:br>
              <a:rPr lang="ru-RU" b="1" smtClean="0"/>
            </a:br>
            <a:r>
              <a:rPr lang="ru-RU" b="1" smtClean="0"/>
              <a:t>                        за 2016-2017 г.г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>
              <a:ea typeface="宋体" pitchFamily="2" charset="-122"/>
            </a:endParaRPr>
          </a:p>
        </p:txBody>
      </p:sp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214313" y="500063"/>
            <a:ext cx="2160587" cy="2913062"/>
            <a:chOff x="3000351" y="2281261"/>
            <a:chExt cx="2160398" cy="2913624"/>
          </a:xfrm>
        </p:grpSpPr>
        <p:sp>
          <p:nvSpPr>
            <p:cNvPr id="5" name="Нашивка 4"/>
            <p:cNvSpPr/>
            <p:nvPr/>
          </p:nvSpPr>
          <p:spPr>
            <a:xfrm rot="5400000">
              <a:off x="2623738" y="2657873"/>
              <a:ext cx="2913624" cy="2160398"/>
            </a:xfrm>
            <a:prstGeom prst="chevron">
              <a:avLst/>
            </a:prstGeom>
            <a:solidFill>
              <a:srgbClr val="D476D6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Нашивка 4"/>
            <p:cNvSpPr/>
            <p:nvPr/>
          </p:nvSpPr>
          <p:spPr>
            <a:xfrm>
              <a:off x="3000351" y="3360969"/>
              <a:ext cx="2160398" cy="7542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Городские семинары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2016-2017</a:t>
              </a:r>
            </a:p>
          </p:txBody>
        </p:sp>
      </p:grpSp>
      <p:pic>
        <p:nvPicPr>
          <p:cNvPr id="7" name="Picture 3" descr="E:\Фото класса\PICT00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745585">
            <a:off x="1158875" y="4514850"/>
            <a:ext cx="23114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E:\Фото класса\Преподаватели\Изображение 0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81074">
            <a:off x="5778500" y="4519613"/>
            <a:ext cx="24225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2624138" y="428625"/>
            <a:ext cx="6519862" cy="3937000"/>
            <a:chOff x="3539779" y="270053"/>
            <a:chExt cx="5499353" cy="1838553"/>
          </a:xfrm>
        </p:grpSpPr>
        <p:sp>
          <p:nvSpPr>
            <p:cNvPr id="10" name="Прямоугольник с двумя скругленными соседними углами 9"/>
            <p:cNvSpPr/>
            <p:nvPr/>
          </p:nvSpPr>
          <p:spPr>
            <a:xfrm rot="5400000">
              <a:off x="5400307" y="-1530220"/>
              <a:ext cx="1838553" cy="5439098"/>
            </a:xfrm>
            <a:prstGeom prst="round2SameRect">
              <a:avLst/>
            </a:prstGeom>
            <a:solidFill>
              <a:schemeClr val="tx2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3539779" y="370877"/>
              <a:ext cx="5348044" cy="16598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42240" tIns="12700" rIns="12700" bIns="12700" spcCol="1270" anchor="ctr"/>
            <a:lstStyle/>
            <a:p>
              <a:pPr marL="228600" lvl="1" indent="-228600" defTabSz="8890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700" dirty="0">
                  <a:solidFill>
                    <a:srgbClr val="FF0000"/>
                  </a:solidFill>
                  <a:cs typeface="Times New Roman" pitchFamily="18" charset="0"/>
                </a:rPr>
                <a:t>Обеспечение преемственности дошкольного и начального образования в условиях обновления содержания образования.</a:t>
              </a:r>
              <a:endParaRPr lang="ru-RU" sz="1700" dirty="0">
                <a:solidFill>
                  <a:schemeClr val="tx1"/>
                </a:solidFill>
              </a:endParaRPr>
            </a:p>
            <a:p>
              <a:pPr marL="228600" lvl="1" indent="-228600" defTabSz="8890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700" dirty="0">
                  <a:solidFill>
                    <a:srgbClr val="FF0000"/>
                  </a:solidFill>
                  <a:cs typeface="Times New Roman" pitchFamily="18" charset="0"/>
                </a:rPr>
                <a:t>Использование заданий на развитие функциональной грамотности на уроках химии и биологии.</a:t>
              </a:r>
            </a:p>
            <a:p>
              <a:pPr marL="228600" lvl="1" indent="-228600" defTabSz="8890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700" dirty="0">
                  <a:solidFill>
                    <a:srgbClr val="FF0000"/>
                  </a:solidFill>
                  <a:cs typeface="Times New Roman" pitchFamily="18" charset="0"/>
                </a:rPr>
                <a:t>Особенности критериального оценивания учебных достижений в рамках обновления содержания образования.</a:t>
              </a:r>
            </a:p>
            <a:p>
              <a:pPr marL="228600" lvl="1" indent="-228600" defTabSz="8890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700" dirty="0">
                  <a:solidFill>
                    <a:srgbClr val="FF0000"/>
                  </a:solidFill>
                  <a:cs typeface="Times New Roman" pitchFamily="18" charset="0"/>
                </a:rPr>
                <a:t>Развитие речи как средство формирования функциональной грамотности учащихся в преподавании русского языка и литературы.</a:t>
              </a:r>
            </a:p>
            <a:p>
              <a:pPr marL="228600" lvl="1" indent="-228600" defTabSz="8890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700" dirty="0">
                  <a:solidFill>
                    <a:srgbClr val="FF0000"/>
                  </a:solidFill>
                  <a:cs typeface="Times New Roman" pitchFamily="18" charset="0"/>
                </a:rPr>
                <a:t>Игровые технологии на уроках информатики.</a:t>
              </a:r>
            </a:p>
            <a:p>
              <a:pPr marL="228600" lvl="1" indent="-228600" defTabSz="8890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700" dirty="0">
                  <a:solidFill>
                    <a:srgbClr val="FF0000"/>
                  </a:solidFill>
                  <a:cs typeface="Times New Roman" pitchFamily="18" charset="0"/>
                </a:rPr>
                <a:t>Организация работы с одаренными детьми в рамках урока физкультуры.</a:t>
              </a:r>
            </a:p>
            <a:p>
              <a:pPr marL="228600" lvl="1" indent="-228600" defTabSz="8890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700" dirty="0">
                  <a:solidFill>
                    <a:srgbClr val="FF0000"/>
                  </a:solidFill>
                  <a:cs typeface="Times New Roman" pitchFamily="18" charset="0"/>
                </a:rPr>
                <a:t>Организация индивидуальной работы с детьми на основе психологической диагностики.</a:t>
              </a:r>
            </a:p>
            <a:p>
              <a:pPr marL="228600" lvl="1" indent="-228600" defTabSz="8890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20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3315" name="Picture 2" descr="C:\Documents and Settings\Школа\Рабочий стол\Информационно-аналитическая справкаСРШ+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8313" y="115888"/>
            <a:ext cx="8064500" cy="6049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1835"/>
            <a:ext cx="8229600" cy="7969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800" smtClean="0"/>
              <a:t>Реализация  Программы </a:t>
            </a:r>
            <a:br>
              <a:rPr lang="ru-RU" sz="2800" smtClean="0"/>
            </a:br>
            <a:r>
              <a:rPr lang="ru-RU" sz="2800" u="sng" smtClean="0"/>
              <a:t>«Актуальные проблемы преемственности» </a:t>
            </a:r>
            <a:endParaRPr lang="ru-RU" sz="280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>
              <a:ea typeface="宋体" pitchFamily="2" charset="-122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5940425" y="2492375"/>
            <a:ext cx="3071813" cy="1384300"/>
          </a:xfrm>
          <a:prstGeom prst="chevron">
            <a:avLst>
              <a:gd name="adj" fmla="val 16468"/>
            </a:avLst>
          </a:prstGeom>
          <a:solidFill>
            <a:srgbClr val="7030A0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kk-KZ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Отток отличников и хорошистов в гимназии и школ для одаренных детей</a:t>
            </a:r>
            <a:endParaRPr lang="ru-RU" sz="1400" dirty="0"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kk-KZ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Прибытие учащихся из СШ№13 и СШ№73 со слабой подготовкой</a:t>
            </a:r>
            <a:endParaRPr lang="kk-KZ" sz="1400" dirty="0"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2771775" y="2522538"/>
            <a:ext cx="3357563" cy="1338262"/>
          </a:xfrm>
          <a:prstGeom prst="chevron">
            <a:avLst>
              <a:gd name="adj" fmla="val 17842"/>
            </a:avLst>
          </a:prstGeom>
          <a:solidFill>
            <a:schemeClr val="accent2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000" dirty="0">
                <a:latin typeface="Times New Roman" pitchFamily="18" charset="0"/>
                <a:ea typeface="宋体"/>
                <a:cs typeface="Times New Roman" pitchFamily="18" charset="0"/>
              </a:rPr>
              <a:t>Создать условия для развития учащихся </a:t>
            </a:r>
          </a:p>
          <a:p>
            <a:pPr>
              <a:defRPr/>
            </a:pPr>
            <a:r>
              <a:rPr lang="ru-RU" sz="1000" dirty="0">
                <a:latin typeface="Times New Roman" pitchFamily="18" charset="0"/>
                <a:ea typeface="宋体"/>
                <a:cs typeface="Times New Roman" pitchFamily="18" charset="0"/>
              </a:rPr>
              <a:t>Повысить ответственность учителей за результаты обучения </a:t>
            </a:r>
          </a:p>
          <a:p>
            <a:pPr>
              <a:defRPr/>
            </a:pPr>
            <a:r>
              <a:rPr lang="ru-RU" sz="1000" dirty="0">
                <a:latin typeface="Times New Roman" pitchFamily="18" charset="0"/>
                <a:ea typeface="宋体"/>
                <a:cs typeface="Times New Roman" pitchFamily="18" charset="0"/>
              </a:rPr>
              <a:t>Сформировать единые требования к ЗУН и обеспечить их соблюдение </a:t>
            </a:r>
          </a:p>
          <a:p>
            <a:pPr>
              <a:defRPr/>
            </a:pPr>
            <a:r>
              <a:rPr lang="ru-RU" sz="1000" dirty="0">
                <a:latin typeface="Times New Roman" pitchFamily="18" charset="0"/>
                <a:ea typeface="宋体"/>
                <a:cs typeface="Times New Roman" pitchFamily="18" charset="0"/>
              </a:rPr>
              <a:t>Обеспечить  обратную связь: школа - родители</a:t>
            </a:r>
          </a:p>
          <a:p>
            <a:pPr>
              <a:defRPr/>
            </a:pPr>
            <a:r>
              <a:rPr lang="ru-RU" sz="1000" dirty="0">
                <a:latin typeface="Times New Roman" pitchFamily="18" charset="0"/>
                <a:ea typeface="宋体"/>
                <a:cs typeface="Times New Roman" pitchFamily="18" charset="0"/>
              </a:rPr>
              <a:t>Повысить  мотивацию учащихся к обучению в </a:t>
            </a:r>
            <a:r>
              <a:rPr lang="ru-RU" sz="1100" dirty="0">
                <a:latin typeface="Times New Roman" pitchFamily="18" charset="0"/>
                <a:ea typeface="宋体"/>
                <a:cs typeface="Times New Roman" pitchFamily="18" charset="0"/>
              </a:rPr>
              <a:t>средней школе </a:t>
            </a:r>
            <a:endParaRPr lang="ru-RU" sz="1100" dirty="0">
              <a:latin typeface="Arial" charset="0"/>
              <a:ea typeface="宋体"/>
              <a:cs typeface="宋体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107950" y="2525713"/>
            <a:ext cx="2857500" cy="1277937"/>
          </a:xfrm>
          <a:prstGeom prst="chevron">
            <a:avLst>
              <a:gd name="adj" fmla="val 17842"/>
            </a:avLst>
          </a:prstGeom>
          <a:solidFill>
            <a:schemeClr val="accent1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100" dirty="0">
                <a:latin typeface="Times New Roman" pitchFamily="18" charset="0"/>
                <a:ea typeface="宋体"/>
                <a:cs typeface="Times New Roman" pitchFamily="18" charset="0"/>
              </a:rPr>
              <a:t> реализовать единую линию развития ребенка на этапах начального и среднего школьного образования, придав педагогическому процессу целостный, последовательный и перспективный характер.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gray">
          <a:xfrm>
            <a:off x="827088" y="1382713"/>
            <a:ext cx="2057400" cy="92868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ea typeface="宋体"/>
                <a:cs typeface="Times New Roman" pitchFamily="18" charset="0"/>
              </a:rPr>
              <a:t>ЦЕЛЬ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3348038" y="1382713"/>
            <a:ext cx="2057400" cy="85725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ea typeface="宋体"/>
                <a:cs typeface="Times New Roman" pitchFamily="18" charset="0"/>
              </a:rPr>
              <a:t>ЗАДАЧИ</a:t>
            </a:r>
            <a:endParaRPr lang="en-US" sz="2000" b="1" dirty="0">
              <a:latin typeface="Arial" charset="0"/>
              <a:ea typeface="宋体"/>
              <a:cs typeface="宋体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5724525" y="1382713"/>
            <a:ext cx="2857500" cy="928687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k-KZ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Причины снижения</a:t>
            </a:r>
          </a:p>
          <a:p>
            <a:pPr algn="ctr">
              <a:defRPr/>
            </a:pPr>
            <a:r>
              <a:rPr lang="kk-KZ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успеваемости</a:t>
            </a:r>
            <a:endParaRPr lang="en-US" sz="2000" b="1" dirty="0">
              <a:latin typeface="Arial" charset="0"/>
              <a:ea typeface="宋体"/>
              <a:cs typeface="宋体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168275" y="4159250"/>
          <a:ext cx="8805863" cy="2662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Graphic spid="10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kk-KZ" i="1" smtClean="0">
                <a:latin typeface="Times New Roman" pitchFamily="18" charset="0"/>
                <a:cs typeface="Times New Roman" pitchFamily="18" charset="0"/>
              </a:rPr>
              <a:t>Проект “Программа работы со слабоуспевающими детьми”</a:t>
            </a:r>
            <a:endParaRPr lang="ru-RU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>
              <a:ea typeface="宋体" pitchFamily="2" charset="-122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" y="3645024"/>
            <a:ext cx="2555776" cy="1143008"/>
            <a:chOff x="1104" y="1200"/>
            <a:chExt cx="3555" cy="823"/>
          </a:xfrm>
          <a:solidFill>
            <a:srgbClr val="FFCCFF"/>
          </a:solidFill>
        </p:grpSpPr>
        <p:sp>
          <p:nvSpPr>
            <p:cNvPr id="25" name="AutoShape 4"/>
            <p:cNvSpPr>
              <a:spLocks noChangeArrowheads="1"/>
            </p:cNvSpPr>
            <p:nvPr/>
          </p:nvSpPr>
          <p:spPr bwMode="gray">
            <a:xfrm>
              <a:off x="1104" y="1200"/>
              <a:ext cx="3504" cy="823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ea typeface="宋体"/>
                <a:cs typeface="宋体"/>
              </a:endParaRPr>
            </a:p>
          </p:txBody>
        </p:sp>
        <p:sp>
          <p:nvSpPr>
            <p:cNvPr id="26" name="AutoShape 5"/>
            <p:cNvSpPr>
              <a:spLocks noChangeArrowheads="1"/>
            </p:cNvSpPr>
            <p:nvPr/>
          </p:nvSpPr>
          <p:spPr bwMode="gray">
            <a:xfrm>
              <a:off x="1181" y="1276"/>
              <a:ext cx="1138" cy="673"/>
            </a:xfrm>
            <a:prstGeom prst="roundRect">
              <a:avLst>
                <a:gd name="adj" fmla="val 11921"/>
              </a:avLst>
            </a:prstGeom>
            <a:solidFill>
              <a:srgbClr val="9966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ea typeface="宋体"/>
                <a:cs typeface="宋体"/>
              </a:endParaRPr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gray">
            <a:xfrm>
              <a:off x="1223" y="1319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ea typeface="宋体"/>
                <a:cs typeface="宋体"/>
              </a:endParaRPr>
            </a:p>
          </p:txBody>
        </p:sp>
        <p:sp>
          <p:nvSpPr>
            <p:cNvPr id="28" name="Text Box 7"/>
            <p:cNvSpPr txBox="1">
              <a:spLocks noChangeArrowheads="1"/>
            </p:cNvSpPr>
            <p:nvPr/>
          </p:nvSpPr>
          <p:spPr bwMode="gray">
            <a:xfrm>
              <a:off x="1149" y="1380"/>
              <a:ext cx="1260" cy="33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ru-RU" sz="2800" dirty="0">
                  <a:latin typeface="Times New Roman" pitchFamily="18" charset="0"/>
                  <a:ea typeface="宋体"/>
                  <a:cs typeface="Times New Roman" pitchFamily="18" charset="0"/>
                </a:rPr>
                <a:t>.</a:t>
              </a:r>
              <a:endPara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/>
                <a:cs typeface="宋体"/>
              </a:endParaRPr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gray">
            <a:xfrm>
              <a:off x="2364" y="1327"/>
              <a:ext cx="2295" cy="252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20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宋体"/>
                <a:cs typeface="宋体"/>
              </a:endParaRPr>
            </a:p>
          </p:txBody>
        </p:sp>
      </p:grp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0" y="428625"/>
            <a:ext cx="7572375" cy="563563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ru-RU" altLang="en-US" b="1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altLang="en-US" b="1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en-US" altLang="en-US" b="1" dirty="0">
              <a:ln w="9000" cmpd="sng">
                <a:noFill/>
                <a:prstDash val="solid"/>
              </a:ln>
              <a:gradFill>
                <a:gsLst>
                  <a:gs pos="0">
                    <a:srgbClr val="C00000"/>
                  </a:gs>
                  <a:gs pos="43000">
                    <a:srgbClr val="A20000"/>
                  </a:gs>
                  <a:gs pos="100000">
                    <a:srgbClr val="860000"/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2428869"/>
            <a:ext cx="2564789" cy="1072178"/>
            <a:chOff x="1104" y="1200"/>
            <a:chExt cx="3420" cy="772"/>
          </a:xfrm>
          <a:solidFill>
            <a:srgbClr val="F4E59C"/>
          </a:solidFill>
        </p:grpSpPr>
        <p:sp>
          <p:nvSpPr>
            <p:cNvPr id="32" name="AutoShape 4"/>
            <p:cNvSpPr>
              <a:spLocks noChangeArrowheads="1"/>
            </p:cNvSpPr>
            <p:nvPr/>
          </p:nvSpPr>
          <p:spPr bwMode="gray">
            <a:xfrm>
              <a:off x="1104" y="1200"/>
              <a:ext cx="3408" cy="772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ea typeface="宋体"/>
                <a:cs typeface="宋体"/>
              </a:endParaRPr>
            </a:p>
          </p:txBody>
        </p:sp>
        <p:sp>
          <p:nvSpPr>
            <p:cNvPr id="33" name="AutoShape 5"/>
            <p:cNvSpPr>
              <a:spLocks noChangeArrowheads="1"/>
            </p:cNvSpPr>
            <p:nvPr/>
          </p:nvSpPr>
          <p:spPr bwMode="gray">
            <a:xfrm>
              <a:off x="1181" y="1276"/>
              <a:ext cx="1183" cy="673"/>
            </a:xfrm>
            <a:prstGeom prst="roundRect">
              <a:avLst>
                <a:gd name="adj" fmla="val 11921"/>
              </a:avLst>
            </a:prstGeom>
            <a:solidFill>
              <a:srgbClr val="92D05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ea typeface="宋体"/>
                <a:cs typeface="宋体"/>
              </a:endParaRPr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gray">
            <a:xfrm>
              <a:off x="1223" y="1319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ea typeface="宋体"/>
                <a:cs typeface="宋体"/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gray">
            <a:xfrm>
              <a:off x="1149" y="1460"/>
              <a:ext cx="1080" cy="213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endParaRPr lang="en-US" sz="1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/>
                <a:cs typeface="宋体"/>
              </a:endParaRPr>
            </a:p>
          </p:txBody>
        </p:sp>
        <p:sp>
          <p:nvSpPr>
            <p:cNvPr id="36" name="Text Box 8"/>
            <p:cNvSpPr txBox="1">
              <a:spLocks noChangeArrowheads="1"/>
            </p:cNvSpPr>
            <p:nvPr/>
          </p:nvSpPr>
          <p:spPr bwMode="gray">
            <a:xfrm>
              <a:off x="2409" y="1327"/>
              <a:ext cx="2115" cy="29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ru-RU" sz="2400" dirty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ea typeface="宋体"/>
                  <a:cs typeface="Times New Roman" pitchFamily="18" charset="0"/>
                </a:rPr>
                <a:t> </a:t>
              </a:r>
              <a:endParaRPr lang="en-US" sz="2000" b="1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宋体"/>
                <a:cs typeface="宋体"/>
              </a:endParaRPr>
            </a:p>
          </p:txBody>
        </p:sp>
      </p:grp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627784" y="2420888"/>
            <a:ext cx="6516216" cy="1143009"/>
            <a:chOff x="1104" y="1200"/>
            <a:chExt cx="3510" cy="82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8" name="AutoShape 4"/>
            <p:cNvSpPr>
              <a:spLocks noChangeArrowheads="1"/>
            </p:cNvSpPr>
            <p:nvPr/>
          </p:nvSpPr>
          <p:spPr bwMode="gray">
            <a:xfrm>
              <a:off x="1104" y="1200"/>
              <a:ext cx="3504" cy="823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ea typeface="宋体"/>
                <a:cs typeface="宋体"/>
              </a:endParaRPr>
            </a:p>
          </p:txBody>
        </p:sp>
        <p:sp>
          <p:nvSpPr>
            <p:cNvPr id="39" name="Freeform 6"/>
            <p:cNvSpPr>
              <a:spLocks/>
            </p:cNvSpPr>
            <p:nvPr/>
          </p:nvSpPr>
          <p:spPr bwMode="gray">
            <a:xfrm>
              <a:off x="1223" y="1319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ea typeface="宋体"/>
                <a:cs typeface="宋体"/>
              </a:endParaRPr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gray">
            <a:xfrm>
              <a:off x="1149" y="1470"/>
              <a:ext cx="101" cy="233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/>
                <a:cs typeface="宋体"/>
              </a:endParaRPr>
            </a:p>
          </p:txBody>
        </p:sp>
        <p:sp>
          <p:nvSpPr>
            <p:cNvPr id="41" name="Text Box 8"/>
            <p:cNvSpPr txBox="1">
              <a:spLocks noChangeArrowheads="1"/>
            </p:cNvSpPr>
            <p:nvPr/>
          </p:nvSpPr>
          <p:spPr bwMode="gray">
            <a:xfrm>
              <a:off x="2319" y="1327"/>
              <a:ext cx="2295" cy="252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2000" b="1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宋体"/>
                <a:cs typeface="宋体"/>
              </a:endParaRPr>
            </a:p>
          </p:txBody>
        </p:sp>
      </p:grp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607076" y="3714752"/>
            <a:ext cx="6429420" cy="1143009"/>
            <a:chOff x="1104" y="1200"/>
            <a:chExt cx="3504" cy="82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3" name="AutoShape 4"/>
            <p:cNvSpPr>
              <a:spLocks noChangeArrowheads="1"/>
            </p:cNvSpPr>
            <p:nvPr/>
          </p:nvSpPr>
          <p:spPr bwMode="gray">
            <a:xfrm>
              <a:off x="1104" y="1200"/>
              <a:ext cx="3504" cy="823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ea typeface="宋体"/>
                <a:cs typeface="宋体"/>
              </a:endParaRPr>
            </a:p>
          </p:txBody>
        </p:sp>
        <p:sp>
          <p:nvSpPr>
            <p:cNvPr id="44" name="Freeform 6"/>
            <p:cNvSpPr>
              <a:spLocks/>
            </p:cNvSpPr>
            <p:nvPr/>
          </p:nvSpPr>
          <p:spPr bwMode="gray">
            <a:xfrm>
              <a:off x="1223" y="1319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ea typeface="宋体"/>
                <a:cs typeface="宋体"/>
              </a:endParaRPr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gray">
            <a:xfrm>
              <a:off x="1149" y="1470"/>
              <a:ext cx="116" cy="233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/>
                <a:cs typeface="宋体"/>
              </a:endParaRPr>
            </a:p>
          </p:txBody>
        </p:sp>
        <p:sp>
          <p:nvSpPr>
            <p:cNvPr id="46" name="Text Box 8"/>
            <p:cNvSpPr txBox="1">
              <a:spLocks noChangeArrowheads="1"/>
            </p:cNvSpPr>
            <p:nvPr/>
          </p:nvSpPr>
          <p:spPr bwMode="gray">
            <a:xfrm>
              <a:off x="2454" y="1470"/>
              <a:ext cx="2115" cy="252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en-US" sz="2000" b="1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宋体"/>
                <a:cs typeface="宋体"/>
              </a:endParaRPr>
            </a:p>
          </p:txBody>
        </p:sp>
      </p:grpSp>
      <p:sp>
        <p:nvSpPr>
          <p:cNvPr id="15369" name="Прямоугольник 50"/>
          <p:cNvSpPr>
            <a:spLocks noChangeArrowheads="1"/>
          </p:cNvSpPr>
          <p:nvPr/>
        </p:nvSpPr>
        <p:spPr bwMode="auto">
          <a:xfrm>
            <a:off x="985838" y="2492375"/>
            <a:ext cx="17145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Ожидаемый результат </a:t>
            </a:r>
            <a:endParaRPr lang="ru-RU"/>
          </a:p>
        </p:txBody>
      </p:sp>
      <p:sp>
        <p:nvSpPr>
          <p:cNvPr id="15370" name="Прямоугольник 51"/>
          <p:cNvSpPr>
            <a:spLocks noChangeArrowheads="1"/>
          </p:cNvSpPr>
          <p:nvPr/>
        </p:nvSpPr>
        <p:spPr bwMode="auto">
          <a:xfrm>
            <a:off x="2571750" y="2286000"/>
            <a:ext cx="6000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ru-RU" sz="1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Ликвидация неуспеваемости по школе</a:t>
            </a:r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.</a:t>
            </a:r>
            <a:r>
              <a:rPr lang="ru-RU" sz="1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en-US" sz="1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Повышение уровня ЗУН учащихся на начальной, основной и старшей ступени обучения.</a:t>
            </a:r>
            <a:endParaRPr lang="ru-RU" sz="1200"/>
          </a:p>
          <a:p>
            <a:pPr eaLnBrk="0" hangingPunct="0"/>
            <a:r>
              <a:rPr lang="ru-RU" sz="1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Повышение качества знаний учащихся по предметам</a:t>
            </a:r>
            <a:r>
              <a:rPr lang="ru-RU" sz="1200">
                <a:cs typeface="Times New Roman" pitchFamily="18" charset="0"/>
              </a:rPr>
              <a:t>.</a:t>
            </a:r>
            <a:endParaRPr lang="en-US" sz="1200">
              <a:cs typeface="Times New Roman" pitchFamily="18" charset="0"/>
            </a:endParaRPr>
          </a:p>
          <a:p>
            <a:pPr eaLnBrk="0" hangingPunct="0"/>
            <a:r>
              <a:rPr lang="ru-RU" sz="1200">
                <a:cs typeface="Times New Roman" pitchFamily="18" charset="0"/>
              </a:rPr>
              <a:t> </a:t>
            </a:r>
            <a:r>
              <a:rPr lang="ru-RU" sz="1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Повышение мотивации к обучению через различные инновационные технологии обучения.</a:t>
            </a:r>
            <a:endParaRPr lang="ru-RU" sz="1200"/>
          </a:p>
        </p:txBody>
      </p:sp>
      <p:sp>
        <p:nvSpPr>
          <p:cNvPr id="49" name="Прямоугольник 48"/>
          <p:cNvSpPr/>
          <p:nvPr/>
        </p:nvSpPr>
        <p:spPr>
          <a:xfrm>
            <a:off x="900113" y="3573463"/>
            <a:ext cx="165576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 b="1" dirty="0">
              <a:solidFill>
                <a:schemeClr val="accent4">
                  <a:lumMod val="1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Пути  преодоления трудностей: </a:t>
            </a:r>
            <a:endParaRPr lang="ru-RU" sz="1200" dirty="0">
              <a:solidFill>
                <a:schemeClr val="accent4">
                  <a:lumMod val="10000"/>
                </a:schemeClr>
              </a:solidFill>
              <a:ea typeface="宋体"/>
              <a:cs typeface="宋体"/>
            </a:endParaRPr>
          </a:p>
        </p:txBody>
      </p:sp>
      <p:sp>
        <p:nvSpPr>
          <p:cNvPr id="15372" name="Прямоугольник 49"/>
          <p:cNvSpPr>
            <a:spLocks noChangeArrowheads="1"/>
          </p:cNvSpPr>
          <p:nvPr/>
        </p:nvSpPr>
        <p:spPr bwMode="auto">
          <a:xfrm>
            <a:off x="2555875" y="3627438"/>
            <a:ext cx="658812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1000">
                <a:solidFill>
                  <a:srgbClr val="16161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составлен список слабоуспевающих учащихся по итогам предыдущего года обучения;	</a:t>
            </a:r>
            <a:endParaRPr lang="ru-RU" sz="1000">
              <a:solidFill>
                <a:srgbClr val="161616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000">
                <a:solidFill>
                  <a:srgbClr val="16161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были установлены причины отставания  слабоуспевающих учащихся через беседы с классным руководителем, психологом, встречи с отдельными родителями и беседы с самим ребенком;</a:t>
            </a:r>
            <a:endParaRPr lang="ru-RU" sz="1000">
              <a:solidFill>
                <a:srgbClr val="161616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000">
                <a:solidFill>
                  <a:srgbClr val="16161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составлены индивидуальные  планы работы по ликвидации пробелов в знаниях слабоуспевающих  учеников на текущую четверть;	</a:t>
            </a:r>
            <a:endParaRPr lang="ru-RU" sz="1000">
              <a:solidFill>
                <a:srgbClr val="161616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000">
                <a:solidFill>
                  <a:srgbClr val="16161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заседаниях  МО регулярно  обсуждались вопросы работы  со слабоуспевающими учащимися, где педагоги  обменивались  опытом работы и предлагали рациональные пути решения проблем;</a:t>
            </a:r>
            <a:endParaRPr lang="ru-RU" sz="1000">
              <a:solidFill>
                <a:srgbClr val="161616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73" name="Прямоугольник 54"/>
          <p:cNvSpPr>
            <a:spLocks noChangeArrowheads="1"/>
          </p:cNvSpPr>
          <p:nvPr/>
        </p:nvSpPr>
        <p:spPr bwMode="auto">
          <a:xfrm flipV="1">
            <a:off x="357188" y="3890963"/>
            <a:ext cx="8143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graphicFrame>
        <p:nvGraphicFramePr>
          <p:cNvPr id="52" name="Диаграмма 51"/>
          <p:cNvGraphicFramePr>
            <a:graphicFrameLocks/>
          </p:cNvGraphicFramePr>
          <p:nvPr/>
        </p:nvGraphicFramePr>
        <p:xfrm>
          <a:off x="26988" y="4776788"/>
          <a:ext cx="8948737" cy="2233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0" y="1124744"/>
            <a:ext cx="2484941" cy="1205896"/>
            <a:chOff x="1104" y="1200"/>
            <a:chExt cx="3504" cy="823"/>
          </a:xfrm>
          <a:solidFill>
            <a:srgbClr val="F4E59C"/>
          </a:solidFill>
        </p:grpSpPr>
        <p:sp>
          <p:nvSpPr>
            <p:cNvPr id="54" name="AutoShape 4"/>
            <p:cNvSpPr>
              <a:spLocks noChangeArrowheads="1"/>
            </p:cNvSpPr>
            <p:nvPr/>
          </p:nvSpPr>
          <p:spPr bwMode="gray">
            <a:xfrm>
              <a:off x="1104" y="1200"/>
              <a:ext cx="3504" cy="823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ea typeface="宋体"/>
                <a:cs typeface="宋体"/>
              </a:endParaRPr>
            </a:p>
          </p:txBody>
        </p:sp>
        <p:sp>
          <p:nvSpPr>
            <p:cNvPr id="55" name="AutoShape 5"/>
            <p:cNvSpPr>
              <a:spLocks noChangeArrowheads="1"/>
            </p:cNvSpPr>
            <p:nvPr/>
          </p:nvSpPr>
          <p:spPr bwMode="gray">
            <a:xfrm>
              <a:off x="1181" y="1276"/>
              <a:ext cx="1183" cy="673"/>
            </a:xfrm>
            <a:prstGeom prst="roundRect">
              <a:avLst>
                <a:gd name="adj" fmla="val 11921"/>
              </a:avLst>
            </a:prstGeom>
            <a:solidFill>
              <a:srgbClr val="92D05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ea typeface="宋体"/>
                <a:cs typeface="宋体"/>
              </a:endParaRPr>
            </a:p>
          </p:txBody>
        </p:sp>
        <p:sp>
          <p:nvSpPr>
            <p:cNvPr id="56" name="Freeform 6"/>
            <p:cNvSpPr>
              <a:spLocks/>
            </p:cNvSpPr>
            <p:nvPr/>
          </p:nvSpPr>
          <p:spPr bwMode="gray">
            <a:xfrm>
              <a:off x="1223" y="1319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ea typeface="宋体"/>
                <a:cs typeface="宋体"/>
              </a:endParaRPr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gray">
            <a:xfrm>
              <a:off x="1149" y="1460"/>
              <a:ext cx="1080" cy="213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endParaRPr lang="en-US" sz="1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/>
                <a:cs typeface="宋体"/>
              </a:endParaRPr>
            </a:p>
          </p:txBody>
        </p:sp>
        <p:sp>
          <p:nvSpPr>
            <p:cNvPr id="58" name="Text Box 8"/>
            <p:cNvSpPr txBox="1">
              <a:spLocks noChangeArrowheads="1"/>
            </p:cNvSpPr>
            <p:nvPr/>
          </p:nvSpPr>
          <p:spPr bwMode="gray">
            <a:xfrm>
              <a:off x="2409" y="1327"/>
              <a:ext cx="2115" cy="29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ru-RU" sz="2400" dirty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ea typeface="宋体"/>
                  <a:cs typeface="Times New Roman" pitchFamily="18" charset="0"/>
                </a:rPr>
                <a:t> </a:t>
              </a:r>
              <a:endParaRPr lang="en-US" sz="2000" b="1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宋体"/>
                <a:cs typeface="宋体"/>
              </a:endParaRPr>
            </a:p>
          </p:txBody>
        </p:sp>
      </p:grp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2643142" y="1196752"/>
            <a:ext cx="6500858" cy="1143009"/>
            <a:chOff x="1104" y="1200"/>
            <a:chExt cx="3510" cy="82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60" name="AutoShape 4"/>
            <p:cNvSpPr>
              <a:spLocks noChangeArrowheads="1"/>
            </p:cNvSpPr>
            <p:nvPr/>
          </p:nvSpPr>
          <p:spPr bwMode="gray">
            <a:xfrm>
              <a:off x="1104" y="1200"/>
              <a:ext cx="3504" cy="823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ea typeface="宋体"/>
                <a:cs typeface="宋体"/>
              </a:endParaRPr>
            </a:p>
          </p:txBody>
        </p:sp>
        <p:sp>
          <p:nvSpPr>
            <p:cNvPr id="61" name="Freeform 6"/>
            <p:cNvSpPr>
              <a:spLocks/>
            </p:cNvSpPr>
            <p:nvPr/>
          </p:nvSpPr>
          <p:spPr bwMode="gray">
            <a:xfrm>
              <a:off x="1223" y="1319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ea typeface="宋体"/>
                <a:cs typeface="宋体"/>
              </a:endParaRPr>
            </a:p>
          </p:txBody>
        </p:sp>
        <p:sp>
          <p:nvSpPr>
            <p:cNvPr id="62" name="Text Box 7"/>
            <p:cNvSpPr txBox="1">
              <a:spLocks noChangeArrowheads="1"/>
            </p:cNvSpPr>
            <p:nvPr/>
          </p:nvSpPr>
          <p:spPr bwMode="gray">
            <a:xfrm>
              <a:off x="1149" y="1470"/>
              <a:ext cx="101" cy="233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/>
                <a:cs typeface="宋体"/>
              </a:endParaRPr>
            </a:p>
          </p:txBody>
        </p:sp>
        <p:sp>
          <p:nvSpPr>
            <p:cNvPr id="63" name="Text Box 8"/>
            <p:cNvSpPr txBox="1">
              <a:spLocks noChangeArrowheads="1"/>
            </p:cNvSpPr>
            <p:nvPr/>
          </p:nvSpPr>
          <p:spPr bwMode="gray">
            <a:xfrm>
              <a:off x="2319" y="1327"/>
              <a:ext cx="2295" cy="252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2000" b="1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宋体"/>
                <a:cs typeface="宋体"/>
              </a:endParaRPr>
            </a:p>
          </p:txBody>
        </p:sp>
      </p:grpSp>
      <p:sp>
        <p:nvSpPr>
          <p:cNvPr id="15377" name="Прямоугольник 69"/>
          <p:cNvSpPr>
            <a:spLocks noChangeArrowheads="1"/>
          </p:cNvSpPr>
          <p:nvPr/>
        </p:nvSpPr>
        <p:spPr bwMode="auto">
          <a:xfrm>
            <a:off x="214313" y="1285875"/>
            <a:ext cx="1785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2571750" y="1285875"/>
            <a:ext cx="6000750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40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Создание условий для оптимального развития учащихся, имеющих низкие интеллектуальные способности и низкую мотивацию к учебной деятельности.</a:t>
            </a:r>
            <a:endParaRPr lang="ru-RU" sz="1400" dirty="0">
              <a:solidFill>
                <a:schemeClr val="accent4">
                  <a:lumMod val="10000"/>
                </a:schemeClr>
              </a:solidFill>
              <a:ea typeface="宋体"/>
              <a:cs typeface="宋体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827088" y="1268413"/>
            <a:ext cx="1643062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Цель  работы</a:t>
            </a:r>
            <a:endParaRPr lang="ru-RU" dirty="0">
              <a:solidFill>
                <a:schemeClr val="accent4">
                  <a:lumMod val="10000"/>
                </a:schemeClr>
              </a:solidFill>
              <a:ea typeface="宋体"/>
              <a:cs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mtClean="0"/>
              <a:t/>
            </a:r>
            <a:br>
              <a:rPr lang="ru-RU" smtClean="0"/>
            </a:br>
            <a:r>
              <a:rPr lang="ru-RU" sz="4400" smtClean="0"/>
              <a:t>ПРОЕКТ «Я – ИССЛЕДОВАТЕЛЬ»</a:t>
            </a:r>
            <a:br>
              <a:rPr lang="ru-RU" sz="4400" smtClean="0"/>
            </a:br>
            <a:endParaRPr lang="ru-RU" sz="440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Возникла идея объединить детей и взрослых для обучения их исследовательской деятельности.  Программа “Я - исследователь” – интеллектуальной направленности. Она является продолжением урочной деятельности.  Программа позволяет реализовать актуальные в настоящее время компетентностный, личностно  ориентированный,  деятельностный подходы.   Основные принципы реализации программы – научность, доступность, добровольность, субъектность, деятельностный и личностный подходы, преемственность, результативность, партнерство, творчество и успех.</a:t>
            </a:r>
          </a:p>
          <a:p>
            <a:endParaRPr lang="ru-RU" dirty="0" smtClean="0">
              <a:ea typeface="宋体" pitchFamily="2" charset="-122"/>
            </a:endParaRPr>
          </a:p>
        </p:txBody>
      </p:sp>
      <p:pic>
        <p:nvPicPr>
          <p:cNvPr id="16388" name="Picture 4" descr="D:\скаченное\проект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81" t="14577" r="17044" b="21424"/>
          <a:stretch/>
        </p:blipFill>
        <p:spPr bwMode="auto">
          <a:xfrm>
            <a:off x="242428" y="3763909"/>
            <a:ext cx="2736304" cy="179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D:\скаченное\проект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73" r="17724" b="4535"/>
          <a:stretch/>
        </p:blipFill>
        <p:spPr bwMode="auto">
          <a:xfrm>
            <a:off x="3419872" y="3679773"/>
            <a:ext cx="2296165" cy="29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D:\скаченное\проек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79773"/>
            <a:ext cx="2592288" cy="191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7969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smtClean="0"/>
              <a:t>Социально-педагогический проект «</a:t>
            </a:r>
            <a:r>
              <a:rPr lang="ru-RU" sz="4000" err="1" smtClean="0"/>
              <a:t>Айбар</a:t>
            </a:r>
            <a:r>
              <a:rPr lang="ru-RU" sz="2400" smtClean="0"/>
              <a:t>»</a:t>
            </a:r>
            <a:endParaRPr lang="ru-RU" sz="240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2857500" y="2071688"/>
            <a:ext cx="3357563" cy="1477962"/>
          </a:xfrm>
          <a:prstGeom prst="chevron">
            <a:avLst>
              <a:gd name="adj" fmla="val 17842"/>
            </a:avLst>
          </a:prstGeom>
          <a:solidFill>
            <a:schemeClr val="accent2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000" dirty="0">
                <a:latin typeface="Times New Roman" pitchFamily="18" charset="0"/>
                <a:ea typeface="宋体"/>
                <a:cs typeface="Times New Roman" pitchFamily="18" charset="0"/>
              </a:rPr>
              <a:t>Создание модели сотрудничества и механизмов взаимодействия всех участников проекта; </a:t>
            </a:r>
          </a:p>
          <a:p>
            <a:pPr>
              <a:defRPr/>
            </a:pPr>
            <a:r>
              <a:rPr lang="ru-RU" sz="1000" dirty="0">
                <a:latin typeface="Times New Roman" pitchFamily="18" charset="0"/>
                <a:ea typeface="宋体"/>
                <a:cs typeface="Times New Roman" pitchFamily="18" charset="0"/>
              </a:rPr>
              <a:t>-Поддержка и развитие детско-юношеских инициатив, различных форм гражданской и творческой деятельности через интеграцию основного и дополнительного образования, участие в инновационных проектах.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214313" y="1928813"/>
            <a:ext cx="2857500" cy="1784350"/>
          </a:xfrm>
          <a:prstGeom prst="chevron">
            <a:avLst>
              <a:gd name="adj" fmla="val 17842"/>
            </a:avLst>
          </a:prstGeom>
          <a:solidFill>
            <a:schemeClr val="accent1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100" dirty="0">
                <a:latin typeface="Times New Roman" pitchFamily="18" charset="0"/>
                <a:ea typeface="宋体"/>
                <a:cs typeface="Times New Roman" pitchFamily="18" charset="0"/>
              </a:rPr>
              <a:t> 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развитие системы патриотического воспитания учащихся школы, способной на основе воспитания патриотических чувств и сознания обеспечить формирование современной казахстанской модели патриотического воспитания подрастающего поколения</a:t>
            </a:r>
            <a:endParaRPr lang="ru-RU" sz="1100" dirty="0"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gray">
          <a:xfrm>
            <a:off x="428625" y="857250"/>
            <a:ext cx="2057400" cy="92868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000" b="1" dirty="0">
                <a:latin typeface="Times New Roman" pitchFamily="18" charset="0"/>
                <a:ea typeface="宋体"/>
                <a:cs typeface="Times New Roman" pitchFamily="18" charset="0"/>
              </a:rPr>
              <a:t>      </a:t>
            </a:r>
            <a:r>
              <a:rPr lang="ru-RU" sz="2000" b="1" dirty="0">
                <a:latin typeface="Times New Roman" pitchFamily="18" charset="0"/>
                <a:ea typeface="宋体"/>
                <a:cs typeface="Times New Roman" pitchFamily="18" charset="0"/>
              </a:rPr>
              <a:t>ЦЕЛЬ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3214688" y="857250"/>
            <a:ext cx="2057400" cy="85725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ea typeface="宋体"/>
                <a:cs typeface="Times New Roman" pitchFamily="18" charset="0"/>
              </a:rPr>
              <a:t>ЗАДАЧИ</a:t>
            </a:r>
            <a:endParaRPr lang="en-US" sz="2000" b="1" dirty="0">
              <a:latin typeface="Arial" charset="0"/>
              <a:ea typeface="宋体"/>
              <a:cs typeface="宋体"/>
            </a:endParaRPr>
          </a:p>
        </p:txBody>
      </p:sp>
      <p:pic>
        <p:nvPicPr>
          <p:cNvPr id="11" name="Picture 2" descr="IMG-20170421-WA0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4857750"/>
            <a:ext cx="2813050" cy="1584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2" name="Picture 4" descr="IMG-20170421-WA0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4857750"/>
            <a:ext cx="3030538" cy="1651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3" name="Picture 6" descr="IMG-20170531-WA00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1285875"/>
            <a:ext cx="2284413" cy="1714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4" name="Picture 8" descr="IMG-20170531-WA00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786313"/>
            <a:ext cx="2217738" cy="1663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285720" y="3643314"/>
            <a:ext cx="8572528" cy="1325563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defRPr/>
            </a:pPr>
            <a:r>
              <a:rPr lang="ru-RU" altLang="en-US" sz="2800" b="1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宋体"/>
              </a:rPr>
              <a:t>Участие учащихся школы в военно-спортивных играх: </a:t>
            </a:r>
            <a:r>
              <a:rPr lang="en-US" altLang="en-US" sz="2800" b="1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宋体"/>
              </a:rPr>
              <a:t>            </a:t>
            </a:r>
            <a:r>
              <a:rPr lang="ru-RU" altLang="en-US" sz="2800" b="1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宋体"/>
              </a:rPr>
              <a:t>«Улан», «Калкан» и «</a:t>
            </a:r>
            <a:r>
              <a:rPr lang="ru-RU" altLang="en-US" sz="2800" b="1" dirty="0" err="1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宋体"/>
              </a:rPr>
              <a:t>Алау</a:t>
            </a:r>
            <a:r>
              <a:rPr lang="ru-RU" altLang="en-US" sz="2800" b="1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宋体"/>
              </a:rPr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/>
          <p:cNvSpPr>
            <a:spLocks noChangeArrowheads="1"/>
          </p:cNvSpPr>
          <p:nvPr/>
        </p:nvSpPr>
        <p:spPr bwMode="gray">
          <a:xfrm>
            <a:off x="4071938" y="3786188"/>
            <a:ext cx="2857500" cy="928687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ea typeface="宋体"/>
                <a:cs typeface="Times New Roman" pitchFamily="18" charset="0"/>
              </a:rPr>
              <a:t>Проблемные моменты</a:t>
            </a:r>
            <a:endParaRPr lang="en-US" sz="2000" b="1" dirty="0">
              <a:latin typeface="Arial" charset="0"/>
              <a:ea typeface="宋体"/>
              <a:cs typeface="宋体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5715000" y="5000625"/>
            <a:ext cx="3071813" cy="954088"/>
          </a:xfrm>
          <a:prstGeom prst="chevron">
            <a:avLst>
              <a:gd name="adj" fmla="val 16468"/>
            </a:avLst>
          </a:prstGeom>
          <a:solidFill>
            <a:srgbClr val="7030A0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400" dirty="0">
                <a:latin typeface="Times New Roman" pitchFamily="18" charset="0"/>
                <a:ea typeface="宋体"/>
                <a:cs typeface="Times New Roman" pitchFamily="18" charset="0"/>
              </a:rPr>
              <a:t>низкий уровень мотивации учащихся к участию в военно-патриотических и социальных проектах, конкурсах.</a:t>
            </a:r>
            <a:endParaRPr lang="kk-KZ" sz="1400" dirty="0"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pic>
        <p:nvPicPr>
          <p:cNvPr id="7" name="Picture 2" descr="D:\диск D\Валдаева\2016-2017 уч.г\Афганистан\Мероприятие\IMG_29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714500"/>
            <a:ext cx="2573338" cy="193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3" descr="D:\диск D\Валдаева\2016-2017 уч.г\Афганистан\Мероприятие\IMG_29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813" y="4117975"/>
            <a:ext cx="3186112" cy="2282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4" descr="D:\диск D\Валдаева\2016-2017 уч.г\7 мая\Защита Отечества - священный долг. СОШ № 74\IMG_51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744663"/>
            <a:ext cx="2501900" cy="1876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5" descr="D:\диск D\Валдаева\2016-2017 уч.г\7 мая\Защита Отечества - священный долг. СОШ № 74\IMG_51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2363" y="1701800"/>
            <a:ext cx="2574925" cy="193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54038" y="174625"/>
            <a:ext cx="8397875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53568B"/>
                </a:solidFill>
                <a:latin typeface="Windsor" pitchFamily="2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800" b="1" dirty="0" smtClean="0">
                <a:solidFill>
                  <a:srgbClr val="B80000"/>
                </a:solidFill>
                <a:latin typeface="Calibri" pitchFamily="34" charset="0"/>
              </a:rPr>
              <a:t>Проведение на базе СОШ № 74 районных конкурсов «Афганистан болит в моей душе» и «Защита Отечества-священный долг».</a:t>
            </a:r>
            <a:endParaRPr lang="ru-RU" sz="2800" b="1" dirty="0">
              <a:solidFill>
                <a:srgbClr val="B8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7969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smtClean="0"/>
              <a:t>Проект школьного самоуправления «Мы»</a:t>
            </a:r>
            <a:endParaRPr lang="ru-RU" sz="240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2928938" y="2000250"/>
            <a:ext cx="3357562" cy="1784350"/>
          </a:xfrm>
          <a:prstGeom prst="chevron">
            <a:avLst>
              <a:gd name="adj" fmla="val 17842"/>
            </a:avLst>
          </a:prstGeom>
          <a:solidFill>
            <a:schemeClr val="accent2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000" dirty="0">
                <a:ea typeface="宋体"/>
                <a:cs typeface="宋体"/>
              </a:rPr>
              <a:t>-</a:t>
            </a:r>
            <a:r>
              <a:rPr lang="ru-RU" sz="1000" dirty="0">
                <a:latin typeface="Times New Roman" pitchFamily="18" charset="0"/>
                <a:ea typeface="宋体"/>
                <a:cs typeface="Times New Roman" pitchFamily="18" charset="0"/>
              </a:rPr>
              <a:t>  организовать работу актива ученического самоуправления среди учащихся школы;</a:t>
            </a:r>
          </a:p>
          <a:p>
            <a:pPr>
              <a:defRPr/>
            </a:pPr>
            <a:r>
              <a:rPr lang="ru-RU" sz="1000" dirty="0">
                <a:latin typeface="Times New Roman" pitchFamily="18" charset="0"/>
                <a:ea typeface="宋体"/>
                <a:cs typeface="Times New Roman" pitchFamily="18" charset="0"/>
              </a:rPr>
              <a:t>-выявить учащихся  с ярко выраженными лидерскими качествами;</a:t>
            </a:r>
          </a:p>
          <a:p>
            <a:pPr>
              <a:defRPr/>
            </a:pPr>
            <a:r>
              <a:rPr lang="ru-RU" sz="1000" dirty="0">
                <a:latin typeface="Times New Roman" pitchFamily="18" charset="0"/>
                <a:ea typeface="宋体"/>
                <a:cs typeface="Times New Roman" pitchFamily="18" charset="0"/>
              </a:rPr>
              <a:t>- разработать конкретные планы мероприятий по различным направлениям реализации лидерских качеств учащихся;</a:t>
            </a:r>
          </a:p>
          <a:p>
            <a:pPr>
              <a:buFontTx/>
              <a:buChar char="-"/>
              <a:defRPr/>
            </a:pPr>
            <a:r>
              <a:rPr lang="ru-RU" sz="1000" dirty="0">
                <a:latin typeface="Times New Roman" pitchFamily="18" charset="0"/>
                <a:ea typeface="宋体"/>
                <a:cs typeface="Times New Roman" pitchFamily="18" charset="0"/>
              </a:rPr>
              <a:t>вовлечь учащихся  в разнообразную деятельность школы;</a:t>
            </a:r>
          </a:p>
          <a:p>
            <a:pPr>
              <a:defRPr/>
            </a:pPr>
            <a:r>
              <a:rPr lang="ru-RU" sz="1000" dirty="0">
                <a:latin typeface="Times New Roman" pitchFamily="18" charset="0"/>
                <a:ea typeface="宋体"/>
                <a:cs typeface="Times New Roman" pitchFamily="18" charset="0"/>
              </a:rPr>
              <a:t>- Создать нормативно-правовую </a:t>
            </a:r>
            <a:r>
              <a:rPr lang="ru-RU" sz="1000" dirty="0" err="1">
                <a:latin typeface="Times New Roman" pitchFamily="18" charset="0"/>
                <a:ea typeface="宋体"/>
                <a:cs typeface="Times New Roman" pitchFamily="18" charset="0"/>
              </a:rPr>
              <a:t>базыуученического</a:t>
            </a:r>
            <a:r>
              <a:rPr lang="ru-RU" sz="1000" dirty="0">
                <a:latin typeface="Times New Roman" pitchFamily="18" charset="0"/>
                <a:ea typeface="宋体"/>
                <a:cs typeface="Times New Roman" pitchFamily="18" charset="0"/>
              </a:rPr>
              <a:t> самоуправления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214313" y="1928813"/>
            <a:ext cx="2857500" cy="1784350"/>
          </a:xfrm>
          <a:prstGeom prst="chevron">
            <a:avLst>
              <a:gd name="adj" fmla="val 17842"/>
            </a:avLst>
          </a:prstGeom>
          <a:solidFill>
            <a:schemeClr val="accent1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создать условия для развития творческих индивидуальных способностей личности ребенка, формирования человека с высоким самосознанием, обладающего активной жизненной позицией, способностью анализировать и самостоятельно принимать решения.</a:t>
            </a:r>
            <a:endParaRPr lang="ru-RU" sz="1100" dirty="0"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gray">
          <a:xfrm>
            <a:off x="428625" y="857250"/>
            <a:ext cx="2057400" cy="92868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ea typeface="宋体"/>
                <a:cs typeface="Times New Roman" pitchFamily="18" charset="0"/>
              </a:rPr>
              <a:t>ЦЕЛЬ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3214688" y="857250"/>
            <a:ext cx="2057400" cy="85725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ea typeface="宋体"/>
                <a:cs typeface="Times New Roman" pitchFamily="18" charset="0"/>
              </a:rPr>
              <a:t>ЗАДАЧИ</a:t>
            </a:r>
            <a:endParaRPr lang="en-US" sz="2000" b="1" dirty="0">
              <a:latin typeface="Arial" charset="0"/>
              <a:ea typeface="宋体"/>
              <a:cs typeface="宋体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85750" y="3643313"/>
            <a:ext cx="8572500" cy="1325562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>
              <a:defRPr/>
            </a:pPr>
            <a:endParaRPr lang="ru-RU" altLang="en-US" sz="2800" b="1" dirty="0">
              <a:ln w="9000" cmpd="sng">
                <a:noFill/>
                <a:prstDash val="solid"/>
              </a:ln>
              <a:gradFill>
                <a:gsLst>
                  <a:gs pos="0">
                    <a:srgbClr val="C00000"/>
                  </a:gs>
                  <a:gs pos="43000">
                    <a:srgbClr val="A20000"/>
                  </a:gs>
                  <a:gs pos="100000">
                    <a:srgbClr val="860000"/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宋体"/>
            </a:endParaRPr>
          </a:p>
        </p:txBody>
      </p:sp>
      <p:pic>
        <p:nvPicPr>
          <p:cNvPr id="16" name="Picture 2" descr="https://pp.userapi.com/c639420/v639420321/28b57/AQUtkv5It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4714875"/>
            <a:ext cx="2359025" cy="1770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7" name="Picture 4" descr="https://pp.userapi.com/c639420/v639420321/28b5e/OyC9ebRv4x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572000"/>
            <a:ext cx="2754312" cy="2065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8" name="Picture 6" descr="https://pp.userapi.com/c639420/v639420321/28b88/PiCcFgUt6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2643188"/>
            <a:ext cx="2306637" cy="1730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9" name="Picture 10" descr="https://pp.userapi.com/c639420/v639420321/28b65/Vs98NxkiAq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63" y="1071563"/>
            <a:ext cx="1882775" cy="1412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3143250" y="4572000"/>
            <a:ext cx="3357563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b="1" dirty="0">
                <a:solidFill>
                  <a:srgbClr val="B80000"/>
                </a:solidFill>
                <a:ea typeface="+mj-ea"/>
                <a:cs typeface="+mj-cs"/>
              </a:rPr>
              <a:t>Выборы в «Совет старшеклассников»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/>
          <p:cNvSpPr>
            <a:spLocks noChangeArrowheads="1"/>
          </p:cNvSpPr>
          <p:nvPr/>
        </p:nvSpPr>
        <p:spPr bwMode="gray">
          <a:xfrm>
            <a:off x="3571875" y="3786188"/>
            <a:ext cx="2857500" cy="928687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ea typeface="宋体"/>
                <a:cs typeface="Times New Roman" pitchFamily="18" charset="0"/>
              </a:rPr>
              <a:t>Проблемные моменты</a:t>
            </a:r>
            <a:endParaRPr lang="en-US" sz="2000" b="1" dirty="0">
              <a:latin typeface="Arial" charset="0"/>
              <a:ea typeface="宋体"/>
              <a:cs typeface="宋体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4286250" y="4857750"/>
            <a:ext cx="4500563" cy="1600200"/>
          </a:xfrm>
          <a:prstGeom prst="chevron">
            <a:avLst>
              <a:gd name="adj" fmla="val 16468"/>
            </a:avLst>
          </a:prstGeom>
          <a:solidFill>
            <a:srgbClr val="7030A0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1400" b="1" dirty="0">
                <a:latin typeface="Times New Roman" pitchFamily="18" charset="0"/>
                <a:ea typeface="宋体"/>
                <a:cs typeface="Times New Roman" pitchFamily="18" charset="0"/>
              </a:rPr>
              <a:t>Трудности</a:t>
            </a:r>
            <a:r>
              <a:rPr lang="ru-RU" sz="1400" dirty="0">
                <a:latin typeface="Times New Roman" pitchFamily="18" charset="0"/>
                <a:ea typeface="宋体"/>
                <a:cs typeface="Times New Roman" pitchFamily="18" charset="0"/>
              </a:rPr>
              <a:t> в реализации проекта состоят в разном уровне заинтересованности и инициативности учащихся, входящих в состав совета старшеклассников. Данные вопросы планируется решить путем введения дополнительных поощрений членам совета.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54038" y="174625"/>
            <a:ext cx="8397875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53568B"/>
                </a:solidFill>
                <a:latin typeface="Windsor" pitchFamily="2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800" b="1" dirty="0" smtClean="0">
                <a:solidFill>
                  <a:srgbClr val="B80000"/>
                </a:solidFill>
                <a:latin typeface="Calibri" pitchFamily="34" charset="0"/>
              </a:rPr>
              <a:t>Президент «Совета старшеклассников» СОШ № 74 </a:t>
            </a:r>
            <a:r>
              <a:rPr lang="ru-RU" sz="2800" b="1" dirty="0" err="1" smtClean="0">
                <a:solidFill>
                  <a:srgbClr val="B80000"/>
                </a:solidFill>
                <a:latin typeface="Calibri" pitchFamily="34" charset="0"/>
              </a:rPr>
              <a:t>Юдахина</a:t>
            </a:r>
            <a:r>
              <a:rPr lang="ru-RU" sz="2800" b="1" dirty="0" smtClean="0">
                <a:solidFill>
                  <a:srgbClr val="B80000"/>
                </a:solidFill>
                <a:latin typeface="Calibri" pitchFamily="34" charset="0"/>
              </a:rPr>
              <a:t> Анастасия стала членом молодежного </a:t>
            </a:r>
            <a:r>
              <a:rPr lang="ru-RU" sz="2800" b="1" dirty="0" err="1" smtClean="0">
                <a:solidFill>
                  <a:srgbClr val="B80000"/>
                </a:solidFill>
                <a:latin typeface="Calibri" pitchFamily="34" charset="0"/>
              </a:rPr>
              <a:t>Маслихата</a:t>
            </a:r>
            <a:r>
              <a:rPr lang="ru-RU" sz="2800" b="1" dirty="0" smtClean="0">
                <a:solidFill>
                  <a:srgbClr val="B80000"/>
                </a:solidFill>
                <a:latin typeface="Calibri" pitchFamily="34" charset="0"/>
              </a:rPr>
              <a:t> г. Караганды.</a:t>
            </a:r>
            <a:endParaRPr lang="ru-RU" sz="2800" b="1" dirty="0">
              <a:solidFill>
                <a:srgbClr val="B80000"/>
              </a:solidFill>
              <a:latin typeface="Calibri" pitchFamily="34" charset="0"/>
            </a:endParaRPr>
          </a:p>
        </p:txBody>
      </p:sp>
      <p:pic>
        <p:nvPicPr>
          <p:cNvPr id="12" name="Picture 2" descr="https://pp.userapi.com/c639420/v639420321/28b97/Y5Uha7U3l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2247900"/>
            <a:ext cx="2792413" cy="2093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3" name="Picture 4" descr="https://pp.userapi.com/c639420/v639420321/28b9e/TQ4SR7MQ6p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1428750"/>
            <a:ext cx="3178175" cy="2108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4" name="Picture 6" descr="https://pp.userapi.com/c639420/v639420321/28ba5/lp4IvYoL7F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738" y="4635500"/>
            <a:ext cx="2849562" cy="1890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5" name="Picture 8" descr="https://pp.userapi.com/c639420/v639420321/28bba/XqF09ArpXN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50" y="2000250"/>
            <a:ext cx="2259013" cy="2259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>
          <a:xfrm>
            <a:off x="214313" y="142875"/>
            <a:ext cx="7929562" cy="7969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2800" smtClean="0">
                <a:ln>
                  <a:noFill/>
                </a:ln>
                <a:solidFill>
                  <a:srgbClr val="B80000"/>
                </a:solidFill>
                <a:effectLst/>
                <a:ea typeface="宋体"/>
              </a:rPr>
              <a:t>Проект «</a:t>
            </a:r>
            <a:r>
              <a:rPr lang="ru-RU" smtClean="0">
                <a:ln>
                  <a:noFill/>
                </a:ln>
                <a:solidFill>
                  <a:srgbClr val="B80000"/>
                </a:solidFill>
                <a:effectLst/>
                <a:ea typeface="宋体"/>
              </a:rPr>
              <a:t>Родители и дети – жизнь в согласии</a:t>
            </a:r>
            <a:r>
              <a:rPr lang="ru-RU" sz="2800" smtClean="0">
                <a:ln>
                  <a:noFill/>
                </a:ln>
                <a:solidFill>
                  <a:srgbClr val="B80000"/>
                </a:solidFill>
                <a:effectLst/>
                <a:ea typeface="宋体"/>
              </a:rPr>
              <a:t>»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2857500" y="1857375"/>
            <a:ext cx="3357563" cy="1631950"/>
          </a:xfrm>
          <a:prstGeom prst="chevron">
            <a:avLst>
              <a:gd name="adj" fmla="val 17842"/>
            </a:avLst>
          </a:prstGeom>
          <a:solidFill>
            <a:schemeClr val="accent2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buFontTx/>
              <a:buChar char="-"/>
              <a:defRPr/>
            </a:pPr>
            <a:r>
              <a:rPr lang="ru-RU" sz="1000" dirty="0">
                <a:latin typeface="Times New Roman" pitchFamily="18" charset="0"/>
                <a:ea typeface="宋体"/>
                <a:cs typeface="Times New Roman" pitchFamily="18" charset="0"/>
              </a:rPr>
              <a:t>Повышение уровня психолого-педагогической компетентности родителей;</a:t>
            </a:r>
          </a:p>
          <a:p>
            <a:pPr>
              <a:buFontTx/>
              <a:buChar char="-"/>
              <a:defRPr/>
            </a:pPr>
            <a:r>
              <a:rPr lang="ru-RU" sz="1000" dirty="0">
                <a:latin typeface="Times New Roman" pitchFamily="18" charset="0"/>
                <a:ea typeface="宋体"/>
                <a:cs typeface="Times New Roman" pitchFamily="18" charset="0"/>
              </a:rPr>
              <a:t>Развитие социально-личностной сферы школьников посредством совместной творческой деятельности родителей и детей;</a:t>
            </a:r>
          </a:p>
          <a:p>
            <a:pPr>
              <a:buFontTx/>
              <a:buChar char="-"/>
              <a:defRPr/>
            </a:pPr>
            <a:r>
              <a:rPr lang="ru-RU" sz="1000" dirty="0">
                <a:latin typeface="Times New Roman" pitchFamily="18" charset="0"/>
                <a:ea typeface="宋体"/>
                <a:cs typeface="Times New Roman" pitchFamily="18" charset="0"/>
              </a:rPr>
              <a:t>Создание творческой атмосферы взаимопонимания, общности интересов, эмоциональной </a:t>
            </a:r>
            <a:r>
              <a:rPr lang="ru-RU" sz="1000" dirty="0" err="1">
                <a:latin typeface="Times New Roman" pitchFamily="18" charset="0"/>
                <a:ea typeface="宋体"/>
                <a:cs typeface="Times New Roman" pitchFamily="18" charset="0"/>
              </a:rPr>
              <a:t>взаимоподдержки</a:t>
            </a:r>
            <a:r>
              <a:rPr lang="ru-RU" sz="1000" dirty="0">
                <a:latin typeface="Times New Roman" pitchFamily="18" charset="0"/>
                <a:ea typeface="宋体"/>
                <a:cs typeface="Times New Roman" pitchFamily="18" charset="0"/>
              </a:rPr>
              <a:t> через подготовку, организацию и проведение различны мероприятий.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214313" y="2000250"/>
            <a:ext cx="2857500" cy="1446213"/>
          </a:xfrm>
          <a:prstGeom prst="chevron">
            <a:avLst>
              <a:gd name="adj" fmla="val 17842"/>
            </a:avLst>
          </a:prstGeom>
          <a:solidFill>
            <a:schemeClr val="accent1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100" dirty="0">
                <a:latin typeface="Times New Roman" pitchFamily="18" charset="0"/>
                <a:ea typeface="宋体"/>
                <a:cs typeface="Times New Roman" pitchFamily="18" charset="0"/>
              </a:rPr>
              <a:t> 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ea typeface="宋体"/>
                <a:cs typeface="Times New Roman" pitchFamily="18" charset="0"/>
              </a:rPr>
              <a:t>создать систему дружеских семейных  взаимоотношений, основанных на любви, доверии, взаимоуважении и взаимопонимании через систему тесного сотрудничества между учащимися, родителями и педагогами школы. 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gray">
          <a:xfrm>
            <a:off x="428625" y="1000125"/>
            <a:ext cx="2057400" cy="92868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ea typeface="宋体"/>
                <a:cs typeface="Times New Roman" pitchFamily="18" charset="0"/>
              </a:rPr>
              <a:t>ЦЕЛЬ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3143250" y="928688"/>
            <a:ext cx="2057400" cy="85725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ea typeface="宋体"/>
                <a:cs typeface="Times New Roman" pitchFamily="18" charset="0"/>
              </a:rPr>
              <a:t>ЗАДАЧИ</a:t>
            </a:r>
            <a:endParaRPr lang="en-US" sz="2000" b="1" dirty="0">
              <a:latin typeface="Arial" charset="0"/>
              <a:ea typeface="宋体"/>
              <a:cs typeface="宋体"/>
            </a:endParaRPr>
          </a:p>
        </p:txBody>
      </p:sp>
      <p:pic>
        <p:nvPicPr>
          <p:cNvPr id="23559" name="Picture 2" descr="IMG_10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786313"/>
            <a:ext cx="2476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4" descr="IMG_10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4786313"/>
            <a:ext cx="2430462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6" descr="Родительское собра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4225" y="3643313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8" descr="http://kargoo.gov.kz/files/blogs/14742747144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643063"/>
            <a:ext cx="2200275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79388" y="3644900"/>
            <a:ext cx="5715000" cy="1082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b="1" dirty="0">
                <a:solidFill>
                  <a:srgbClr val="B80000"/>
                </a:solidFill>
                <a:latin typeface="+mj-lt"/>
                <a:ea typeface="+mj-ea"/>
                <a:cs typeface="+mj-cs"/>
              </a:rPr>
              <a:t>Проведение конференций и встреч с родительской общественностью.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mtClean="0"/>
              <a:t>ОБЩИЕ ДАННЫЕ</a:t>
            </a:r>
            <a:endParaRPr sz="3600">
              <a:cs typeface="+mj-cs"/>
            </a:endParaRPr>
          </a:p>
        </p:txBody>
      </p:sp>
      <p:sp>
        <p:nvSpPr>
          <p:cNvPr id="409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kk-KZ" dirty="0" smtClean="0">
              <a:ea typeface="宋体" pitchFamily="2" charset="-122"/>
            </a:endParaRPr>
          </a:p>
          <a:p>
            <a:pPr eaLnBrk="1" hangingPunct="1"/>
            <a:r>
              <a:rPr lang="kk-KZ" sz="2000" b="1" dirty="0" smtClean="0">
                <a:ea typeface="宋体" pitchFamily="2" charset="-122"/>
              </a:rPr>
              <a:t>К</a:t>
            </a:r>
            <a:r>
              <a:rPr lang="kk-KZ" sz="2000" b="1" dirty="0" smtClean="0">
                <a:ea typeface="宋体" pitchFamily="2" charset="-122"/>
              </a:rPr>
              <a:t>ОММУНАЛЬНОЕ</a:t>
            </a:r>
            <a:r>
              <a:rPr lang="ru-RU" sz="2000" b="1" dirty="0" smtClean="0">
                <a:ea typeface="宋体" pitchFamily="2" charset="-122"/>
              </a:rPr>
              <a:t> </a:t>
            </a:r>
            <a:r>
              <a:rPr lang="ru-RU" sz="2000" b="1" dirty="0" err="1" smtClean="0">
                <a:ea typeface="宋体" pitchFamily="2" charset="-122"/>
              </a:rPr>
              <a:t>ГГ</a:t>
            </a:r>
            <a:r>
              <a:rPr lang="kk-KZ" sz="2000" b="1" dirty="0" smtClean="0">
                <a:ea typeface="宋体" pitchFamily="2" charset="-122"/>
              </a:rPr>
              <a:t>ОСУДАРСТВЕННОЕ УЧРЕЖДЕНИЕ </a:t>
            </a:r>
          </a:p>
          <a:p>
            <a:pPr eaLnBrk="1" hangingPunct="1">
              <a:buFont typeface="Arial" pitchFamily="34" charset="0"/>
              <a:buNone/>
            </a:pPr>
            <a:r>
              <a:rPr lang="kk-KZ" sz="2000" b="1" dirty="0" smtClean="0">
                <a:ea typeface="宋体" pitchFamily="2" charset="-122"/>
              </a:rPr>
              <a:t>«СРЕДНЯЯ ОБЩЕОБРАЗОВАТЕЛЬНАЯ ШКОЛА №</a:t>
            </a:r>
            <a:r>
              <a:rPr lang="ru-RU" sz="2000" b="1" dirty="0" smtClean="0">
                <a:ea typeface="宋体" pitchFamily="2" charset="-122"/>
              </a:rPr>
              <a:t>74</a:t>
            </a:r>
            <a:r>
              <a:rPr lang="kk-KZ" sz="2000" b="1" dirty="0" smtClean="0">
                <a:ea typeface="宋体" pitchFamily="2" charset="-122"/>
              </a:rPr>
              <a:t>» АКИМАТА ГОРОДА КАРАГАНДЫ ГОСУДАРСТВЕННОГО УЧРЕЖДЕНИЯ «ОТДЕЛ ОБРАЗОВАНИЯ ГОРОДА КАРАГАНДЫ»</a:t>
            </a:r>
          </a:p>
          <a:p>
            <a:pPr eaLnBrk="1" hangingPunct="1"/>
            <a:endParaRPr lang="kk-KZ" sz="2000" b="1" dirty="0" smtClean="0">
              <a:ea typeface="宋体" pitchFamily="2" charset="-122"/>
            </a:endParaRPr>
          </a:p>
          <a:p>
            <a:pPr eaLnBrk="1" hangingPunct="1"/>
            <a:r>
              <a:rPr lang="kk-KZ" sz="2000" b="1" dirty="0" smtClean="0">
                <a:ea typeface="宋体" pitchFamily="2" charset="-122"/>
              </a:rPr>
              <a:t>Индекс, адрес  г.Караганда, 100001, ул. Бабушкина 110 а</a:t>
            </a:r>
            <a:endParaRPr lang="ru-RU" sz="2000" b="1" dirty="0" smtClean="0">
              <a:ea typeface="宋体" pitchFamily="2" charset="-122"/>
            </a:endParaRPr>
          </a:p>
          <a:p>
            <a:pPr eaLnBrk="1" hangingPunct="1"/>
            <a:endParaRPr lang="ru-RU" sz="2000" b="1" dirty="0" smtClean="0">
              <a:ea typeface="宋体" pitchFamily="2" charset="-122"/>
            </a:endParaRPr>
          </a:p>
          <a:p>
            <a:pPr eaLnBrk="1" hangingPunct="1"/>
            <a:r>
              <a:rPr lang="ru-RU" sz="2000" b="1" dirty="0" smtClean="0">
                <a:ea typeface="宋体" pitchFamily="2" charset="-122"/>
              </a:rPr>
              <a:t>Телефон 37-90-86, 37-90-13, 50-23-17.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/>
          <p:cNvSpPr>
            <a:spLocks noChangeArrowheads="1"/>
          </p:cNvSpPr>
          <p:nvPr/>
        </p:nvSpPr>
        <p:spPr bwMode="gray">
          <a:xfrm>
            <a:off x="3571875" y="3786188"/>
            <a:ext cx="2857500" cy="928687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ea typeface="宋体"/>
                <a:cs typeface="Times New Roman" pitchFamily="18" charset="0"/>
              </a:rPr>
              <a:t>Проблемные моменты</a:t>
            </a:r>
            <a:endParaRPr lang="en-US" sz="2000" b="1" dirty="0">
              <a:latin typeface="Arial" charset="0"/>
              <a:ea typeface="宋体"/>
              <a:cs typeface="宋体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4286250" y="4857750"/>
            <a:ext cx="4500563" cy="954088"/>
          </a:xfrm>
          <a:prstGeom prst="chevron">
            <a:avLst>
              <a:gd name="adj" fmla="val 16468"/>
            </a:avLst>
          </a:prstGeom>
          <a:solidFill>
            <a:srgbClr val="7030A0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400" b="1" dirty="0">
                <a:latin typeface="Times New Roman" pitchFamily="18" charset="0"/>
                <a:ea typeface="宋体"/>
                <a:cs typeface="Times New Roman" pitchFamily="18" charset="0"/>
              </a:rPr>
              <a:t>Основной проблемой </a:t>
            </a:r>
            <a:r>
              <a:rPr lang="ru-RU" sz="1400" dirty="0">
                <a:latin typeface="Times New Roman" pitchFamily="18" charset="0"/>
                <a:ea typeface="宋体"/>
                <a:cs typeface="Times New Roman" pitchFamily="18" charset="0"/>
              </a:rPr>
              <a:t>в реализации данного проекта стала низкая вовлеченность родителей в воспитательные мероприятия школы, их высокая занятость и отсутствие свободного времени.  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2875" y="174625"/>
            <a:ext cx="8809038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53568B"/>
                </a:solidFill>
                <a:latin typeface="Windsor" pitchFamily="2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800" b="1" dirty="0" smtClean="0">
                <a:solidFill>
                  <a:srgbClr val="B80000"/>
                </a:solidFill>
                <a:latin typeface="+mj-lt"/>
              </a:rPr>
              <a:t>Проведение внеклассных мероприятий, посвященных Дню семьи и семейным праздникам с участием родителей.</a:t>
            </a:r>
            <a:endParaRPr lang="ru-RU" sz="2800" b="1" dirty="0">
              <a:solidFill>
                <a:srgbClr val="B80000"/>
              </a:solidFill>
              <a:latin typeface="+mj-lt"/>
            </a:endParaRPr>
          </a:p>
        </p:txBody>
      </p:sp>
      <p:pic>
        <p:nvPicPr>
          <p:cNvPr id="24581" name="Picture 2" descr="IMG_11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1571625"/>
            <a:ext cx="2598737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 descr="IMG_10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4000500"/>
            <a:ext cx="2776538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6" descr="IMG-20170311-WA0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571625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IMG_13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643063"/>
            <a:ext cx="316547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7969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100" smtClean="0">
                <a:solidFill>
                  <a:srgbClr val="B80000"/>
                </a:solidFill>
                <a:cs typeface="Times New Roman" pitchFamily="18" charset="0"/>
              </a:rPr>
              <a:t>Проект «</a:t>
            </a:r>
            <a:r>
              <a:rPr lang="ru-RU" sz="3100" err="1" smtClean="0">
                <a:solidFill>
                  <a:srgbClr val="B80000"/>
                </a:solidFill>
                <a:cs typeface="Times New Roman" pitchFamily="18" charset="0"/>
              </a:rPr>
              <a:t>Самоменеджмент</a:t>
            </a:r>
            <a:r>
              <a:rPr lang="ru-RU" sz="3100" smtClean="0">
                <a:solidFill>
                  <a:srgbClr val="B80000"/>
                </a:solidFill>
                <a:cs typeface="Times New Roman" pitchFamily="18" charset="0"/>
              </a:rPr>
              <a:t> как путь к успеху в подготовке к ЕНТ и экзаменам»</a:t>
            </a:r>
            <a:r>
              <a:rPr lang="ru-RU" smtClean="0">
                <a:solidFill>
                  <a:srgbClr val="B8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B8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>
              <a:solidFill>
                <a:srgbClr val="B8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itchFamily="34" charset="0"/>
              <a:buNone/>
              <a:defRPr/>
            </a:pPr>
            <a:endParaRPr lang="en-US" b="1" dirty="0" smtClean="0">
              <a:solidFill>
                <a:srgbClr val="B8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B8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ru-RU" sz="2400" dirty="0" smtClean="0">
                <a:cs typeface="Times New Roman" pitchFamily="18" charset="0"/>
              </a:rPr>
              <a:t>Раскрыть  роль </a:t>
            </a:r>
            <a:r>
              <a:rPr lang="ru-RU" sz="2400" dirty="0" err="1" smtClean="0">
                <a:cs typeface="Times New Roman" pitchFamily="18" charset="0"/>
              </a:rPr>
              <a:t>самоменеджмента</a:t>
            </a:r>
            <a:r>
              <a:rPr lang="ru-RU" sz="2400" dirty="0" smtClean="0">
                <a:cs typeface="Times New Roman" pitchFamily="18" charset="0"/>
              </a:rPr>
              <a:t>  как путь к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успеху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kk-KZ" sz="2400" dirty="0" smtClean="0">
                <a:cs typeface="Times New Roman" pitchFamily="18" charset="0"/>
              </a:rPr>
              <a:t>в </a:t>
            </a:r>
            <a:r>
              <a:rPr lang="ru-RU" sz="2400" dirty="0" smtClean="0">
                <a:cs typeface="Times New Roman" pitchFamily="18" charset="0"/>
              </a:rPr>
              <a:t>подготовке  старшеклассников к ЕНТ и экзаменам.</a:t>
            </a:r>
          </a:p>
          <a:p>
            <a:pPr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B80000"/>
                </a:solidFill>
              </a:rPr>
              <a:t> </a:t>
            </a:r>
            <a:endParaRPr lang="en-US" dirty="0" smtClean="0">
              <a:solidFill>
                <a:srgbClr val="B80000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B8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dirty="0" smtClean="0">
              <a:solidFill>
                <a:srgbClr val="B8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Char char="•"/>
              <a:defRPr/>
            </a:pPr>
            <a:r>
              <a:rPr lang="ru-RU" sz="2400" dirty="0" smtClean="0">
                <a:cs typeface="Times New Roman" pitchFamily="18" charset="0"/>
              </a:rPr>
              <a:t>Дать понятие </a:t>
            </a:r>
            <a:r>
              <a:rPr lang="ru-RU" sz="2400" dirty="0" err="1" smtClean="0">
                <a:cs typeface="Times New Roman" pitchFamily="18" charset="0"/>
              </a:rPr>
              <a:t>самоменеджмента</a:t>
            </a:r>
            <a:r>
              <a:rPr lang="ru-RU" sz="2400" dirty="0" smtClean="0">
                <a:cs typeface="Times New Roman" pitchFamily="18" charset="0"/>
              </a:rPr>
              <a:t>, инвентаризации временных затрат.</a:t>
            </a:r>
          </a:p>
          <a:p>
            <a:pPr>
              <a:spcBef>
                <a:spcPct val="0"/>
              </a:spcBef>
              <a:buFontTx/>
              <a:buChar char="•"/>
              <a:defRPr/>
            </a:pPr>
            <a:r>
              <a:rPr lang="ru-RU" sz="2400" dirty="0" smtClean="0">
                <a:cs typeface="Times New Roman" pitchFamily="18" charset="0"/>
              </a:rPr>
              <a:t>Научить проводить инвентаризацию своего времени, планировать свою деятельность.</a:t>
            </a:r>
          </a:p>
          <a:p>
            <a:pPr>
              <a:spcBef>
                <a:spcPct val="0"/>
              </a:spcBef>
              <a:buFontTx/>
              <a:buChar char="•"/>
              <a:defRPr/>
            </a:pPr>
            <a:r>
              <a:rPr lang="ru-RU" sz="2400" dirty="0" smtClean="0">
                <a:cs typeface="Times New Roman" pitchFamily="18" charset="0"/>
              </a:rPr>
              <a:t>Обучить технике </a:t>
            </a:r>
            <a:r>
              <a:rPr lang="ru-RU" sz="2400" dirty="0" err="1" smtClean="0">
                <a:cs typeface="Times New Roman" pitchFamily="18" charset="0"/>
              </a:rPr>
              <a:t>самоменеджмента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Ожидаемые результаты</a:t>
            </a:r>
            <a:endParaRPr lang="ru-RU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smtClean="0">
                <a:ea typeface="宋体" pitchFamily="2" charset="-122"/>
              </a:rPr>
              <a:t>Учащиеся  должны:</a:t>
            </a:r>
          </a:p>
          <a:p>
            <a:r>
              <a:rPr lang="ru-RU" sz="1800" b="1" smtClean="0">
                <a:ea typeface="宋体" pitchFamily="2" charset="-122"/>
              </a:rPr>
              <a:t>Планировать и эффективно использовать личное и учебное  время, наилучшим образом распределять нагрузку.</a:t>
            </a:r>
          </a:p>
          <a:p>
            <a:r>
              <a:rPr lang="ru-RU" sz="1800" b="1" smtClean="0">
                <a:ea typeface="宋体" pitchFamily="2" charset="-122"/>
              </a:rPr>
              <a:t>Избегать потери времени, выявлять его нецелевое и неэффективное использование, высвобождать дополнительные временные ресурсы.</a:t>
            </a:r>
          </a:p>
          <a:p>
            <a:r>
              <a:rPr lang="ru-RU" sz="1800" b="1" smtClean="0">
                <a:ea typeface="宋体" pitchFamily="2" charset="-122"/>
              </a:rPr>
              <a:t>Повысить мотивацию к учебе  и получать больше удовлетворения от нее.</a:t>
            </a:r>
          </a:p>
          <a:p>
            <a:r>
              <a:rPr lang="ru-RU" sz="1800" b="1" smtClean="0">
                <a:ea typeface="宋体" pitchFamily="2" charset="-122"/>
              </a:rPr>
              <a:t>Понять какие факторы стимулируют или ограничивают собственную работоспособность.</a:t>
            </a:r>
          </a:p>
          <a:p>
            <a:r>
              <a:rPr lang="ru-RU" sz="1800" b="1" smtClean="0">
                <a:ea typeface="宋体" pitchFamily="2" charset="-122"/>
              </a:rPr>
              <a:t>Устранять излишнее эмоциональное напряжение и стресс, связные с дефицитом времени.</a:t>
            </a:r>
          </a:p>
          <a:p>
            <a:r>
              <a:rPr lang="ru-RU" sz="1800" b="1" smtClean="0">
                <a:ea typeface="宋体" pitchFamily="2" charset="-122"/>
              </a:rPr>
              <a:t>Грамотно делегировать задачи и полномочия.</a:t>
            </a:r>
          </a:p>
          <a:p>
            <a:r>
              <a:rPr lang="ru-RU" sz="1800" b="1" smtClean="0">
                <a:ea typeface="宋体" pitchFamily="2" charset="-122"/>
              </a:rPr>
              <a:t>Определить свои долгосрочные и краткосрочные цели в различных областях деятельности.</a:t>
            </a:r>
          </a:p>
          <a:p>
            <a:r>
              <a:rPr lang="ru-RU" sz="1800" b="1" smtClean="0">
                <a:ea typeface="宋体" pitchFamily="2" charset="-122"/>
              </a:rPr>
              <a:t>Правильно распределять свои усилия между повседневными рутинными делами и долгосрочными задачами. Выделять из потока дел существенное, расставлять приоритеты. Определять очередность работ.</a:t>
            </a:r>
          </a:p>
          <a:p>
            <a:endParaRPr lang="ru-RU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7969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200" smtClean="0">
                <a:cs typeface="Times New Roman" pitchFamily="18" charset="0"/>
              </a:rPr>
              <a:t>Диаграмма .   Планирование времени на один день учащимися 11 «а» класса СОШ № 74 до и после  обучения техники </a:t>
            </a:r>
            <a:r>
              <a:rPr lang="ru-RU" sz="2200" err="1" smtClean="0">
                <a:cs typeface="Times New Roman" pitchFamily="18" charset="0"/>
              </a:rPr>
              <a:t>самоменеджмента</a:t>
            </a: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graphicFrame>
        <p:nvGraphicFramePr>
          <p:cNvPr id="4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3528" y="184482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1800" smtClean="0">
                <a:ea typeface="宋体" pitchFamily="2" charset="-122"/>
              </a:rPr>
              <a:t>Все  педагоги школы знакомы и умеют применять на практике различные инновационные технологии</a:t>
            </a:r>
            <a:endParaRPr lang="ru-RU" sz="1800" b="1" smtClean="0">
              <a:ea typeface="宋体" pitchFamily="2" charset="-122"/>
            </a:endParaRPr>
          </a:p>
          <a:p>
            <a:pPr eaLnBrk="1" hangingPunct="1"/>
            <a:r>
              <a:rPr lang="ru-RU" sz="1800" smtClean="0">
                <a:ea typeface="宋体" pitchFamily="2" charset="-122"/>
              </a:rPr>
              <a:t>Существенно повысилась эффективность функционирования и развития школы, что позволило сформировать такие параметры, как вариативность, открытость, адаптивность, органично интегрирующие школу в социальную инфраструктуру города.</a:t>
            </a:r>
            <a:endParaRPr lang="ru-RU" sz="1800" b="1" smtClean="0">
              <a:ea typeface="宋体" pitchFamily="2" charset="-122"/>
            </a:endParaRPr>
          </a:p>
          <a:p>
            <a:pPr eaLnBrk="1" hangingPunct="1"/>
            <a:r>
              <a:rPr lang="ru-RU" sz="1800" smtClean="0">
                <a:ea typeface="宋体" pitchFamily="2" charset="-122"/>
              </a:rPr>
              <a:t>Стремление к самообразованию - осознание необходимости педагогами перехода на развивающие системы обучения. Возможность профессионального общения педагогов и обмена их опыта с коллегами.</a:t>
            </a:r>
            <a:endParaRPr lang="ru-RU" sz="1800" b="1" smtClean="0">
              <a:ea typeface="宋体" pitchFamily="2" charset="-122"/>
            </a:endParaRPr>
          </a:p>
          <a:p>
            <a:pPr eaLnBrk="1" hangingPunct="1"/>
            <a:r>
              <a:rPr lang="ru-RU" sz="1800" smtClean="0">
                <a:ea typeface="宋体" pitchFamily="2" charset="-122"/>
              </a:rPr>
              <a:t>Положительная динамика использования учителями в образовательной практике учебно-методических разработок и материалов, ориентированных на стандарты  нового поколения (тесты, дидактические материалы, контрольно – измерительный инструментарий);</a:t>
            </a:r>
          </a:p>
          <a:p>
            <a:pPr eaLnBrk="1" hangingPunct="1"/>
            <a:r>
              <a:rPr lang="ru-RU" sz="1800" smtClean="0">
                <a:ea typeface="宋体" pitchFamily="2" charset="-122"/>
              </a:rPr>
              <a:t>Ориентация учителей на организацию здоровьесберегающей среды;</a:t>
            </a:r>
          </a:p>
          <a:p>
            <a:pPr eaLnBrk="1" hangingPunct="1"/>
            <a:endParaRPr lang="ru-RU" smtClean="0">
              <a:ea typeface="宋体" pitchFamily="2" charset="-12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499176" cy="7969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mtClean="0">
                <a:cs typeface="Times New Roman" pitchFamily="18" charset="0"/>
              </a:rPr>
              <a:t>ВЫВОДЫ ПО РЕАЛИЗАЦИИ СРШ ЗА 2016-2017 УЧЕБНЫЙ ГОД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7969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kk-KZ" smtClean="0">
                <a:cs typeface="Times New Roman" pitchFamily="18" charset="0"/>
              </a:rPr>
              <a:t>Приоритетные направления в работе на                2017-2018 учебный год</a:t>
            </a:r>
            <a:endParaRPr lang="ru-RU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395288" y="1628775"/>
            <a:ext cx="8229600" cy="4525963"/>
          </a:xfrm>
        </p:spPr>
        <p:txBody>
          <a:bodyPr/>
          <a:lstStyle/>
          <a:p>
            <a:pPr algn="just" eaLnBrk="1" hangingPunct="1"/>
            <a:r>
              <a:rPr lang="ru-RU" sz="2400" smtClean="0">
                <a:ea typeface="宋体" pitchFamily="2" charset="-122"/>
                <a:cs typeface="Times New Roman" pitchFamily="18" charset="0"/>
              </a:rPr>
              <a:t>Обепечение профессионального развития педагогов через использование новых подходов к преподаванию и обучению.</a:t>
            </a:r>
          </a:p>
          <a:p>
            <a:pPr algn="just" eaLnBrk="1" hangingPunct="1"/>
            <a:r>
              <a:rPr lang="ru-RU" sz="2400" smtClean="0">
                <a:ea typeface="宋体" pitchFamily="2" charset="-122"/>
                <a:cs typeface="Times New Roman" pitchFamily="18" charset="0"/>
              </a:rPr>
              <a:t>Обеспечение равного доступа к качественному среднему образованию, формирование интеллектуально, физически, духовно развитого и успешного гражданина.</a:t>
            </a:r>
          </a:p>
          <a:p>
            <a:pPr algn="just" eaLnBrk="1" hangingPunct="1"/>
            <a:r>
              <a:rPr lang="ru-RU" sz="2400" smtClean="0">
                <a:ea typeface="宋体" pitchFamily="2" charset="-122"/>
                <a:cs typeface="Times New Roman" pitchFamily="18" charset="0"/>
              </a:rPr>
              <a:t>Формирование у школьников духовно-нравственных ценностей Общенациональной патриотической идеи </a:t>
            </a:r>
            <a:r>
              <a:rPr lang="ru-RU" sz="2400" b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«Мәңгілік Ел»</a:t>
            </a:r>
            <a:r>
              <a:rPr lang="ru-RU" sz="2400" b="1" smtClean="0">
                <a:ea typeface="宋体" pitchFamily="2" charset="-122"/>
                <a:cs typeface="Times New Roman" pitchFamily="18" charset="0"/>
              </a:rPr>
              <a:t> </a:t>
            </a:r>
            <a:r>
              <a:rPr lang="ru-RU" sz="2400" smtClean="0">
                <a:ea typeface="宋体" pitchFamily="2" charset="-122"/>
                <a:cs typeface="Times New Roman" pitchFamily="18" charset="0"/>
              </a:rPr>
              <a:t>и культуры здорового образа жизни</a:t>
            </a:r>
          </a:p>
          <a:p>
            <a:pPr eaLnBrk="1" hangingPunct="1"/>
            <a:endParaRPr lang="ru-RU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kk-KZ" smtClean="0">
                <a:cs typeface="Times New Roman" pitchFamily="18" charset="0"/>
              </a:rPr>
              <a:t>Приоритетные задачи на </a:t>
            </a:r>
            <a:br>
              <a:rPr lang="kk-KZ" smtClean="0">
                <a:cs typeface="Times New Roman" pitchFamily="18" charset="0"/>
              </a:rPr>
            </a:br>
            <a:r>
              <a:rPr lang="kk-KZ" smtClean="0">
                <a:cs typeface="Times New Roman" pitchFamily="18" charset="0"/>
              </a:rPr>
              <a:t>2017-2018 учебный год</a:t>
            </a:r>
            <a:endParaRPr lang="ru-RU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395288" y="1773238"/>
            <a:ext cx="8229600" cy="4525962"/>
          </a:xfrm>
        </p:spPr>
        <p:txBody>
          <a:bodyPr/>
          <a:lstStyle/>
          <a:p>
            <a:pPr algn="just" eaLnBrk="1" hangingPunct="1"/>
            <a:r>
              <a:rPr lang="ru-RU" smtClean="0">
                <a:ea typeface="宋体" pitchFamily="2" charset="-122"/>
              </a:rPr>
              <a:t>Второй этап (2017 - 2018 учебный год) – внедренческий: </a:t>
            </a:r>
          </a:p>
          <a:p>
            <a:pPr algn="just" eaLnBrk="1" hangingPunct="1"/>
            <a:r>
              <a:rPr lang="ru-RU" smtClean="0">
                <a:ea typeface="宋体" pitchFamily="2" charset="-122"/>
              </a:rPr>
              <a:t>Реализация мероприятий плана действий Программы; </a:t>
            </a:r>
          </a:p>
          <a:p>
            <a:pPr algn="just" eaLnBrk="1" hangingPunct="1"/>
            <a:r>
              <a:rPr lang="ru-RU" smtClean="0">
                <a:ea typeface="宋体" pitchFamily="2" charset="-122"/>
              </a:rPr>
              <a:t>текущий анализ промежуточных результатов.</a:t>
            </a:r>
          </a:p>
          <a:p>
            <a:pPr algn="just" eaLnBrk="1" hangingPunct="1"/>
            <a:r>
              <a:rPr lang="ru-RU" smtClean="0">
                <a:ea typeface="宋体" pitchFamily="2" charset="-122"/>
              </a:rPr>
              <a:t>Фестиваль педагогических идей «Шаги успеха»</a:t>
            </a:r>
          </a:p>
          <a:p>
            <a:pPr algn="just" eaLnBrk="1" hangingPunct="1"/>
            <a:endParaRPr lang="ru-RU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571472" y="2500306"/>
            <a:ext cx="7772400" cy="12271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zh-CN" dirty="0" smtClean="0">
                <a:cs typeface="+mj-cs"/>
              </a:rPr>
              <a:t>Спасибо за внимание</a:t>
            </a:r>
            <a:r>
              <a:rPr lang="en-US" altLang="zh-CN" dirty="0" smtClean="0">
                <a:cs typeface="+mj-cs"/>
              </a:rPr>
              <a:t>!</a:t>
            </a:r>
            <a:endParaRPr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Миссия школы</a:t>
            </a:r>
            <a:endParaRPr lang="ru-RU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pitchFamily="34" charset="0"/>
              <a:buNone/>
            </a:pPr>
            <a:r>
              <a:rPr lang="ru-RU" sz="2000" b="1" smtClean="0">
                <a:ea typeface="宋体" pitchFamily="2" charset="-122"/>
              </a:rPr>
              <a:t>      создание востребованного в социуме образовательного учреждения с современной системой управления, - высокопрофессиональной педагогической командой, - педагогически насыщенным образовательным процессом, ориентированным на реализацию современных задач общего образования и удовлетворение образовательных запросов учащихся и их семей, - безопасным и комфортным образовательным пространством, предусматривающим охрану и развитие здоровья участников образовательных отношений, - информационной открытостью для взаимодействия с социумом, что в совокупности создает оптимальные условия для формирования духовно-нравственной, социально и профессионально адаптированной личности гражданина Республики Казахстан. </a:t>
            </a:r>
          </a:p>
          <a:p>
            <a:pPr eaLnBrk="1" hangingPunct="1"/>
            <a:endParaRPr lang="ru-RU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ЦЕЛЬ СРШ</a:t>
            </a:r>
            <a:endParaRPr lang="ru-RU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ru-RU" smtClean="0">
                <a:ea typeface="宋体" pitchFamily="2" charset="-122"/>
              </a:rPr>
              <a:t>создание условий для обеспечения позитивной динамики развития   школы как открытой инновационной образовательной системы, обладающей высокой конкурентоспособностью, способствующей развитию образовательной среды города и ориентированной на подготовку выпускника, адаптированного к современному социуму, формирование у школьников духовно-нравственных ценностей Общенациональной патриотической идеи </a:t>
            </a:r>
            <a:r>
              <a:rPr lang="ru-RU" b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«Мәңгілік Ел» </a:t>
            </a:r>
            <a:r>
              <a:rPr lang="ru-RU" smtClean="0">
                <a:ea typeface="宋体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Стратегические направления СРШ</a:t>
            </a:r>
            <a:endParaRPr lang="ru-RU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ru-RU" sz="2400" smtClean="0">
                <a:ea typeface="宋体" pitchFamily="2" charset="-122"/>
              </a:rPr>
              <a:t>Обепечение профессионального развития педагогов через использование новых подходов к преподаванию и обучению.</a:t>
            </a:r>
          </a:p>
          <a:p>
            <a:pPr algn="just" eaLnBrk="1" hangingPunct="1"/>
            <a:r>
              <a:rPr lang="ru-RU" sz="2400" smtClean="0">
                <a:ea typeface="宋体" pitchFamily="2" charset="-122"/>
              </a:rPr>
              <a:t>Обеспечение равного доступа к качественному среднему образованию, формирование интеллектуально, физически, духовно развитого и успешного гражданина.</a:t>
            </a:r>
          </a:p>
          <a:p>
            <a:pPr algn="just" eaLnBrk="1" hangingPunct="1"/>
            <a:r>
              <a:rPr lang="ru-RU" sz="2400" smtClean="0">
                <a:ea typeface="宋体" pitchFamily="2" charset="-122"/>
              </a:rPr>
              <a:t>Формирование у школьников духовно-нравственных ценностей Общенациональной патриотической идеи </a:t>
            </a:r>
            <a:r>
              <a:rPr lang="ru-RU" sz="2400" b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«Мәңгілік Ел» </a:t>
            </a:r>
            <a:r>
              <a:rPr lang="ru-RU" sz="2400" smtClean="0">
                <a:ea typeface="宋体" pitchFamily="2" charset="-122"/>
              </a:rPr>
              <a:t>и культуры здорового образа жизни</a:t>
            </a:r>
          </a:p>
          <a:p>
            <a:pPr eaLnBrk="1" hangingPunct="1"/>
            <a:endParaRPr lang="ru-RU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Выбор стратегических направлений 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развития школы</a:t>
            </a:r>
            <a:endParaRPr lang="ru-RU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pitchFamily="34" charset="0"/>
              <a:buNone/>
            </a:pPr>
            <a:r>
              <a:rPr lang="ru-RU" sz="1600" b="1" smtClean="0">
                <a:ea typeface="宋体" pitchFamily="2" charset="-122"/>
                <a:cs typeface="Times New Roman" pitchFamily="18" charset="0"/>
              </a:rPr>
              <a:t>В ходе проблемно-ориентированного  анализа были выделены противоречия: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ru-RU" sz="1600" b="1" smtClean="0">
                <a:ea typeface="宋体" pitchFamily="2" charset="-122"/>
                <a:cs typeface="Times New Roman" pitchFamily="18" charset="0"/>
              </a:rPr>
              <a:t>            Значительная часть  педагогов школы ориентирована на традиционные подходы к преподаванию и обучению и  не владеют достаточно высоким уровнем развития компетенций, необходимых для формирования у школьников  навыков 21 века. А современная система образования требует «нового учителя», способного к устойчивому развитию и самообразованию, так как только творчески работающий учитель, открытый к инновациям, способен реализовывать идеи компетентностного подхода к образованию. Поэтому необходимо обеспечить профессиональный рост педагогов через непрерывное обучение.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ru-RU" sz="1600" b="1" smtClean="0">
                <a:ea typeface="宋体" pitchFamily="2" charset="-122"/>
                <a:cs typeface="Times New Roman" pitchFamily="18" charset="0"/>
              </a:rPr>
              <a:t>           Подходы педагогов школы к преподаванию, основанному на  передаче готовых знаний, не способствуют формированию ключевых компетенций школьников.        Основным результатом образования сегодня  является компетентность, выражающаяся в готовности личности эффективно мобилизовать внутренние и внешние ресурсы для достижения поставленной цели на основе знаний, умений, навыков. Поэтому, необходимо с целью формирования ключевых компетенций учащихся, повысить качество проводимых уроков посредством создания коллаборативной среды обучения и использования новых подходов в преподавании и обучении.</a:t>
            </a:r>
          </a:p>
          <a:p>
            <a:pPr eaLnBrk="1" hangingPunct="1"/>
            <a:endParaRPr lang="ru-RU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6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700" smtClean="0"/>
              <a:t>Для решения вышеперечисленных стратегических направлений были поставлены следующие задачи:</a:t>
            </a: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ru-RU" sz="2000" smtClean="0">
                <a:ea typeface="宋体" pitchFamily="2" charset="-122"/>
                <a:cs typeface="Times New Roman" pitchFamily="18" charset="0"/>
              </a:rPr>
              <a:t>освоение и активное внедрение в УВП  инновационных технологий, отвечающих требованиям компетентностно- ориентированного образования.</a:t>
            </a:r>
          </a:p>
          <a:p>
            <a:pPr algn="just" eaLnBrk="1" hangingPunct="1"/>
            <a:r>
              <a:rPr lang="ru-RU" sz="2000" smtClean="0">
                <a:ea typeface="宋体" pitchFamily="2" charset="-122"/>
                <a:cs typeface="Times New Roman" pitchFamily="18" charset="0"/>
              </a:rPr>
              <a:t>Совершенствование внутришкольной системы управления качеством образования на основе деятельностно-компетентностного подхода. </a:t>
            </a:r>
          </a:p>
          <a:p>
            <a:pPr algn="just" eaLnBrk="1" hangingPunct="1"/>
            <a:r>
              <a:rPr lang="ru-RU" sz="2000" smtClean="0">
                <a:ea typeface="宋体" pitchFamily="2" charset="-122"/>
                <a:cs typeface="Times New Roman" pitchFamily="18" charset="0"/>
              </a:rPr>
              <a:t>Внедрение  образовательных  технологий,  направленных  на  развитие ключевых компетенций обучающихся, системного использования активных и интерактивных методов обучения </a:t>
            </a:r>
          </a:p>
          <a:p>
            <a:pPr algn="just" eaLnBrk="1" hangingPunct="1"/>
            <a:r>
              <a:rPr lang="ru-RU" sz="2000" smtClean="0">
                <a:ea typeface="宋体" pitchFamily="2" charset="-122"/>
                <a:cs typeface="Times New Roman" pitchFamily="18" charset="0"/>
              </a:rPr>
              <a:t>Создание творческой образовательной среды, в которой формируется активная самостоятельная личность с высокой самооценкой.</a:t>
            </a:r>
          </a:p>
          <a:p>
            <a:pPr algn="just" eaLnBrk="1" hangingPunct="1"/>
            <a:r>
              <a:rPr lang="ru-RU" sz="2000" smtClean="0">
                <a:ea typeface="宋体" pitchFamily="2" charset="-122"/>
                <a:cs typeface="Times New Roman" pitchFamily="18" charset="0"/>
              </a:rPr>
              <a:t>Содействие учащимся в освоении культурных ценностей общества, в котором они живут, и способов самоопределения в них.</a:t>
            </a:r>
          </a:p>
          <a:p>
            <a:pPr eaLnBrk="1" hangingPunct="1"/>
            <a:endParaRPr lang="ru-RU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Этапы реализации программы</a:t>
            </a:r>
            <a:endParaRPr lang="ru-RU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pitchFamily="34" charset="0"/>
              <a:buNone/>
            </a:pPr>
            <a:r>
              <a:rPr lang="ru-RU" b="1" smtClean="0">
                <a:ea typeface="宋体" pitchFamily="2" charset="-122"/>
              </a:rPr>
              <a:t>Первый этап (2016 – 2017 учебный год) – аналитико-проектировочный: </a:t>
            </a:r>
          </a:p>
          <a:p>
            <a:pPr algn="just" eaLnBrk="1" hangingPunct="1"/>
            <a:r>
              <a:rPr lang="ru-RU" smtClean="0">
                <a:ea typeface="宋体" pitchFamily="2" charset="-122"/>
              </a:rPr>
              <a:t>Определение стратегии и тактики деятельности. </a:t>
            </a:r>
          </a:p>
          <a:p>
            <a:pPr algn="just" eaLnBrk="1" hangingPunct="1"/>
            <a:r>
              <a:rPr lang="ru-RU" smtClean="0">
                <a:ea typeface="宋体" pitchFamily="2" charset="-122"/>
              </a:rPr>
              <a:t>Эффективное профессиональное развитие педагогического коллектива через обучение и практику. (Семинары, круглые столы, коучинги,менторинг, мастер-классы и т.д.). Организация исследовательской и рефлексивной деятельности педагогического коллектива.</a:t>
            </a:r>
          </a:p>
          <a:p>
            <a:pPr eaLnBrk="1" hangingPunct="1"/>
            <a:endParaRPr lang="ru-RU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7" descr="&amp;Kcy;&amp;acy;&amp;rcy;&amp;tcy;&amp;icy;&amp;ncy;&amp;kcy;&amp;icy; &amp;pcy;&amp;ocy; &amp;zcy;&amp;acy;&amp;pcy;&amp;rcy;&amp;ocy;&amp;scy;&amp;ucy; &amp;ucy;&amp;chcy;&amp;icy;&amp;tcy;&amp;iecy;&amp;lcy;&amp;softcy; &amp;ucy;&amp;chcy;&amp;iecy;&amp;ncy;&amp;icy;&amp;kcy; &amp;ocy;&amp;tcy;&amp;ncy;&amp;ocy;&amp;shcy;&amp;iecy;&amp;ncy;&amp;i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013325"/>
            <a:ext cx="273685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«Компетентный учитель – компетентный ученик»</a:t>
            </a:r>
            <a:endParaRPr lang="ru-RU" sz="220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95288" y="1052513"/>
            <a:ext cx="352901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6400" dirty="0"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lang="ru-RU" sz="6400" dirty="0">
                <a:latin typeface="+mn-lt"/>
                <a:ea typeface="+mn-ea"/>
                <a:cs typeface="Times New Roman" pitchFamily="18" charset="0"/>
              </a:rPr>
              <a:t>Повышение профессионального уровня педагогов и формирование педагогического корпуса, соответствующего запросам современной жизни, «в системе образования должны произойти кардинальные кадровые изменения. Традиционный преподаватель (монополист в передаче и интерпретации необходимых знаний) уходит со сцены.  Складывается новый образ педагога: это исследователь, воспитатель, консультант, руководитель проектов».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800" dirty="0">
              <a:latin typeface="+mn-lt"/>
              <a:ea typeface="+mn-ea"/>
              <a:cs typeface="宋体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4284663" y="1038225"/>
            <a:ext cx="4572000" cy="41910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b="1" dirty="0">
                <a:latin typeface="+mn-lt"/>
                <a:ea typeface="+mn-ea"/>
                <a:cs typeface="Times New Roman" pitchFamily="18" charset="0"/>
              </a:rPr>
              <a:t>Ожидаемые результаты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500" dirty="0">
                <a:latin typeface="+mn-lt"/>
                <a:ea typeface="+mn-ea"/>
                <a:cs typeface="Times New Roman" pitchFamily="18" charset="0"/>
              </a:rPr>
              <a:t>обеспечить консультативно-методическое сопровождение педагогов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500" dirty="0">
                <a:latin typeface="+mn-lt"/>
                <a:ea typeface="+mn-ea"/>
                <a:cs typeface="Times New Roman" pitchFamily="18" charset="0"/>
              </a:rPr>
              <a:t>Формирование необходимых знаний в области теории компетентностного образования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500" dirty="0">
                <a:latin typeface="+mn-lt"/>
                <a:ea typeface="+mn-ea"/>
                <a:cs typeface="Times New Roman" pitchFamily="18" charset="0"/>
              </a:rPr>
              <a:t>Формирование навыка критического осмысления целостной образовательной деятельности школы с позиции достижения функциональной грамотности 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500" dirty="0">
                <a:latin typeface="+mn-lt"/>
                <a:ea typeface="+mn-ea"/>
                <a:cs typeface="Times New Roman" pitchFamily="18" charset="0"/>
              </a:rPr>
              <a:t>Формирование навыка моделирования методической работы школы с позиций развития профессиональной готовности педагогов к работе на основе компетентностной парадигмы 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500" dirty="0">
                <a:latin typeface="+mn-lt"/>
                <a:ea typeface="+mn-ea"/>
                <a:cs typeface="Times New Roman" pitchFamily="18" charset="0"/>
              </a:rPr>
              <a:t>формирование устойчивой мотивации профессионального развития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14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1270" name="Рисунок 8" descr="&amp;Kcy;&amp;acy;&amp;rcy;&amp;tcy;&amp;icy;&amp;ncy;&amp;kcy;&amp;icy; &amp;pcy;&amp;ocy; &amp;zcy;&amp;acy;&amp;pcy;&amp;rcy;&amp;ocy;&amp;scy;&amp;ucy; &amp;ucy;&amp;chcy;&amp;icy;&amp;tcy;&amp;iecy;&amp;lcy;&amp;softcy; &amp;ucy;&amp;chcy;&amp;iecy;&amp;ncy;&amp;icy;&amp;kcy; &amp;ocy;&amp;tcy;&amp;ncy;&amp;ocy;&amp;shcy;&amp;iecy;&amp;ncy;&amp;icy;&amp;y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013325"/>
            <a:ext cx="27368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готовая 2+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готовая 2+</Template>
  <TotalTime>45</TotalTime>
  <Words>1465</Words>
  <Application>Microsoft Office PowerPoint</Application>
  <PresentationFormat>Экран (4:3)</PresentationFormat>
  <Paragraphs>171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презентация готовая 2+</vt:lpstr>
      <vt:lpstr>Информационно-аналитическая справка  по реализации СРШ  КГУ СОШ №74  </vt:lpstr>
      <vt:lpstr>ОБЩИЕ ДАННЫЕ</vt:lpstr>
      <vt:lpstr>Миссия школы</vt:lpstr>
      <vt:lpstr>ЦЕЛЬ СРШ</vt:lpstr>
      <vt:lpstr>Стратегические направления СРШ</vt:lpstr>
      <vt:lpstr>Выбор стратегических направлений  развития школы</vt:lpstr>
      <vt:lpstr>Для решения вышеперечисленных стратегических направлений были поставлены следующие задачи: </vt:lpstr>
      <vt:lpstr>Этапы реализации программы</vt:lpstr>
      <vt:lpstr>Проект «Компетентный учитель – компетентный ученик»</vt:lpstr>
      <vt:lpstr>Слайд 10</vt:lpstr>
      <vt:lpstr>Слайд 11</vt:lpstr>
      <vt:lpstr>Реализация  Программы  «Актуальные проблемы преемственности» </vt:lpstr>
      <vt:lpstr>Проект “Программа работы со слабоуспевающими детьми”</vt:lpstr>
      <vt:lpstr> ПРОЕКТ «Я – ИССЛЕДОВАТЕЛЬ» </vt:lpstr>
      <vt:lpstr>Социально-педагогический проект «Айбар»</vt:lpstr>
      <vt:lpstr>Слайд 16</vt:lpstr>
      <vt:lpstr>Проект школьного самоуправления «Мы»</vt:lpstr>
      <vt:lpstr>Слайд 18</vt:lpstr>
      <vt:lpstr>Проект «Родители и дети – жизнь в согласии»</vt:lpstr>
      <vt:lpstr>Слайд 20</vt:lpstr>
      <vt:lpstr>Проект «Самоменеджмент как путь к успеху в подготовке к ЕНТ и экзаменам» </vt:lpstr>
      <vt:lpstr>Ожидаемые результаты</vt:lpstr>
      <vt:lpstr>Диаграмма .   Планирование времени на один день учащимися 11 «а» класса СОШ № 74 до и после  обучения техники самоменеджмента </vt:lpstr>
      <vt:lpstr>ВЫВОДЫ ПО РЕАЛИЗАЦИИ СРШ ЗА 2016-2017 УЧЕБНЫЙ ГОД</vt:lpstr>
      <vt:lpstr>Приоритетные направления в работе на                2017-2018 учебный год</vt:lpstr>
      <vt:lpstr>Приоритетные задачи на  2017-2018 учебный год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Информационно-аналитическая справка  по реализации СРШ  КГУ СОШ №74</dc:title>
  <dc:subject>Education PowerPoint Template</dc:subject>
  <dc:creator>Ирина Алифанова</dc:creator>
  <cp:keywords>Education PowerPoint Template</cp:keywords>
  <dc:description>Copyright © Wondershare Software Co., Ltd. All Rights Reserved.</dc:description>
  <cp:lastModifiedBy>НурБиДи</cp:lastModifiedBy>
  <cp:revision>6</cp:revision>
  <dcterms:created xsi:type="dcterms:W3CDTF">2017-06-07T13:08:21Z</dcterms:created>
  <dcterms:modified xsi:type="dcterms:W3CDTF">2017-06-07T14:06:52Z</dcterms:modified>
  <cp:category>Education</cp:category>
</cp:coreProperties>
</file>