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3" r:id="rId5"/>
    <p:sldId id="259" r:id="rId6"/>
    <p:sldId id="264" r:id="rId7"/>
    <p:sldId id="262" r:id="rId8"/>
    <p:sldId id="260" r:id="rId9"/>
    <p:sldId id="261"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p:scale>
          <a:sx n="37" d="100"/>
          <a:sy n="37" d="100"/>
        </p:scale>
        <p:origin x="198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242162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34264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6202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91334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204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129101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3029263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78633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163261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0AA3D4-A767-448D-AE57-87D9B2991F26}" type="datetimeFigureOut">
              <a:rPr lang="ru-RU" smtClean="0"/>
              <a:t>18.04.2017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204573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40AA3D4-A767-448D-AE57-87D9B2991F26}" type="datetimeFigureOut">
              <a:rPr lang="ru-RU" smtClean="0"/>
              <a:t>18.04.2017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81958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40AA3D4-A767-448D-AE57-87D9B2991F26}" type="datetimeFigureOut">
              <a:rPr lang="ru-RU" smtClean="0"/>
              <a:t>18.04.2017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47525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40AA3D4-A767-448D-AE57-87D9B2991F26}" type="datetimeFigureOut">
              <a:rPr lang="ru-RU" smtClean="0"/>
              <a:t>18.04.2017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122465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A3D4-A767-448D-AE57-87D9B2991F26}" type="datetimeFigureOut">
              <a:rPr lang="ru-RU" smtClean="0"/>
              <a:t>18.04.2017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82275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0AA3D4-A767-448D-AE57-87D9B2991F26}" type="datetimeFigureOut">
              <a:rPr lang="ru-RU" smtClean="0"/>
              <a:t>18.04.2017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274101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40AA3D4-A767-448D-AE57-87D9B2991F26}" type="datetimeFigureOut">
              <a:rPr lang="ru-RU" smtClean="0"/>
              <a:t>18.04.2017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DA9CAE-851E-44ED-B057-8FAF8F90EA20}" type="slidenum">
              <a:rPr lang="ru-RU" smtClean="0"/>
              <a:t>‹#›</a:t>
            </a:fld>
            <a:endParaRPr lang="ru-RU"/>
          </a:p>
        </p:txBody>
      </p:sp>
    </p:spTree>
    <p:extLst>
      <p:ext uri="{BB962C8B-B14F-4D97-AF65-F5344CB8AC3E}">
        <p14:creationId xmlns:p14="http://schemas.microsoft.com/office/powerpoint/2010/main" val="254460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0AA3D4-A767-448D-AE57-87D9B2991F26}" type="datetimeFigureOut">
              <a:rPr lang="ru-RU" smtClean="0"/>
              <a:t>18.04.2017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DA9CAE-851E-44ED-B057-8FAF8F90EA20}" type="slidenum">
              <a:rPr lang="ru-RU" smtClean="0"/>
              <a:t>‹#›</a:t>
            </a:fld>
            <a:endParaRPr lang="ru-RU"/>
          </a:p>
        </p:txBody>
      </p:sp>
    </p:spTree>
    <p:extLst>
      <p:ext uri="{BB962C8B-B14F-4D97-AF65-F5344CB8AC3E}">
        <p14:creationId xmlns:p14="http://schemas.microsoft.com/office/powerpoint/2010/main" val="4036477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p:txBody>
          <a:bodyPr/>
          <a:lstStyle/>
          <a:p>
            <a:r>
              <a:rPr lang="ru-RU" dirty="0" smtClean="0">
                <a:solidFill>
                  <a:schemeClr val="bg2">
                    <a:lumMod val="10000"/>
                  </a:schemeClr>
                </a:solidFill>
              </a:rPr>
              <a:t>Безопасный интернет</a:t>
            </a:r>
            <a:endParaRPr lang="ru-RU" dirty="0">
              <a:solidFill>
                <a:schemeClr val="bg2">
                  <a:lumMod val="10000"/>
                </a:schemeClr>
              </a:solidFill>
            </a:endParaRPr>
          </a:p>
        </p:txBody>
      </p:sp>
      <p:sp>
        <p:nvSpPr>
          <p:cNvPr id="3" name="Подзаголовок 2"/>
          <p:cNvSpPr>
            <a:spLocks noGrp="1"/>
          </p:cNvSpPr>
          <p:nvPr>
            <p:ph type="subTitle" idx="1"/>
          </p:nvPr>
        </p:nvSpPr>
        <p:spPr>
          <a:xfrm>
            <a:off x="4100142" y="4443221"/>
            <a:ext cx="7766936" cy="2022394"/>
          </a:xfrm>
        </p:spPr>
        <p:txBody>
          <a:bodyPr>
            <a:normAutofit/>
          </a:bodyPr>
          <a:lstStyle/>
          <a:p>
            <a:r>
              <a:rPr lang="ru-RU" sz="2400" dirty="0" smtClean="0">
                <a:solidFill>
                  <a:srgbClr val="FF0000"/>
                </a:solidFill>
              </a:rPr>
              <a:t>Выполнил:</a:t>
            </a:r>
          </a:p>
          <a:p>
            <a:r>
              <a:rPr lang="ru-RU" sz="2400" dirty="0" smtClean="0">
                <a:solidFill>
                  <a:srgbClr val="FF0000"/>
                </a:solidFill>
              </a:rPr>
              <a:t>Ученик 5 класса «В»</a:t>
            </a:r>
          </a:p>
          <a:p>
            <a:r>
              <a:rPr lang="ru-RU" sz="2400" dirty="0" smtClean="0">
                <a:solidFill>
                  <a:srgbClr val="FF0000"/>
                </a:solidFill>
              </a:rPr>
              <a:t>КГУ Гимназия № 93</a:t>
            </a:r>
          </a:p>
          <a:p>
            <a:r>
              <a:rPr lang="ru-RU" sz="2400" dirty="0" err="1" smtClean="0">
                <a:solidFill>
                  <a:srgbClr val="FF0000"/>
                </a:solidFill>
              </a:rPr>
              <a:t>Хауазхан</a:t>
            </a:r>
            <a:r>
              <a:rPr lang="ru-RU" sz="2400" dirty="0" smtClean="0">
                <a:solidFill>
                  <a:srgbClr val="FF0000"/>
                </a:solidFill>
              </a:rPr>
              <a:t> Али</a:t>
            </a:r>
            <a:endParaRPr lang="ru-RU" sz="2400" dirty="0">
              <a:solidFill>
                <a:srgbClr val="FF0000"/>
              </a:solidFill>
            </a:endParaRPr>
          </a:p>
        </p:txBody>
      </p:sp>
    </p:spTree>
    <p:extLst>
      <p:ext uri="{BB962C8B-B14F-4D97-AF65-F5344CB8AC3E}">
        <p14:creationId xmlns:p14="http://schemas.microsoft.com/office/powerpoint/2010/main" val="24566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54783" y="102359"/>
            <a:ext cx="9107582" cy="6387152"/>
          </a:xfrm>
          <a:prstGeom prst="rect">
            <a:avLst/>
          </a:prstGeom>
        </p:spPr>
      </p:pic>
      <p:sp>
        <p:nvSpPr>
          <p:cNvPr id="5" name="TextBox 4"/>
          <p:cNvSpPr txBox="1"/>
          <p:nvPr/>
        </p:nvSpPr>
        <p:spPr>
          <a:xfrm>
            <a:off x="5691116" y="5213445"/>
            <a:ext cx="4189863" cy="1077218"/>
          </a:xfrm>
          <a:prstGeom prst="rect">
            <a:avLst/>
          </a:prstGeom>
          <a:noFill/>
        </p:spPr>
        <p:txBody>
          <a:bodyPr wrap="square" rtlCol="0">
            <a:spAutoFit/>
          </a:bodyPr>
          <a:lstStyle/>
          <a:p>
            <a:r>
              <a:rPr lang="ru-RU" sz="3200" dirty="0" smtClean="0"/>
              <a:t>Спасибо </a:t>
            </a:r>
            <a:r>
              <a:rPr lang="ru-RU" sz="3200" u="sng" dirty="0" smtClean="0"/>
              <a:t>за внимание</a:t>
            </a:r>
            <a:r>
              <a:rPr lang="ru-RU" sz="3200" dirty="0" smtClean="0"/>
              <a:t>!</a:t>
            </a:r>
            <a:endParaRPr lang="ru-RU" sz="3200" dirty="0"/>
          </a:p>
        </p:txBody>
      </p:sp>
    </p:spTree>
    <p:extLst>
      <p:ext uri="{BB962C8B-B14F-4D97-AF65-F5344CB8AC3E}">
        <p14:creationId xmlns:p14="http://schemas.microsoft.com/office/powerpoint/2010/main" val="3294572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9507675" cy="6619164"/>
          </a:xfrm>
        </p:spPr>
        <p:txBody>
          <a:bodyPr>
            <a:normAutofit/>
          </a:bodyPr>
          <a:lstStyle/>
          <a:p>
            <a:endParaRPr lang="ru-RU" sz="2400" dirty="0"/>
          </a:p>
        </p:txBody>
      </p:sp>
      <p:pic>
        <p:nvPicPr>
          <p:cNvPr id="1026" name="Picture 2" descr="Картинки по запросу интерн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49243" cy="66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11015"/>
            <a:ext cx="8596668" cy="6231987"/>
          </a:xfrm>
        </p:spPr>
        <p:txBody>
          <a:bodyPr>
            <a:normAutofit fontScale="90000"/>
          </a:bodyPr>
          <a:lstStyle/>
          <a:p>
            <a:r>
              <a:rPr lang="ru-RU" sz="2400" dirty="0" err="1"/>
              <a:t>Интерне́т</a:t>
            </a:r>
            <a:r>
              <a:rPr lang="ru-RU" sz="2400" dirty="0"/>
              <a:t> (англ. </a:t>
            </a:r>
            <a:r>
              <a:rPr lang="ru-RU" sz="2400" dirty="0" err="1"/>
              <a:t>Internet</a:t>
            </a:r>
            <a:r>
              <a:rPr lang="ru-RU" sz="2400" dirty="0"/>
              <a:t>, МФА: [ˈɪn.tə.net]) — всемирная система объединённых компьютерных сетей для хранения и передачи информации. Часто упоминается как Всемирная сеть и Глобальная сеть, а также просто Сеть. Построена на базе стека протоколов TCP/IP. На основе Интернета работает Всемирная паутина (</a:t>
            </a:r>
            <a:r>
              <a:rPr lang="ru-RU" sz="2400" dirty="0" err="1"/>
              <a:t>World</a:t>
            </a:r>
            <a:r>
              <a:rPr lang="ru-RU" sz="2400" dirty="0"/>
              <a:t> </a:t>
            </a:r>
            <a:r>
              <a:rPr lang="ru-RU" sz="2400" dirty="0" err="1"/>
              <a:t>Wide</a:t>
            </a:r>
            <a:r>
              <a:rPr lang="ru-RU" sz="2400" dirty="0"/>
              <a:t> </a:t>
            </a:r>
            <a:r>
              <a:rPr lang="ru-RU" sz="2400" dirty="0" err="1"/>
              <a:t>Web</a:t>
            </a:r>
            <a:r>
              <a:rPr lang="ru-RU" sz="2400" dirty="0"/>
              <a:t>, WWW) и множество других систем передачи данных.</a:t>
            </a:r>
            <a:br>
              <a:rPr lang="ru-RU" sz="2400" dirty="0"/>
            </a:br>
            <a:r>
              <a:rPr lang="ru-RU" sz="2400" dirty="0"/>
              <a:t/>
            </a:r>
            <a:br>
              <a:rPr lang="ru-RU" sz="2400" dirty="0"/>
            </a:br>
            <a:r>
              <a:rPr lang="ru-RU" sz="2400" dirty="0"/>
              <a:t>К 30 июня 2012 года число пользователей, регулярно использующих Интернет, составило более чем 2,5 млрд человек, более трети населения Земли пользовалось услугами Интернета.</a:t>
            </a:r>
            <a:br>
              <a:rPr lang="ru-RU" sz="2400" dirty="0"/>
            </a:br>
            <a:r>
              <a:rPr lang="ru-RU" sz="2400" dirty="0"/>
              <a:t/>
            </a:r>
            <a:br>
              <a:rPr lang="ru-RU" sz="2400" dirty="0"/>
            </a:br>
            <a:r>
              <a:rPr lang="ru-RU" sz="2400" dirty="0"/>
              <a:t>К середине 2015 года число пользователей достигло 3,3 млрд человек. Во многом это было обусловлено широким распространением сотовых сетей с доступом в Интернет стандартов 3G и 4G, развитием социальных сетей и удешевлением стоимости интернет-трафика[1].</a:t>
            </a:r>
          </a:p>
        </p:txBody>
      </p:sp>
      <p:pic>
        <p:nvPicPr>
          <p:cNvPr id="3" name="Рисунок 2"/>
          <p:cNvPicPr>
            <a:picLocks noChangeAspect="1"/>
          </p:cNvPicPr>
          <p:nvPr/>
        </p:nvPicPr>
        <p:blipFill>
          <a:blip r:embed="rId2"/>
          <a:stretch>
            <a:fillRect/>
          </a:stretch>
        </p:blipFill>
        <p:spPr>
          <a:xfrm>
            <a:off x="8411387" y="5167994"/>
            <a:ext cx="1725230" cy="1275008"/>
          </a:xfrm>
          <a:prstGeom prst="rect">
            <a:avLst/>
          </a:prstGeom>
        </p:spPr>
      </p:pic>
    </p:spTree>
    <p:extLst>
      <p:ext uri="{BB962C8B-B14F-4D97-AF65-F5344CB8AC3E}">
        <p14:creationId xmlns:p14="http://schemas.microsoft.com/office/powerpoint/2010/main" val="225133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6632620"/>
          </a:xfrm>
        </p:spPr>
        <p:txBody>
          <a:bodyPr>
            <a:normAutofit/>
          </a:bodyPr>
          <a:lstStyle/>
          <a:p>
            <a:r>
              <a:rPr lang="ru-RU" sz="2000" dirty="0"/>
              <a:t>Значение интернета в современном мире</a:t>
            </a:r>
            <a:br>
              <a:rPr lang="ru-RU" sz="2000" dirty="0"/>
            </a:br>
            <a:r>
              <a:rPr lang="ru-RU" sz="2000" dirty="0"/>
              <a:t/>
            </a:r>
            <a:br>
              <a:rPr lang="ru-RU" sz="2000" dirty="0"/>
            </a:br>
            <a:r>
              <a:rPr lang="ru-RU" sz="2000" dirty="0"/>
              <a:t>Возраст Интернета насчитывает всего несколько десятков лет, ведь он появился на рубеже 60-70 годов прошлого века. Однако его вторжение в жизнь человека нельзя назвать иначе, чем ошеломляющим. Треть населения Земли использовали Всемирную Паутину хотя бы раз, причем большинство делает это регулярно. И, если суммарный относительно низкий показатель числа пользователей достигается за счет людей старшего возраста, то молодежь повально покупает смартфоны, чтобы оставаться на связи даже по дороге в школу.</a:t>
            </a:r>
            <a:br>
              <a:rPr lang="ru-RU" sz="2000" dirty="0"/>
            </a:br>
            <a:r>
              <a:rPr lang="ru-RU" sz="2000" dirty="0"/>
              <a:t/>
            </a:r>
            <a:br>
              <a:rPr lang="ru-RU" sz="2000" dirty="0"/>
            </a:br>
            <a:r>
              <a:rPr lang="ru-RU" sz="2000" dirty="0"/>
              <a:t>Бесспорное преимущество, которое Интернет принес людям - это молниеносный обмен информацией. За считанные секунды найти в Сети нужную книгу, связаться с другом, находящимся на другом конце света, отыскать ответ на интересующий вопрос - сложно даже представить насколько такие возможности изменили представления о знаниях, информации, бизнесе, отношениях. Причем можно не только посмотреть фильм, но и тут же обсудить его с другими пользователями, не только прочесть статью, но и поинтересоваться у специалистов, насколько она компетентна.</a:t>
            </a:r>
          </a:p>
        </p:txBody>
      </p:sp>
    </p:spTree>
    <p:extLst>
      <p:ext uri="{BB962C8B-B14F-4D97-AF65-F5344CB8AC3E}">
        <p14:creationId xmlns:p14="http://schemas.microsoft.com/office/powerpoint/2010/main" val="31690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09600" y="0"/>
            <a:ext cx="9083085" cy="6745458"/>
          </a:xfrm>
          <a:prstGeom prst="rect">
            <a:avLst/>
          </a:prstGeom>
        </p:spPr>
      </p:pic>
    </p:spTree>
    <p:extLst>
      <p:ext uri="{BB962C8B-B14F-4D97-AF65-F5344CB8AC3E}">
        <p14:creationId xmlns:p14="http://schemas.microsoft.com/office/powerpoint/2010/main" val="4406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6516710"/>
          </a:xfrm>
        </p:spPr>
        <p:txBody>
          <a:bodyPr>
            <a:normAutofit/>
          </a:bodyPr>
          <a:lstStyle/>
          <a:p>
            <a:pPr marL="342900" indent="-342900">
              <a:buFont typeface="Arial" panose="020B0604020202020204" pitchFamily="34" charset="0"/>
              <a:buChar char="•"/>
            </a:pPr>
            <a:r>
              <a:rPr lang="ru-RU" sz="2400" dirty="0"/>
              <a:t>Вред социальных сетей: влияние на </a:t>
            </a:r>
            <a:r>
              <a:rPr lang="ru-RU" sz="2400" dirty="0" smtClean="0"/>
              <a:t>психику</a:t>
            </a:r>
            <a:br>
              <a:rPr lang="ru-RU" sz="2400" dirty="0" smtClean="0"/>
            </a:br>
            <a:r>
              <a:rPr lang="ru-RU" sz="2400" dirty="0"/>
              <a:t/>
            </a:r>
            <a:br>
              <a:rPr lang="ru-RU" sz="2400" dirty="0"/>
            </a:br>
            <a:r>
              <a:rPr lang="ru-RU" sz="2400" dirty="0" smtClean="0"/>
              <a:t>Зависимость </a:t>
            </a:r>
            <a:r>
              <a:rPr lang="ru-RU" sz="2400" dirty="0"/>
              <a:t>от социальных </a:t>
            </a:r>
            <a:r>
              <a:rPr lang="ru-RU" sz="2400" dirty="0" smtClean="0"/>
              <a:t>сетей</a:t>
            </a:r>
            <a:br>
              <a:rPr lang="ru-RU" sz="2400" dirty="0" smtClean="0"/>
            </a:br>
            <a:r>
              <a:rPr lang="ru-RU" sz="2400" dirty="0"/>
              <a:t/>
            </a:r>
            <a:br>
              <a:rPr lang="ru-RU" sz="2400" dirty="0"/>
            </a:br>
            <a:r>
              <a:rPr lang="ru-RU" sz="2400" dirty="0"/>
              <a:t/>
            </a:r>
            <a:br>
              <a:rPr lang="ru-RU" sz="2400" dirty="0"/>
            </a:br>
            <a:r>
              <a:rPr lang="ru-RU" sz="2400" dirty="0"/>
              <a:t>Снижение продолжительности концентрации </a:t>
            </a:r>
            <a:r>
              <a:rPr lang="ru-RU" sz="2400" dirty="0" smtClean="0"/>
              <a:t>внимания</a:t>
            </a:r>
            <a:br>
              <a:rPr lang="ru-RU" sz="2400" dirty="0" smtClean="0"/>
            </a:br>
            <a:r>
              <a:rPr lang="ru-RU" sz="2400" dirty="0" smtClean="0"/>
              <a:t/>
            </a:r>
            <a:br>
              <a:rPr lang="ru-RU" sz="2400" dirty="0" smtClean="0"/>
            </a:br>
            <a:r>
              <a:rPr lang="ru-RU" sz="2400" dirty="0"/>
              <a:t/>
            </a:r>
            <a:br>
              <a:rPr lang="ru-RU" sz="2400" dirty="0"/>
            </a:br>
            <a:r>
              <a:rPr lang="ru-RU" sz="2400" dirty="0"/>
              <a:t>Утомление, </a:t>
            </a:r>
            <a:r>
              <a:rPr lang="ru-RU" sz="2400" dirty="0" smtClean="0"/>
              <a:t>стресс</a:t>
            </a:r>
            <a:br>
              <a:rPr lang="ru-RU" sz="2400" dirty="0" smtClean="0"/>
            </a:br>
            <a:r>
              <a:rPr lang="ru-RU" sz="2400" dirty="0" smtClean="0"/>
              <a:t/>
            </a:r>
            <a:br>
              <a:rPr lang="ru-RU" sz="2400" dirty="0" smtClean="0"/>
            </a:br>
            <a:r>
              <a:rPr lang="ru-RU" sz="2400" dirty="0"/>
              <a:t/>
            </a:r>
            <a:br>
              <a:rPr lang="ru-RU" sz="2400" dirty="0"/>
            </a:br>
            <a:r>
              <a:rPr lang="ru-RU" sz="2400" dirty="0"/>
              <a:t>Отчуждение, снижение </a:t>
            </a:r>
            <a:r>
              <a:rPr lang="ru-RU" sz="2400" dirty="0" smtClean="0"/>
              <a:t>интеллекта</a:t>
            </a:r>
            <a:br>
              <a:rPr lang="ru-RU" sz="2400" dirty="0" smtClean="0"/>
            </a:br>
            <a:r>
              <a:rPr lang="ru-RU" sz="2400" dirty="0"/>
              <a:t/>
            </a:r>
            <a:br>
              <a:rPr lang="ru-RU" sz="2400" dirty="0"/>
            </a:br>
            <a:r>
              <a:rPr lang="ru-RU" sz="2400" dirty="0" smtClean="0"/>
              <a:t/>
            </a:r>
            <a:br>
              <a:rPr lang="ru-RU" sz="2400" dirty="0" smtClean="0"/>
            </a:br>
            <a:endParaRPr lang="ru-RU" sz="2400" dirty="0"/>
          </a:p>
        </p:txBody>
      </p:sp>
    </p:spTree>
    <p:extLst>
      <p:ext uri="{BB962C8B-B14F-4D97-AF65-F5344CB8AC3E}">
        <p14:creationId xmlns:p14="http://schemas.microsoft.com/office/powerpoint/2010/main" val="7901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21972" y="128789"/>
            <a:ext cx="8397025" cy="6606862"/>
          </a:xfrm>
          <a:prstGeom prst="rect">
            <a:avLst/>
          </a:prstGeom>
        </p:spPr>
      </p:pic>
    </p:spTree>
    <p:extLst>
      <p:ext uri="{BB962C8B-B14F-4D97-AF65-F5344CB8AC3E}">
        <p14:creationId xmlns:p14="http://schemas.microsoft.com/office/powerpoint/2010/main" val="92293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77334" y="245661"/>
            <a:ext cx="8596668" cy="6318912"/>
          </a:xfrm>
        </p:spPr>
        <p:txBody>
          <a:bodyPr>
            <a:noAutofit/>
          </a:bodyPr>
          <a:lstStyle/>
          <a:p>
            <a:r>
              <a:rPr lang="ru-RU" sz="3200" dirty="0"/>
              <a:t>Безусловные преимущества использования </a:t>
            </a:r>
            <a:r>
              <a:rPr lang="ru-RU" sz="3200" dirty="0" smtClean="0"/>
              <a:t>Интернет</a:t>
            </a:r>
            <a:br>
              <a:rPr lang="ru-RU" sz="3200" dirty="0" smtClean="0"/>
            </a:br>
            <a:r>
              <a:rPr lang="ru-RU" sz="3200" dirty="0"/>
              <a:t/>
            </a:r>
            <a:br>
              <a:rPr lang="ru-RU" sz="3200" dirty="0"/>
            </a:br>
            <a:r>
              <a:rPr lang="ru-RU" sz="3200" dirty="0"/>
              <a:t>В настоящее время Интернет стал неотъемлемой частью повседневной жизни, бизнеса, политики, науки и образования. Использование Интернета дома и в образовательных учреждениях позволяет повысить эффективность обучения, а так же получать свежие новости в интересующей области не только родителям и педагогам, но и учащимся, в том числе школьникам</a:t>
            </a:r>
            <a:r>
              <a:rPr lang="ru-RU" sz="3200" dirty="0" smtClean="0"/>
              <a:t>.</a:t>
            </a:r>
            <a:br>
              <a:rPr lang="ru-RU" sz="3200" dirty="0" smtClean="0"/>
            </a:br>
            <a:r>
              <a:rPr lang="ru-RU" sz="3200" dirty="0"/>
              <a:t/>
            </a:r>
            <a:br>
              <a:rPr lang="ru-RU" sz="3200" dirty="0"/>
            </a:br>
            <a:endParaRPr lang="ru-RU" sz="3200" dirty="0"/>
          </a:p>
        </p:txBody>
      </p:sp>
    </p:spTree>
    <p:extLst>
      <p:ext uri="{BB962C8B-B14F-4D97-AF65-F5344CB8AC3E}">
        <p14:creationId xmlns:p14="http://schemas.microsoft.com/office/powerpoint/2010/main" val="68731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322569" y="5093594"/>
            <a:ext cx="1951433" cy="1764406"/>
          </a:xfrm>
          <a:prstGeom prst="rect">
            <a:avLst/>
          </a:prstGeom>
        </p:spPr>
      </p:pic>
      <p:sp>
        <p:nvSpPr>
          <p:cNvPr id="2" name="Заголовок 1"/>
          <p:cNvSpPr>
            <a:spLocks noGrp="1"/>
          </p:cNvSpPr>
          <p:nvPr>
            <p:ph type="title"/>
          </p:nvPr>
        </p:nvSpPr>
        <p:spPr>
          <a:xfrm>
            <a:off x="677334" y="0"/>
            <a:ext cx="8596668" cy="6555346"/>
          </a:xfrm>
        </p:spPr>
        <p:txBody>
          <a:bodyPr>
            <a:normAutofit fontScale="90000"/>
          </a:bodyPr>
          <a:lstStyle/>
          <a:p>
            <a:r>
              <a:rPr lang="ru-RU" sz="2000" dirty="0" smtClean="0"/>
              <a:t>Скрытые и открытые угрозы Интернет</a:t>
            </a:r>
            <a:r>
              <a:rPr lang="ru-RU" sz="2000" dirty="0"/>
              <a:t/>
            </a:r>
            <a:br>
              <a:rPr lang="ru-RU" sz="2000" dirty="0"/>
            </a:br>
            <a:r>
              <a:rPr lang="ru-RU" sz="2000" dirty="0"/>
              <a:t/>
            </a:r>
            <a:br>
              <a:rPr lang="ru-RU" sz="2000" dirty="0"/>
            </a:br>
            <a:r>
              <a:rPr lang="ru-RU" sz="2000" dirty="0" smtClean="0"/>
              <a:t>Однако </a:t>
            </a:r>
            <a:r>
              <a:rPr lang="ru-RU" sz="2000" dirty="0"/>
              <a:t>бурное развитие Интернета несет также существенные издержки. Современная научно-образовательная информационная среда характеризуется большим количеством образовательных ресурсов с неструктурированной и мало того, еще и не всегда достоверной информацией. Объем подобных ресурсов растет в геометрической прогрессии. Таким образом, неуклонно возрастает потребность в обеспечении эффективного использования информационных научно-образовательных ресурсов. Кроме того, наряду с полезной и необходимой информацией пользователи сталкиваются ресурсами, содержащими неэтичный и агрессивный контент. Порнография, терроризм, наркотики, националистический экстремизм, маргинальные секты, неэтичная реклама и многое другое — яркие примеры контента, с которым могут соприкоснуться дети и </a:t>
            </a:r>
            <a:r>
              <a:rPr lang="ru-RU" sz="2000" dirty="0" err="1"/>
              <a:t>подростки.Бесконтрольное</a:t>
            </a:r>
            <a:r>
              <a:rPr lang="ru-RU" sz="2000" dirty="0"/>
              <a:t> распространение нежелательного контента противоречит целям образования и воспитания </a:t>
            </a:r>
            <a:r>
              <a:rPr lang="ru-RU" sz="2000" dirty="0" err="1"/>
              <a:t>молодежи.Отказываться</a:t>
            </a:r>
            <a:r>
              <a:rPr lang="ru-RU" sz="2000" dirty="0"/>
              <a:t> от благ информационных технологий бессмысленно, но бесконтрольный доступ детей к Интернету может привести к</a:t>
            </a:r>
            <a:r>
              <a:rPr lang="ru-RU" sz="2000" dirty="0" smtClean="0"/>
              <a:t>:</a:t>
            </a:r>
            <a:r>
              <a:rPr lang="ru-RU" sz="2000" dirty="0"/>
              <a:t/>
            </a:r>
            <a:br>
              <a:rPr lang="ru-RU" sz="2000" dirty="0"/>
            </a:br>
            <a:r>
              <a:rPr lang="ru-RU" sz="2000" dirty="0" err="1"/>
              <a:t>Киберзависимости</a:t>
            </a:r>
            <a:r>
              <a:rPr lang="ru-RU" sz="2000" dirty="0"/>
              <a:t/>
            </a:r>
            <a:br>
              <a:rPr lang="ru-RU" sz="2000" dirty="0"/>
            </a:br>
            <a:r>
              <a:rPr lang="ru-RU" sz="2000" dirty="0"/>
              <a:t>Заражению вредоносными программами при скачивании файлов</a:t>
            </a:r>
            <a:br>
              <a:rPr lang="ru-RU" sz="2000" dirty="0"/>
            </a:br>
            <a:r>
              <a:rPr lang="ru-RU" sz="2000" dirty="0"/>
              <a:t>Нарушению нормального развития ребенка</a:t>
            </a:r>
            <a:br>
              <a:rPr lang="ru-RU" sz="2000" dirty="0"/>
            </a:br>
            <a:r>
              <a:rPr lang="ru-RU" sz="2000" dirty="0"/>
              <a:t>Неправильному формированию нравственных ценностей</a:t>
            </a:r>
            <a:br>
              <a:rPr lang="ru-RU" sz="2000" dirty="0"/>
            </a:br>
            <a:r>
              <a:rPr lang="ru-RU" sz="2000" dirty="0"/>
              <a:t>Знакомству с человеком с недобрыми намерениями</a:t>
            </a:r>
            <a:br>
              <a:rPr lang="ru-RU" sz="2000" dirty="0"/>
            </a:br>
            <a:endParaRPr lang="ru-RU" sz="2000" dirty="0"/>
          </a:p>
        </p:txBody>
      </p:sp>
    </p:spTree>
    <p:extLst>
      <p:ext uri="{BB962C8B-B14F-4D97-AF65-F5344CB8AC3E}">
        <p14:creationId xmlns:p14="http://schemas.microsoft.com/office/powerpoint/2010/main" val="346698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TotalTime>
  <Words>106</Words>
  <Application>Microsoft Office PowerPoint</Application>
  <PresentationFormat>Широкоэкранный</PresentationFormat>
  <Paragraphs>11</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Trebuchet MS</vt:lpstr>
      <vt:lpstr>Wingdings 3</vt:lpstr>
      <vt:lpstr>Грань</vt:lpstr>
      <vt:lpstr>Безопасный интернет</vt:lpstr>
      <vt:lpstr>Презентация PowerPoint</vt:lpstr>
      <vt:lpstr>Интерне́т (англ. Internet, МФА: [ˈɪn.tə.net]) — всемирная система объединённых компьютерных сетей для хранения и передачи информации. Часто упоминается как Всемирная сеть и Глобальная сеть, а также просто Сеть. Построена на базе стека протоколов TCP/IP. На основе Интернета работает Всемирная паутина (World Wide Web, WWW) и множество других систем передачи данных.  К 30 июня 2012 года число пользователей, регулярно использующих Интернет, составило более чем 2,5 млрд человек, более трети населения Земли пользовалось услугами Интернета.  К середине 2015 года число пользователей достигло 3,3 млрд человек. Во многом это было обусловлено широким распространением сотовых сетей с доступом в Интернет стандартов 3G и 4G, развитием социальных сетей и удешевлением стоимости интернет-трафика[1].</vt:lpstr>
      <vt:lpstr>Значение интернета в современном мире  Возраст Интернета насчитывает всего несколько десятков лет, ведь он появился на рубеже 60-70 годов прошлого века. Однако его вторжение в жизнь человека нельзя назвать иначе, чем ошеломляющим. Треть населения Земли использовали Всемирную Паутину хотя бы раз, причем большинство делает это регулярно. И, если суммарный относительно низкий показатель числа пользователей достигается за счет людей старшего возраста, то молодежь повально покупает смартфоны, чтобы оставаться на связи даже по дороге в школу.  Бесспорное преимущество, которое Интернет принес людям - это молниеносный обмен информацией. За считанные секунды найти в Сети нужную книгу, связаться с другом, находящимся на другом конце света, отыскать ответ на интересующий вопрос - сложно даже представить насколько такие возможности изменили представления о знаниях, информации, бизнесе, отношениях. Причем можно не только посмотреть фильм, но и тут же обсудить его с другими пользователями, не только прочесть статью, но и поинтересоваться у специалистов, насколько она компетентна.</vt:lpstr>
      <vt:lpstr>Презентация PowerPoint</vt:lpstr>
      <vt:lpstr>Вред социальных сетей: влияние на психику  Зависимость от социальных сетей   Снижение продолжительности концентрации внимания   Утомление, стресс   Отчуждение, снижение интеллекта   </vt:lpstr>
      <vt:lpstr>Презентация PowerPoint</vt:lpstr>
      <vt:lpstr>Безусловные преимущества использования Интернет  В настоящее время Интернет стал неотъемлемой частью повседневной жизни, бизнеса, политики, науки и образования. Использование Интернета дома и в образовательных учреждениях позволяет повысить эффективность обучения, а так же получать свежие новости в интересующей области не только родителям и педагогам, но и учащимся, в том числе школьникам.  </vt:lpstr>
      <vt:lpstr>Скрытые и открытые угрозы Интернет  Однако бурное развитие Интернета несет также существенные издержки. Современная научно-образовательная информационная среда характеризуется большим количеством образовательных ресурсов с неструктурированной и мало того, еще и не всегда достоверной информацией. Объем подобных ресурсов растет в геометрической прогрессии. Таким образом, неуклонно возрастает потребность в обеспечении эффективного использования информационных научно-образовательных ресурсов. Кроме того, наряду с полезной и необходимой информацией пользователи сталкиваются ресурсами, содержащими неэтичный и агрессивный контент. Порнография, терроризм, наркотики, националистический экстремизм, маргинальные секты, неэтичная реклама и многое другое — яркие примеры контента, с которым могут соприкоснуться дети и подростки.Бесконтрольное распространение нежелательного контента противоречит целям образования и воспитания молодежи.Отказываться от благ информационных технологий бессмысленно, но бесконтрольный доступ детей к Интернету может привести к: Киберзависимости Заражению вредоносными программами при скачивании файлов Нарушению нормального развития ребенка Неправильному формированию нравственных ценностей Знакомству с человеком с недобрыми намерениями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Безопасный интернет</dc:title>
  <dc:creator>Пользователь</dc:creator>
  <cp:lastModifiedBy>Пользователь</cp:lastModifiedBy>
  <cp:revision>6</cp:revision>
  <dcterms:created xsi:type="dcterms:W3CDTF">2017-04-17T10:45:19Z</dcterms:created>
  <dcterms:modified xsi:type="dcterms:W3CDTF">2017-04-18T11:58:00Z</dcterms:modified>
</cp:coreProperties>
</file>