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71" r:id="rId1"/>
  </p:sldMasterIdLst>
  <p:notesMasterIdLst>
    <p:notesMasterId r:id="rId15"/>
  </p:notesMasterIdLst>
  <p:sldIdLst>
    <p:sldId id="276" r:id="rId2"/>
    <p:sldId id="277" r:id="rId3"/>
    <p:sldId id="281" r:id="rId4"/>
    <p:sldId id="278" r:id="rId5"/>
    <p:sldId id="279" r:id="rId6"/>
    <p:sldId id="280" r:id="rId7"/>
    <p:sldId id="282" r:id="rId8"/>
    <p:sldId id="270" r:id="rId9"/>
    <p:sldId id="271" r:id="rId10"/>
    <p:sldId id="272" r:id="rId11"/>
    <p:sldId id="263" r:id="rId12"/>
    <p:sldId id="274" r:id="rId13"/>
    <p:sldId id="264" r:id="rId14"/>
  </p:sldIdLst>
  <p:sldSz cx="9144000" cy="6858000" type="screen4x3"/>
  <p:notesSz cx="6888163" cy="100203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CCFF"/>
    <a:srgbClr val="BAB554"/>
    <a:srgbClr val="9966FF"/>
    <a:srgbClr val="BEB150"/>
    <a:srgbClr val="FF33CC"/>
    <a:srgbClr val="6600CC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84500" cy="501650"/>
          </a:xfrm>
          <a:prstGeom prst="rect">
            <a:avLst/>
          </a:prstGeom>
        </p:spPr>
        <p:txBody>
          <a:bodyPr vert="horz" lIns="96616" tIns="48308" rIns="96616" bIns="48308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3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902075" y="0"/>
            <a:ext cx="2984500" cy="501650"/>
          </a:xfrm>
          <a:prstGeom prst="rect">
            <a:avLst/>
          </a:prstGeom>
        </p:spPr>
        <p:txBody>
          <a:bodyPr vert="horz" lIns="96616" tIns="48308" rIns="96616" bIns="48308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300">
                <a:latin typeface="+mn-lt"/>
              </a:defRPr>
            </a:lvl1pPr>
          </a:lstStyle>
          <a:p>
            <a:pPr>
              <a:defRPr/>
            </a:pPr>
            <a:fld id="{6A34E202-2FCB-48B4-8193-DF6125086D96}" type="datetimeFigureOut">
              <a:rPr lang="ru-RU"/>
              <a:pPr>
                <a:defRPr/>
              </a:pPr>
              <a:t>21.04.2017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39800" y="750888"/>
            <a:ext cx="5008563" cy="375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616" tIns="48308" rIns="96616" bIns="48308" rtlCol="0" anchor="ctr"/>
          <a:lstStyle/>
          <a:p>
            <a:pPr lvl="0"/>
            <a:endParaRPr lang="ru-RU" noProof="0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8975" y="4759325"/>
            <a:ext cx="5510213" cy="4510088"/>
          </a:xfrm>
          <a:prstGeom prst="rect">
            <a:avLst/>
          </a:prstGeom>
        </p:spPr>
        <p:txBody>
          <a:bodyPr vert="horz" lIns="96616" tIns="48308" rIns="96616" bIns="48308" rtlCol="0"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517063"/>
            <a:ext cx="2984500" cy="501650"/>
          </a:xfrm>
          <a:prstGeom prst="rect">
            <a:avLst/>
          </a:prstGeom>
        </p:spPr>
        <p:txBody>
          <a:bodyPr vert="horz" lIns="96616" tIns="48308" rIns="96616" bIns="48308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3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902075" y="9517063"/>
            <a:ext cx="2984500" cy="501650"/>
          </a:xfrm>
          <a:prstGeom prst="rect">
            <a:avLst/>
          </a:prstGeom>
        </p:spPr>
        <p:txBody>
          <a:bodyPr vert="horz" lIns="96616" tIns="48308" rIns="96616" bIns="48308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300">
                <a:latin typeface="+mn-lt"/>
              </a:defRPr>
            </a:lvl1pPr>
          </a:lstStyle>
          <a:p>
            <a:pPr>
              <a:defRPr/>
            </a:pPr>
            <a:fld id="{7668044F-BF90-4DBA-883B-293EC06303EF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9459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8196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D052E8BE-465D-47DC-8110-DD8DDEA83AC0}" type="slidenum">
              <a:rPr lang="ru-RU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8</a:t>
            </a:fld>
            <a:endParaRPr lang="ru-RU" dirty="0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0483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smtClean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F78887D3-75BF-4E1F-8601-7C0A82DBF4F5}" type="slidenum">
              <a:rPr lang="ru-RU" smtClean="0"/>
              <a:pPr>
                <a:defRPr/>
              </a:pPr>
              <a:t>13</a:t>
            </a:fld>
            <a:endParaRPr lang="ru-RU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6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0CF5ECA-24BF-440E-94F9-E5F365348410}" type="datetimeFigureOut">
              <a:rPr lang="ru-RU" smtClean="0"/>
              <a:pPr>
                <a:defRPr/>
              </a:pPr>
              <a:t>21.04.2017</a:t>
            </a:fld>
            <a:endParaRPr lang="ru-RU" dirty="0"/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pPr>
              <a:defRPr/>
            </a:pPr>
            <a:fld id="{F43DE4BB-A137-498E-A10C-B4F9D8003666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152FA50-8A0B-48FB-9513-05DB5CAF0C1C}" type="datetimeFigureOut">
              <a:rPr lang="ru-RU" smtClean="0"/>
              <a:pPr>
                <a:defRPr/>
              </a:pPr>
              <a:t>21.04.2017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3B947FD-3431-423E-89B4-89282402FE9B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6C73742A-5938-473D-B9E1-5D852C35988F}" type="datetimeFigureOut">
              <a:rPr lang="ru-RU" smtClean="0"/>
              <a:pPr>
                <a:defRPr/>
              </a:pPr>
              <a:t>21.04.2017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1E7B484-D4A9-4C15-BB65-CBF81EFEBE2D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D41D91E-7A7E-495A-94BA-26C967D3227A}" type="datetimeFigureOut">
              <a:rPr lang="ru-RU" smtClean="0"/>
              <a:pPr>
                <a:defRPr/>
              </a:pPr>
              <a:t>21.04.2017</a:t>
            </a:fld>
            <a:endParaRPr lang="ru-RU" dirty="0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pPr>
              <a:defRPr/>
            </a:pPr>
            <a:fld id="{0F34BDDC-6D70-4B8B-A571-9605CB8850E4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9ED6D289-64AA-43DC-803D-2A8ABD13F15C}" type="datetimeFigureOut">
              <a:rPr lang="ru-RU" smtClean="0"/>
              <a:pPr>
                <a:defRPr/>
              </a:pPr>
              <a:t>21.04.2017</a:t>
            </a:fld>
            <a:endParaRPr lang="ru-RU" dirty="0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68377AC-BC9E-4D4E-B38E-8B9763C34924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B28B53C-7717-4675-87CB-D80FA88EFDF0}" type="datetimeFigureOut">
              <a:rPr lang="ru-RU" smtClean="0"/>
              <a:pPr>
                <a:defRPr/>
              </a:pPr>
              <a:t>21.04.2017</a:t>
            </a:fld>
            <a:endParaRPr lang="ru-RU" dirty="0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727FF1C-7617-4E60-B79B-D1DD39D6FDD6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C3F6273-1968-4484-B1CA-79908B7A2CD1}" type="datetimeFigureOut">
              <a:rPr lang="ru-RU" smtClean="0"/>
              <a:pPr>
                <a:defRPr/>
              </a:pPr>
              <a:t>21.04.2017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pPr>
              <a:defRPr/>
            </a:pPr>
            <a:fld id="{AF815483-C406-4CBA-87C2-2108DCEE6BF5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80D9119-50BB-47DE-9FD2-FFCBD612D2BD}" type="datetimeFigureOut">
              <a:rPr lang="ru-RU" smtClean="0"/>
              <a:pPr>
                <a:defRPr/>
              </a:pPr>
              <a:t>21.04.2017</a:t>
            </a:fld>
            <a:endParaRPr lang="ru-RU" dirty="0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F3FC893-E767-4796-B094-E08654C36D34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F1C56EE-CBAD-4DE0-BC81-4212A7BFE6E0}" type="datetimeFigureOut">
              <a:rPr lang="ru-RU" smtClean="0"/>
              <a:pPr>
                <a:defRPr/>
              </a:pPr>
              <a:t>21.04.2017</a:t>
            </a:fld>
            <a:endParaRPr lang="ru-RU" dirty="0"/>
          </a:p>
        </p:txBody>
      </p:sp>
      <p:sp>
        <p:nvSpPr>
          <p:cNvPr id="24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DE0572F-1ED7-44EE-9261-E7301FF45FCA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19E6CEB-8D21-4A04-858E-B5C7B63907FD}" type="datetimeFigureOut">
              <a:rPr lang="ru-RU" smtClean="0"/>
              <a:pPr>
                <a:defRPr/>
              </a:pPr>
              <a:t>21.04.2017</a:t>
            </a:fld>
            <a:endParaRPr lang="ru-RU" dirty="0"/>
          </a:p>
        </p:txBody>
      </p:sp>
      <p:sp>
        <p:nvSpPr>
          <p:cNvPr id="29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4917C8E-A477-4676-A978-DED7DB5FE61F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68A9B843-8027-44ED-8F89-E4C42A3D78A5}" type="datetimeFigureOut">
              <a:rPr lang="ru-RU" smtClean="0"/>
              <a:pPr>
                <a:defRPr/>
              </a:pPr>
              <a:t>21.04.2017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2AA6A6C-C3E5-4970-9291-F0B940E3A96F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pPr>
              <a:defRPr/>
            </a:pPr>
            <a:fld id="{C3DA1277-6034-4661-81CE-1766E9F88A5A}" type="datetimeFigureOut">
              <a:rPr lang="ru-RU" smtClean="0"/>
              <a:pPr>
                <a:defRPr/>
              </a:pPr>
              <a:t>21.04.2017</a:t>
            </a:fld>
            <a:endParaRPr lang="ru-RU" dirty="0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pPr>
              <a:defRPr/>
            </a:pPr>
            <a:fld id="{583C1AD3-53C3-46FB-9F03-EB78865106D8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72" r:id="rId1"/>
    <p:sldLayoutId id="2147483773" r:id="rId2"/>
    <p:sldLayoutId id="2147483774" r:id="rId3"/>
    <p:sldLayoutId id="2147483775" r:id="rId4"/>
    <p:sldLayoutId id="2147483776" r:id="rId5"/>
    <p:sldLayoutId id="2147483777" r:id="rId6"/>
    <p:sldLayoutId id="2147483778" r:id="rId7"/>
    <p:sldLayoutId id="2147483779" r:id="rId8"/>
    <p:sldLayoutId id="2147483780" r:id="rId9"/>
    <p:sldLayoutId id="2147483781" r:id="rId10"/>
    <p:sldLayoutId id="2147483782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hyperlink" Target="http://images.google.co.uk/imgres?imgurl=http://www.toons4biz.com/v/vspfiles/photos/eye_ball_cartoon_01X002.jpg&amp;imgrefurl=http://www.toons4biz.com/&amp;usg=__QEfeJpegefg95Jm90Lmgca8pVfs=&amp;h=136&amp;w=150&amp;sz=7&amp;hl=en&amp;start=10&amp;um=1&amp;tbnid=30tk8m38_5Eo1M:&amp;tbnh=87&amp;tbnw=96&amp;prev=/images?q=eye+cartoon&amp;hl=en&amp;um=1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0"/>
            <a:ext cx="9144000" cy="3429000"/>
          </a:xfr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ru-RU" sz="40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Әрқашан</a:t>
            </a:r>
            <a:r>
              <a:rPr lang="ru-RU" sz="4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дос, біргеміз, </a:t>
            </a:r>
            <a:br>
              <a:rPr lang="ru-RU" sz="4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4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Ажырамас іргеміз. </a:t>
            </a:r>
            <a:br>
              <a:rPr lang="ru-RU" sz="4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4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Ту ғып ұстап бірлікті, </a:t>
            </a:r>
            <a:br>
              <a:rPr lang="ru-RU" sz="4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4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Тату – тәтті жүреміз. </a:t>
            </a:r>
            <a:br>
              <a:rPr lang="ru-RU" sz="4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40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171" name="Rectangle 4"/>
          <p:cNvSpPr>
            <a:spLocks noChangeArrowheads="1"/>
          </p:cNvSpPr>
          <p:nvPr/>
        </p:nvSpPr>
        <p:spPr bwMode="auto">
          <a:xfrm>
            <a:off x="0" y="-2495550"/>
            <a:ext cx="184150" cy="544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kk-KZ" sz="1200">
              <a:cs typeface="Times New Roman" pitchFamily="18" charset="0"/>
            </a:endParaRPr>
          </a:p>
          <a:p>
            <a:endParaRPr lang="kk-KZ" sz="1200">
              <a:cs typeface="Times New Roman" pitchFamily="18" charset="0"/>
            </a:endParaRPr>
          </a:p>
          <a:p>
            <a:endParaRPr lang="kk-KZ" sz="1200">
              <a:cs typeface="Times New Roman" pitchFamily="18" charset="0"/>
            </a:endParaRPr>
          </a:p>
          <a:p>
            <a:endParaRPr lang="kk-KZ" sz="1200">
              <a:cs typeface="Times New Roman" pitchFamily="18" charset="0"/>
            </a:endParaRPr>
          </a:p>
          <a:p>
            <a:endParaRPr lang="kk-KZ" sz="1200">
              <a:cs typeface="Times New Roman" pitchFamily="18" charset="0"/>
            </a:endParaRPr>
          </a:p>
          <a:p>
            <a:endParaRPr lang="kk-KZ" sz="1200">
              <a:cs typeface="Times New Roman" pitchFamily="18" charset="0"/>
            </a:endParaRPr>
          </a:p>
          <a:p>
            <a:endParaRPr lang="kk-KZ" sz="1200">
              <a:cs typeface="Times New Roman" pitchFamily="18" charset="0"/>
            </a:endParaRPr>
          </a:p>
          <a:p>
            <a:endParaRPr lang="kk-KZ" sz="1200">
              <a:cs typeface="Times New Roman" pitchFamily="18" charset="0"/>
            </a:endParaRPr>
          </a:p>
          <a:p>
            <a:endParaRPr lang="kk-KZ" sz="1200">
              <a:cs typeface="Times New Roman" pitchFamily="18" charset="0"/>
            </a:endParaRPr>
          </a:p>
          <a:p>
            <a:endParaRPr lang="kk-KZ" sz="1200">
              <a:cs typeface="Times New Roman" pitchFamily="18" charset="0"/>
            </a:endParaRPr>
          </a:p>
          <a:p>
            <a:endParaRPr lang="kk-KZ" sz="1200">
              <a:cs typeface="Times New Roman" pitchFamily="18" charset="0"/>
            </a:endParaRPr>
          </a:p>
          <a:p>
            <a:endParaRPr lang="kk-KZ" sz="1200">
              <a:cs typeface="Times New Roman" pitchFamily="18" charset="0"/>
            </a:endParaRPr>
          </a:p>
          <a:p>
            <a:endParaRPr lang="kk-KZ" sz="1200">
              <a:cs typeface="Times New Roman" pitchFamily="18" charset="0"/>
            </a:endParaRPr>
          </a:p>
          <a:p>
            <a:endParaRPr lang="kk-KZ" sz="1200">
              <a:cs typeface="Times New Roman" pitchFamily="18" charset="0"/>
            </a:endParaRPr>
          </a:p>
          <a:p>
            <a:endParaRPr lang="kk-KZ" sz="1200">
              <a:cs typeface="Times New Roman" pitchFamily="18" charset="0"/>
            </a:endParaRPr>
          </a:p>
          <a:p>
            <a:endParaRPr lang="kk-KZ" sz="1200">
              <a:cs typeface="Times New Roman" pitchFamily="18" charset="0"/>
            </a:endParaRPr>
          </a:p>
          <a:p>
            <a:endParaRPr lang="kk-KZ" sz="1200">
              <a:cs typeface="Times New Roman" pitchFamily="18" charset="0"/>
            </a:endParaRPr>
          </a:p>
          <a:p>
            <a:endParaRPr lang="kk-KZ" sz="1200">
              <a:cs typeface="Times New Roman" pitchFamily="18" charset="0"/>
            </a:endParaRPr>
          </a:p>
          <a:p>
            <a:endParaRPr lang="kk-KZ" sz="1200">
              <a:cs typeface="Times New Roman" pitchFamily="18" charset="0"/>
            </a:endParaRPr>
          </a:p>
          <a:p>
            <a:endParaRPr lang="kk-KZ" sz="1200">
              <a:cs typeface="Times New Roman" pitchFamily="18" charset="0"/>
            </a:endParaRPr>
          </a:p>
          <a:p>
            <a:endParaRPr lang="kk-KZ" sz="1200">
              <a:cs typeface="Times New Roman" pitchFamily="18" charset="0"/>
            </a:endParaRPr>
          </a:p>
          <a:p>
            <a:endParaRPr lang="kk-KZ" sz="1200">
              <a:cs typeface="Times New Roman" pitchFamily="18" charset="0"/>
            </a:endParaRPr>
          </a:p>
          <a:p>
            <a:endParaRPr lang="kk-KZ" sz="1200">
              <a:cs typeface="Times New Roman" pitchFamily="18" charset="0"/>
            </a:endParaRPr>
          </a:p>
          <a:p>
            <a:endParaRPr lang="kk-KZ" sz="1200">
              <a:cs typeface="Times New Roman" pitchFamily="18" charset="0"/>
            </a:endParaRPr>
          </a:p>
          <a:p>
            <a:endParaRPr lang="kk-KZ" sz="1200">
              <a:cs typeface="Times New Roman" pitchFamily="18" charset="0"/>
            </a:endParaRPr>
          </a:p>
          <a:p>
            <a:endParaRPr lang="kk-KZ" sz="1200">
              <a:cs typeface="Times New Roman" pitchFamily="18" charset="0"/>
            </a:endParaRPr>
          </a:p>
          <a:p>
            <a:endParaRPr lang="kk-KZ" sz="1200">
              <a:cs typeface="Times New Roman" pitchFamily="18" charset="0"/>
            </a:endParaRPr>
          </a:p>
          <a:p>
            <a:endParaRPr lang="kk-KZ" sz="1200">
              <a:cs typeface="Times New Roman" pitchFamily="18" charset="0"/>
            </a:endParaRPr>
          </a:p>
          <a:p>
            <a:endParaRPr lang="kk-KZ" sz="1200">
              <a:cs typeface="Times New Roman" pitchFamily="18" charset="0"/>
            </a:endParaRPr>
          </a:p>
        </p:txBody>
      </p:sp>
    </p:spTree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Прямоугольник 2"/>
          <p:cNvSpPr>
            <a:spLocks noChangeArrowheads="1"/>
          </p:cNvSpPr>
          <p:nvPr/>
        </p:nvSpPr>
        <p:spPr bwMode="auto">
          <a:xfrm>
            <a:off x="500063" y="142875"/>
            <a:ext cx="8001000" cy="5940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400" dirty="0" err="1" smtClean="0">
                <a:solidFill>
                  <a:srgbClr val="C00000"/>
                </a:solidFill>
              </a:rPr>
              <a:t>6.Шығарма барысында</a:t>
            </a:r>
            <a:r>
              <a:rPr lang="ru-RU" sz="1400" dirty="0" smtClean="0">
                <a:solidFill>
                  <a:srgbClr val="C00000"/>
                </a:solidFill>
              </a:rPr>
              <a:t> </a:t>
            </a:r>
            <a:r>
              <a:rPr lang="ru-RU" sz="1400" dirty="0" err="1" smtClean="0">
                <a:solidFill>
                  <a:srgbClr val="C00000"/>
                </a:solidFill>
              </a:rPr>
              <a:t>қандай ұлттық ойын</a:t>
            </a:r>
            <a:r>
              <a:rPr lang="ru-RU" sz="1400" dirty="0" smtClean="0">
                <a:solidFill>
                  <a:srgbClr val="C00000"/>
                </a:solidFill>
              </a:rPr>
              <a:t> </a:t>
            </a:r>
            <a:r>
              <a:rPr lang="ru-RU" sz="1400" dirty="0" err="1" smtClean="0">
                <a:solidFill>
                  <a:srgbClr val="C00000"/>
                </a:solidFill>
              </a:rPr>
              <a:t>ойналғанын табыңыз</a:t>
            </a:r>
            <a:r>
              <a:rPr lang="ru-RU" sz="1400" dirty="0" err="1">
                <a:solidFill>
                  <a:srgbClr val="C00000"/>
                </a:solidFill>
              </a:rPr>
              <a:t>.</a:t>
            </a:r>
            <a:endParaRPr lang="ru-RU" sz="1400" dirty="0">
              <a:solidFill>
                <a:srgbClr val="C00000"/>
              </a:solidFill>
            </a:endParaRPr>
          </a:p>
          <a:p>
            <a:pPr fontAlgn="ctr"/>
            <a:r>
              <a:rPr lang="en-US" sz="1400" dirty="0"/>
              <a:t>A) </a:t>
            </a:r>
            <a:r>
              <a:rPr lang="ru-RU" sz="1400" dirty="0" err="1" smtClean="0"/>
              <a:t>көкпар</a:t>
            </a:r>
            <a:endParaRPr lang="ru-RU" sz="1400" dirty="0"/>
          </a:p>
          <a:p>
            <a:pPr fontAlgn="ctr"/>
            <a:r>
              <a:rPr lang="en-US" sz="1400" dirty="0"/>
              <a:t>B) </a:t>
            </a:r>
            <a:r>
              <a:rPr lang="ru-RU" sz="1400" dirty="0" err="1"/>
              <a:t>қ</a:t>
            </a:r>
            <a:r>
              <a:rPr lang="ru-RU" sz="1400" dirty="0" err="1" smtClean="0"/>
              <a:t>ыз қуу</a:t>
            </a:r>
            <a:endParaRPr lang="ru-RU" sz="1400" dirty="0"/>
          </a:p>
          <a:p>
            <a:pPr fontAlgn="ctr"/>
            <a:r>
              <a:rPr lang="en-US" sz="1400" dirty="0"/>
              <a:t>C) </a:t>
            </a:r>
            <a:r>
              <a:rPr lang="ru-RU" sz="1400" dirty="0" err="1" smtClean="0"/>
              <a:t>алтыбақан</a:t>
            </a:r>
            <a:endParaRPr lang="ru-RU" sz="1400" dirty="0"/>
          </a:p>
          <a:p>
            <a:pPr fontAlgn="ctr"/>
            <a:r>
              <a:rPr lang="en-US" sz="1400" dirty="0"/>
              <a:t>D) </a:t>
            </a:r>
            <a:r>
              <a:rPr lang="ru-RU" sz="1400" dirty="0" err="1" smtClean="0"/>
              <a:t>тоғызқұмалақ</a:t>
            </a:r>
            <a:endParaRPr lang="ru-RU" sz="1400" dirty="0"/>
          </a:p>
          <a:p>
            <a:r>
              <a:rPr lang="ru-RU" sz="1400" dirty="0" smtClean="0">
                <a:solidFill>
                  <a:srgbClr val="C00000"/>
                </a:solidFill>
              </a:rPr>
              <a:t>7. </a:t>
            </a:r>
            <a:r>
              <a:rPr lang="ru-RU" sz="1400" dirty="0" smtClean="0">
                <a:solidFill>
                  <a:srgbClr val="C00000"/>
                </a:solidFill>
              </a:rPr>
              <a:t>«</a:t>
            </a:r>
            <a:r>
              <a:rPr lang="ru-RU" sz="1400" dirty="0" err="1" smtClean="0">
                <a:solidFill>
                  <a:srgbClr val="C00000"/>
                </a:solidFill>
              </a:rPr>
              <a:t>Бір</a:t>
            </a:r>
            <a:r>
              <a:rPr lang="ru-RU" sz="1400" dirty="0" smtClean="0">
                <a:solidFill>
                  <a:srgbClr val="C00000"/>
                </a:solidFill>
              </a:rPr>
              <a:t> </a:t>
            </a:r>
            <a:r>
              <a:rPr lang="ru-RU" sz="1400" dirty="0" err="1" smtClean="0">
                <a:solidFill>
                  <a:srgbClr val="C00000"/>
                </a:solidFill>
              </a:rPr>
              <a:t>атаның балалары</a:t>
            </a:r>
            <a:r>
              <a:rPr lang="ru-RU" sz="1400" dirty="0" smtClean="0">
                <a:solidFill>
                  <a:srgbClr val="C00000"/>
                </a:solidFill>
              </a:rPr>
              <a:t>»  </a:t>
            </a:r>
            <a:r>
              <a:rPr lang="ru-RU" sz="1400" dirty="0" err="1" smtClean="0">
                <a:solidFill>
                  <a:srgbClr val="C00000"/>
                </a:solidFill>
              </a:rPr>
              <a:t>қандай шығарма </a:t>
            </a:r>
            <a:r>
              <a:rPr lang="ru-RU" sz="1400" dirty="0" err="1" smtClean="0">
                <a:solidFill>
                  <a:srgbClr val="C00000"/>
                </a:solidFill>
              </a:rPr>
              <a:t>екенін</a:t>
            </a:r>
            <a:r>
              <a:rPr lang="ru-RU" sz="1400" dirty="0" smtClean="0">
                <a:solidFill>
                  <a:srgbClr val="C00000"/>
                </a:solidFill>
              </a:rPr>
              <a:t> </a:t>
            </a:r>
            <a:r>
              <a:rPr lang="ru-RU" sz="1400" dirty="0" err="1">
                <a:solidFill>
                  <a:srgbClr val="C00000"/>
                </a:solidFill>
              </a:rPr>
              <a:t>көрсетіңіз.</a:t>
            </a:r>
            <a:endParaRPr lang="ru-RU" sz="1400" dirty="0">
              <a:solidFill>
                <a:srgbClr val="C00000"/>
              </a:solidFill>
            </a:endParaRPr>
          </a:p>
          <a:p>
            <a:pPr fontAlgn="ctr"/>
            <a:r>
              <a:rPr lang="en-US" sz="1400" dirty="0"/>
              <a:t>A) </a:t>
            </a:r>
            <a:r>
              <a:rPr lang="ru-RU" sz="1400" dirty="0" smtClean="0"/>
              <a:t>роман</a:t>
            </a:r>
            <a:endParaRPr lang="ru-RU" sz="1400" dirty="0"/>
          </a:p>
          <a:p>
            <a:pPr fontAlgn="ctr"/>
            <a:r>
              <a:rPr lang="en-US" sz="1400" dirty="0" smtClean="0"/>
              <a:t>B) </a:t>
            </a:r>
            <a:r>
              <a:rPr lang="kk-KZ" sz="1400" dirty="0" smtClean="0"/>
              <a:t>дастан</a:t>
            </a:r>
            <a:endParaRPr lang="ru-RU" sz="1400" dirty="0"/>
          </a:p>
          <a:p>
            <a:pPr fontAlgn="ctr"/>
            <a:r>
              <a:rPr lang="en-US" sz="1400" dirty="0"/>
              <a:t>C) </a:t>
            </a:r>
            <a:r>
              <a:rPr lang="kk-KZ" sz="1400" dirty="0" smtClean="0"/>
              <a:t>әңгіме</a:t>
            </a:r>
            <a:endParaRPr lang="ru-RU" sz="1400" dirty="0"/>
          </a:p>
          <a:p>
            <a:pPr fontAlgn="ctr"/>
            <a:r>
              <a:rPr lang="en-US" sz="1400" dirty="0"/>
              <a:t>D) </a:t>
            </a:r>
            <a:r>
              <a:rPr lang="ru-RU" sz="1400" dirty="0" smtClean="0"/>
              <a:t>повесть</a:t>
            </a:r>
            <a:endParaRPr lang="ru-RU" sz="1400" dirty="0"/>
          </a:p>
          <a:p>
            <a:r>
              <a:rPr lang="kk-KZ" sz="1400" dirty="0">
                <a:solidFill>
                  <a:srgbClr val="C00000"/>
                </a:solidFill>
              </a:rPr>
              <a:t> 8</a:t>
            </a:r>
            <a:r>
              <a:rPr lang="kk-KZ" sz="1400" dirty="0" smtClean="0">
                <a:solidFill>
                  <a:srgbClr val="C00000"/>
                </a:solidFill>
              </a:rPr>
              <a:t>. Соғыс майданынан алыс жатқан жер - </a:t>
            </a:r>
            <a:endParaRPr lang="ru-RU" sz="1400" dirty="0">
              <a:solidFill>
                <a:srgbClr val="C00000"/>
              </a:solidFill>
            </a:endParaRPr>
          </a:p>
          <a:p>
            <a:pPr fontAlgn="ctr"/>
            <a:r>
              <a:rPr lang="ru-RU" sz="1400" dirty="0"/>
              <a:t>A) </a:t>
            </a:r>
            <a:r>
              <a:rPr lang="ru-RU" sz="1400" dirty="0" smtClean="0"/>
              <a:t>тыл</a:t>
            </a:r>
            <a:endParaRPr lang="ru-RU" sz="1400" dirty="0"/>
          </a:p>
          <a:p>
            <a:pPr fontAlgn="ctr"/>
            <a:r>
              <a:rPr lang="ru-RU" sz="1400" dirty="0"/>
              <a:t>B) </a:t>
            </a:r>
            <a:r>
              <a:rPr lang="ru-RU" sz="1400" dirty="0" smtClean="0"/>
              <a:t>майдан</a:t>
            </a:r>
          </a:p>
          <a:p>
            <a:pPr fontAlgn="ctr"/>
            <a:r>
              <a:rPr lang="ru-RU" sz="1400" dirty="0" smtClean="0"/>
              <a:t>C</a:t>
            </a:r>
            <a:r>
              <a:rPr lang="ru-RU" sz="1400" dirty="0"/>
              <a:t>) </a:t>
            </a:r>
            <a:r>
              <a:rPr lang="ru-RU" sz="1400" dirty="0" err="1" smtClean="0"/>
              <a:t>ауыл</a:t>
            </a:r>
            <a:endParaRPr lang="ru-RU" sz="1400" dirty="0"/>
          </a:p>
          <a:p>
            <a:pPr fontAlgn="ctr"/>
            <a:r>
              <a:rPr lang="ru-RU" sz="1400" dirty="0"/>
              <a:t>D) </a:t>
            </a:r>
            <a:r>
              <a:rPr lang="ru-RU" sz="1400" dirty="0" err="1" smtClean="0"/>
              <a:t>қала</a:t>
            </a:r>
            <a:endParaRPr lang="ru-RU" sz="1400" dirty="0"/>
          </a:p>
          <a:p>
            <a:r>
              <a:rPr lang="kk-KZ" sz="1400" dirty="0" smtClean="0">
                <a:solidFill>
                  <a:srgbClr val="C00000"/>
                </a:solidFill>
              </a:rPr>
              <a:t>9. Ахметтің тойында көкпарды тарту жөнелген мезгіл -</a:t>
            </a:r>
            <a:endParaRPr lang="ru-RU" sz="1400" dirty="0">
              <a:solidFill>
                <a:srgbClr val="C00000"/>
              </a:solidFill>
            </a:endParaRPr>
          </a:p>
          <a:p>
            <a:pPr fontAlgn="ctr"/>
            <a:r>
              <a:rPr lang="ru-RU" sz="1400" dirty="0"/>
              <a:t>A) </a:t>
            </a:r>
            <a:r>
              <a:rPr lang="ru-RU" sz="1400" dirty="0" err="1" smtClean="0"/>
              <a:t>таңертең</a:t>
            </a:r>
            <a:endParaRPr lang="ru-RU" sz="1400" dirty="0"/>
          </a:p>
          <a:p>
            <a:pPr fontAlgn="ctr"/>
            <a:r>
              <a:rPr lang="ru-RU" sz="1400" dirty="0"/>
              <a:t>B) </a:t>
            </a:r>
            <a:r>
              <a:rPr lang="ru-RU" sz="1400" dirty="0" err="1"/>
              <a:t>т</a:t>
            </a:r>
            <a:r>
              <a:rPr lang="ru-RU" sz="1400" dirty="0" err="1" smtClean="0"/>
              <a:t>үс мезгілі</a:t>
            </a:r>
            <a:endParaRPr lang="ru-RU" sz="1400" dirty="0"/>
          </a:p>
          <a:p>
            <a:pPr fontAlgn="ctr"/>
            <a:r>
              <a:rPr lang="ru-RU" sz="1400" dirty="0" smtClean="0"/>
              <a:t>C) </a:t>
            </a:r>
            <a:r>
              <a:rPr lang="ru-RU" sz="1400" dirty="0" err="1"/>
              <a:t>а</a:t>
            </a:r>
            <a:r>
              <a:rPr lang="ru-RU" sz="1400" dirty="0" err="1" smtClean="0"/>
              <a:t>қшам мезгілі</a:t>
            </a:r>
            <a:endParaRPr lang="ru-RU" sz="1400" dirty="0"/>
          </a:p>
          <a:p>
            <a:pPr fontAlgn="ctr"/>
            <a:r>
              <a:rPr lang="ru-RU" sz="1400" dirty="0"/>
              <a:t>D) </a:t>
            </a:r>
            <a:r>
              <a:rPr lang="ru-RU" sz="1400" dirty="0" err="1" smtClean="0"/>
              <a:t>түн</a:t>
            </a:r>
            <a:endParaRPr lang="ru-RU" sz="1400" dirty="0"/>
          </a:p>
          <a:p>
            <a:r>
              <a:rPr lang="kk-KZ" sz="1400" dirty="0">
                <a:solidFill>
                  <a:srgbClr val="C00000"/>
                </a:solidFill>
              </a:rPr>
              <a:t>10</a:t>
            </a:r>
            <a:r>
              <a:rPr lang="kk-KZ" sz="1400" dirty="0" smtClean="0">
                <a:solidFill>
                  <a:srgbClr val="C00000"/>
                </a:solidFill>
              </a:rPr>
              <a:t>.</a:t>
            </a:r>
            <a:r>
              <a:rPr lang="ru-RU" sz="1400" dirty="0" smtClean="0">
                <a:solidFill>
                  <a:srgbClr val="C00000"/>
                </a:solidFill>
              </a:rPr>
              <a:t> «</a:t>
            </a:r>
            <a:r>
              <a:rPr lang="ru-RU" sz="1400" dirty="0" err="1" smtClean="0">
                <a:solidFill>
                  <a:srgbClr val="C00000"/>
                </a:solidFill>
              </a:rPr>
              <a:t>Бір</a:t>
            </a:r>
            <a:r>
              <a:rPr lang="ru-RU" sz="1400" dirty="0" smtClean="0">
                <a:solidFill>
                  <a:srgbClr val="C00000"/>
                </a:solidFill>
              </a:rPr>
              <a:t> </a:t>
            </a:r>
            <a:r>
              <a:rPr lang="ru-RU" sz="1400" dirty="0" err="1" smtClean="0">
                <a:solidFill>
                  <a:srgbClr val="C00000"/>
                </a:solidFill>
              </a:rPr>
              <a:t>атаның балалары</a:t>
            </a:r>
            <a:r>
              <a:rPr lang="ru-RU" sz="1400" dirty="0" smtClean="0">
                <a:solidFill>
                  <a:srgbClr val="C00000"/>
                </a:solidFill>
              </a:rPr>
              <a:t>»  </a:t>
            </a:r>
            <a:r>
              <a:rPr lang="ru-RU" sz="1400" dirty="0" err="1" smtClean="0">
                <a:solidFill>
                  <a:srgbClr val="C00000"/>
                </a:solidFill>
              </a:rPr>
              <a:t>шығармасында көрсетілген қазақ халқына жатмінез-құлықты көрсетіңіз.</a:t>
            </a:r>
            <a:endParaRPr lang="ru-RU" sz="1400" dirty="0" smtClean="0">
              <a:solidFill>
                <a:srgbClr val="C00000"/>
              </a:solidFill>
            </a:endParaRPr>
          </a:p>
          <a:p>
            <a:r>
              <a:rPr lang="ru-RU" sz="1400" dirty="0" smtClean="0"/>
              <a:t>A</a:t>
            </a:r>
            <a:r>
              <a:rPr lang="ru-RU" sz="1400" dirty="0"/>
              <a:t>) </a:t>
            </a:r>
            <a:r>
              <a:rPr lang="ru-RU" sz="1400" dirty="0" err="1" smtClean="0"/>
              <a:t>мейірімділік</a:t>
            </a:r>
            <a:endParaRPr lang="ru-RU" sz="1400" dirty="0"/>
          </a:p>
          <a:p>
            <a:pPr fontAlgn="ctr"/>
            <a:r>
              <a:rPr lang="ru-RU" sz="1400" dirty="0"/>
              <a:t>B) </a:t>
            </a:r>
            <a:r>
              <a:rPr lang="ru-RU" sz="1400" dirty="0" err="1" smtClean="0"/>
              <a:t>бауырмалдық</a:t>
            </a:r>
            <a:endParaRPr lang="ru-RU" sz="1400" dirty="0"/>
          </a:p>
          <a:p>
            <a:pPr fontAlgn="ctr"/>
            <a:r>
              <a:rPr lang="ru-RU" sz="1400" dirty="0"/>
              <a:t>C) </a:t>
            </a:r>
            <a:r>
              <a:rPr lang="ru-RU" sz="1400" dirty="0" err="1" smtClean="0"/>
              <a:t>пайдакүнемдік</a:t>
            </a:r>
            <a:endParaRPr lang="ru-RU" sz="1400" dirty="0" smtClean="0"/>
          </a:p>
          <a:p>
            <a:pPr fontAlgn="ctr"/>
            <a:r>
              <a:rPr lang="ru-RU" sz="1400" dirty="0" smtClean="0"/>
              <a:t>D</a:t>
            </a:r>
            <a:r>
              <a:rPr lang="ru-RU" sz="1400" dirty="0"/>
              <a:t>) </a:t>
            </a:r>
            <a:r>
              <a:rPr lang="ru-RU" sz="1400" dirty="0" err="1" smtClean="0"/>
              <a:t>қайырымдылық</a:t>
            </a:r>
            <a:endParaRPr lang="ru-RU" sz="1400" dirty="0"/>
          </a:p>
          <a:p>
            <a:pPr fontAlgn="ctr"/>
            <a:endParaRPr lang="ru-RU" sz="1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CC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3" name="Picture 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203575" y="2708275"/>
            <a:ext cx="2303463" cy="1944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2534" name="Rectangle 6"/>
          <p:cNvSpPr>
            <a:spLocks noChangeArrowheads="1"/>
          </p:cNvSpPr>
          <p:nvPr/>
        </p:nvSpPr>
        <p:spPr bwMode="auto">
          <a:xfrm>
            <a:off x="0" y="214291"/>
            <a:ext cx="914400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endParaRPr lang="kk-KZ" b="1" dirty="0">
              <a:solidFill>
                <a:srgbClr val="6600CC"/>
              </a:solidFill>
            </a:endParaRPr>
          </a:p>
          <a:p>
            <a:pPr algn="ctr"/>
            <a:r>
              <a:rPr lang="kk-KZ" b="1" dirty="0">
                <a:solidFill>
                  <a:srgbClr val="6600CC"/>
                </a:solidFill>
              </a:rPr>
              <a:t>Осы шығарма </a:t>
            </a:r>
            <a:r>
              <a:rPr lang="kk-KZ" b="1" dirty="0" smtClean="0">
                <a:solidFill>
                  <a:srgbClr val="6600CC"/>
                </a:solidFill>
              </a:rPr>
              <a:t> бізді неге үйретеді? (Топтастыру)  </a:t>
            </a:r>
            <a:endParaRPr lang="en-US" b="1" dirty="0">
              <a:solidFill>
                <a:srgbClr val="6600CC"/>
              </a:solidFill>
            </a:endParaRPr>
          </a:p>
        </p:txBody>
      </p:sp>
      <p:sp>
        <p:nvSpPr>
          <p:cNvPr id="22535" name="Line 7"/>
          <p:cNvSpPr>
            <a:spLocks noChangeShapeType="1"/>
          </p:cNvSpPr>
          <p:nvPr/>
        </p:nvSpPr>
        <p:spPr bwMode="auto">
          <a:xfrm flipV="1">
            <a:off x="5724525" y="2781300"/>
            <a:ext cx="1223963" cy="720725"/>
          </a:xfrm>
          <a:prstGeom prst="line">
            <a:avLst/>
          </a:prstGeom>
          <a:noFill/>
          <a:ln w="9525">
            <a:solidFill>
              <a:schemeClr val="hlink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22536" name="Line 8"/>
          <p:cNvSpPr>
            <a:spLocks noChangeShapeType="1"/>
          </p:cNvSpPr>
          <p:nvPr/>
        </p:nvSpPr>
        <p:spPr bwMode="auto">
          <a:xfrm flipV="1">
            <a:off x="5724525" y="3429000"/>
            <a:ext cx="1295400" cy="71438"/>
          </a:xfrm>
          <a:prstGeom prst="line">
            <a:avLst/>
          </a:prstGeom>
          <a:noFill/>
          <a:ln w="9525">
            <a:solidFill>
              <a:schemeClr val="hlink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22537" name="Line 9"/>
          <p:cNvSpPr>
            <a:spLocks noChangeShapeType="1"/>
          </p:cNvSpPr>
          <p:nvPr/>
        </p:nvSpPr>
        <p:spPr bwMode="auto">
          <a:xfrm>
            <a:off x="5724525" y="3502025"/>
            <a:ext cx="1295400" cy="790575"/>
          </a:xfrm>
          <a:prstGeom prst="line">
            <a:avLst/>
          </a:prstGeom>
          <a:noFill/>
          <a:ln w="9525">
            <a:solidFill>
              <a:schemeClr val="hlink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22539" name="Line 11"/>
          <p:cNvSpPr>
            <a:spLocks noChangeShapeType="1"/>
          </p:cNvSpPr>
          <p:nvPr/>
        </p:nvSpPr>
        <p:spPr bwMode="auto">
          <a:xfrm flipH="1">
            <a:off x="1908175" y="3500438"/>
            <a:ext cx="1079500" cy="865187"/>
          </a:xfrm>
          <a:prstGeom prst="line">
            <a:avLst/>
          </a:prstGeom>
          <a:noFill/>
          <a:ln w="9525">
            <a:solidFill>
              <a:schemeClr val="hlink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22540" name="Line 12"/>
          <p:cNvSpPr>
            <a:spLocks noChangeShapeType="1"/>
          </p:cNvSpPr>
          <p:nvPr/>
        </p:nvSpPr>
        <p:spPr bwMode="auto">
          <a:xfrm flipH="1" flipV="1">
            <a:off x="1835150" y="3500438"/>
            <a:ext cx="1081088" cy="0"/>
          </a:xfrm>
          <a:prstGeom prst="line">
            <a:avLst/>
          </a:prstGeom>
          <a:noFill/>
          <a:ln w="9525">
            <a:solidFill>
              <a:schemeClr val="hlink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22541" name="Line 13"/>
          <p:cNvSpPr>
            <a:spLocks noChangeShapeType="1"/>
          </p:cNvSpPr>
          <p:nvPr/>
        </p:nvSpPr>
        <p:spPr bwMode="auto">
          <a:xfrm flipH="1" flipV="1">
            <a:off x="1979613" y="2492375"/>
            <a:ext cx="1008062" cy="1008063"/>
          </a:xfrm>
          <a:prstGeom prst="line">
            <a:avLst/>
          </a:prstGeom>
          <a:noFill/>
          <a:ln w="9525">
            <a:solidFill>
              <a:schemeClr val="hlink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22543" name="WordArt 15"/>
          <p:cNvSpPr>
            <a:spLocks noChangeArrowheads="1" noChangeShapeType="1" noTextEdit="1"/>
          </p:cNvSpPr>
          <p:nvPr/>
        </p:nvSpPr>
        <p:spPr bwMode="auto">
          <a:xfrm>
            <a:off x="6877050" y="3213100"/>
            <a:ext cx="2028825" cy="52387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endParaRPr lang="ru-RU" sz="3600" kern="10" dirty="0">
              <a:ln w="19050">
                <a:solidFill>
                  <a:srgbClr val="99CCFF"/>
                </a:solidFill>
                <a:round/>
                <a:headEnd/>
                <a:tailEnd/>
              </a:ln>
              <a:solidFill>
                <a:srgbClr val="0066CC"/>
              </a:solidFill>
              <a:effectLst>
                <a:outerShdw dist="35921" dir="2700000" algn="ctr" rotWithShape="0">
                  <a:srgbClr val="990000"/>
                </a:outerShdw>
              </a:effectLst>
              <a:latin typeface="Times New Roman"/>
              <a:cs typeface="Times New Roman"/>
            </a:endParaRPr>
          </a:p>
        </p:txBody>
      </p:sp>
      <p:sp>
        <p:nvSpPr>
          <p:cNvPr id="22544" name="WordArt 16"/>
          <p:cNvSpPr>
            <a:spLocks noChangeArrowheads="1" noChangeShapeType="1" noTextEdit="1"/>
          </p:cNvSpPr>
          <p:nvPr/>
        </p:nvSpPr>
        <p:spPr bwMode="auto">
          <a:xfrm>
            <a:off x="6300788" y="4365625"/>
            <a:ext cx="2466975" cy="52387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endParaRPr lang="ru-RU" sz="3600" kern="10" dirty="0">
              <a:ln w="19050">
                <a:solidFill>
                  <a:srgbClr val="99CCFF"/>
                </a:solidFill>
                <a:round/>
                <a:headEnd/>
                <a:tailEnd/>
              </a:ln>
              <a:solidFill>
                <a:srgbClr val="0066CC"/>
              </a:solidFill>
              <a:effectLst>
                <a:outerShdw dist="35921" dir="2700000" algn="ctr" rotWithShape="0">
                  <a:srgbClr val="990000"/>
                </a:outerShdw>
              </a:effectLst>
              <a:latin typeface="Times New Roman"/>
              <a:cs typeface="Times New Roman"/>
            </a:endParaRPr>
          </a:p>
        </p:txBody>
      </p:sp>
      <p:sp>
        <p:nvSpPr>
          <p:cNvPr id="22545" name="WordArt 17"/>
          <p:cNvSpPr>
            <a:spLocks noChangeArrowheads="1" noChangeShapeType="1" noTextEdit="1"/>
          </p:cNvSpPr>
          <p:nvPr/>
        </p:nvSpPr>
        <p:spPr bwMode="auto">
          <a:xfrm>
            <a:off x="323850" y="2133600"/>
            <a:ext cx="1733550" cy="52387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endParaRPr lang="ru-RU" sz="3600" kern="10" dirty="0">
              <a:ln w="19050">
                <a:solidFill>
                  <a:srgbClr val="99CCFF"/>
                </a:solidFill>
                <a:round/>
                <a:headEnd/>
                <a:tailEnd/>
              </a:ln>
              <a:solidFill>
                <a:srgbClr val="0066CC"/>
              </a:solidFill>
              <a:effectLst>
                <a:outerShdw dist="35921" dir="2700000" algn="ctr" rotWithShape="0">
                  <a:srgbClr val="990000"/>
                </a:outerShdw>
              </a:effectLst>
              <a:latin typeface="Times New Roman"/>
              <a:cs typeface="Times New Roman"/>
            </a:endParaRPr>
          </a:p>
        </p:txBody>
      </p:sp>
      <p:sp>
        <p:nvSpPr>
          <p:cNvPr id="22546" name="WordArt 18"/>
          <p:cNvSpPr>
            <a:spLocks noChangeArrowheads="1" noChangeShapeType="1" noTextEdit="1"/>
          </p:cNvSpPr>
          <p:nvPr/>
        </p:nvSpPr>
        <p:spPr bwMode="auto">
          <a:xfrm>
            <a:off x="2843213" y="4941888"/>
            <a:ext cx="3276600" cy="52387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endParaRPr lang="ru-RU" sz="3600" kern="10" dirty="0">
              <a:ln w="19050">
                <a:solidFill>
                  <a:srgbClr val="99CCFF"/>
                </a:solidFill>
                <a:round/>
                <a:headEnd/>
                <a:tailEnd/>
              </a:ln>
              <a:solidFill>
                <a:srgbClr val="0066CC"/>
              </a:solidFill>
              <a:effectLst>
                <a:outerShdw dist="35921" dir="2700000" algn="ctr" rotWithShape="0">
                  <a:srgbClr val="990000"/>
                </a:outerShdw>
              </a:effectLst>
              <a:latin typeface="Times New Roman"/>
              <a:cs typeface="Times New Roman"/>
            </a:endParaRPr>
          </a:p>
        </p:txBody>
      </p:sp>
      <p:sp>
        <p:nvSpPr>
          <p:cNvPr id="22547" name="WordArt 19"/>
          <p:cNvSpPr>
            <a:spLocks noChangeArrowheads="1" noChangeShapeType="1" noTextEdit="1"/>
          </p:cNvSpPr>
          <p:nvPr/>
        </p:nvSpPr>
        <p:spPr bwMode="auto">
          <a:xfrm>
            <a:off x="2987675" y="2133600"/>
            <a:ext cx="2686050" cy="52387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endParaRPr lang="ru-RU" sz="3600" kern="10" dirty="0">
              <a:ln w="19050">
                <a:solidFill>
                  <a:srgbClr val="99CCFF"/>
                </a:solidFill>
                <a:round/>
                <a:headEnd/>
                <a:tailEnd/>
              </a:ln>
              <a:solidFill>
                <a:srgbClr val="0066CC"/>
              </a:solidFill>
              <a:effectLst>
                <a:outerShdw dist="35921" dir="2700000" algn="ctr" rotWithShape="0">
                  <a:srgbClr val="990000"/>
                </a:outerShdw>
              </a:effectLst>
              <a:latin typeface="Times New Roman"/>
              <a:cs typeface="Times New Roman"/>
            </a:endParaRPr>
          </a:p>
        </p:txBody>
      </p:sp>
      <p:sp>
        <p:nvSpPr>
          <p:cNvPr id="22548" name="WordArt 20"/>
          <p:cNvSpPr>
            <a:spLocks noChangeArrowheads="1" noChangeShapeType="1" noTextEdit="1"/>
          </p:cNvSpPr>
          <p:nvPr/>
        </p:nvSpPr>
        <p:spPr bwMode="auto">
          <a:xfrm>
            <a:off x="0" y="4437063"/>
            <a:ext cx="2695575" cy="52387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endParaRPr lang="ru-RU" sz="3600" kern="10" dirty="0">
              <a:ln w="19050">
                <a:solidFill>
                  <a:srgbClr val="99CCFF"/>
                </a:solidFill>
                <a:round/>
                <a:headEnd/>
                <a:tailEnd/>
              </a:ln>
              <a:solidFill>
                <a:srgbClr val="0066CC"/>
              </a:solidFill>
              <a:effectLst>
                <a:outerShdw dist="35921" dir="2700000" algn="ctr" rotWithShape="0">
                  <a:srgbClr val="990000"/>
                </a:outerShdw>
              </a:effectLst>
              <a:latin typeface="Times New Roman"/>
              <a:cs typeface="Times New Roman"/>
            </a:endParaRPr>
          </a:p>
        </p:txBody>
      </p:sp>
      <p:sp>
        <p:nvSpPr>
          <p:cNvPr id="22549" name="WordArt 21"/>
          <p:cNvSpPr>
            <a:spLocks noChangeArrowheads="1" noChangeShapeType="1" noTextEdit="1"/>
          </p:cNvSpPr>
          <p:nvPr/>
        </p:nvSpPr>
        <p:spPr bwMode="auto">
          <a:xfrm>
            <a:off x="468313" y="3213100"/>
            <a:ext cx="1457325" cy="52387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endParaRPr lang="ru-RU" sz="3600" kern="10" dirty="0">
              <a:ln w="19050">
                <a:solidFill>
                  <a:srgbClr val="99CCFF"/>
                </a:solidFill>
                <a:round/>
                <a:headEnd/>
                <a:tailEnd/>
              </a:ln>
              <a:solidFill>
                <a:srgbClr val="0066CC"/>
              </a:solidFill>
              <a:effectLst>
                <a:outerShdw dist="35921" dir="2700000" algn="ctr" rotWithShape="0">
                  <a:srgbClr val="990000"/>
                </a:outerShdw>
              </a:effectLst>
              <a:latin typeface="Times New Roman"/>
              <a:cs typeface="Times New Roman"/>
            </a:endParaRPr>
          </a:p>
        </p:txBody>
      </p:sp>
      <p:sp>
        <p:nvSpPr>
          <p:cNvPr id="22551" name="WordArt 23"/>
          <p:cNvSpPr>
            <a:spLocks noChangeArrowheads="1" noChangeShapeType="1" noTextEdit="1"/>
          </p:cNvSpPr>
          <p:nvPr/>
        </p:nvSpPr>
        <p:spPr bwMode="auto">
          <a:xfrm>
            <a:off x="6300788" y="2133600"/>
            <a:ext cx="2590800" cy="52387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endParaRPr lang="ru-RU" sz="3600" kern="10" dirty="0">
              <a:ln w="19050">
                <a:solidFill>
                  <a:srgbClr val="99CCFF"/>
                </a:solidFill>
                <a:round/>
                <a:headEnd/>
                <a:tailEnd/>
              </a:ln>
              <a:solidFill>
                <a:srgbClr val="0066CC"/>
              </a:solidFill>
              <a:effectLst>
                <a:outerShdw dist="35921" dir="2700000" algn="ctr" rotWithShape="0">
                  <a:srgbClr val="990000"/>
                </a:outerShdw>
              </a:effectLst>
              <a:latin typeface="Times New Roman"/>
              <a:cs typeface="Times New Roman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25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25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225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25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25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25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225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2000"/>
                                        <p:tgtEl>
                                          <p:spTgt spid="225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225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225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2000"/>
                                        <p:tgtEl>
                                          <p:spTgt spid="225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2000"/>
                                        <p:tgtEl>
                                          <p:spTgt spid="225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55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41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225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225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225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55" presetClass="entr" presetSubtype="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46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225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225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225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55" presetClass="entr" presetSubtype="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1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225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225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225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 nodeType="clickPar">
                      <p:stCondLst>
                        <p:cond delay="indefinite"/>
                      </p:stCondLst>
                      <p:childTnLst>
                        <p:par>
                          <p:cTn id="5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8" presetID="29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8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225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225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62" dur="1000"/>
                                        <p:tgtEl>
                                          <p:spTgt spid="225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29" presetClass="entr" presetSubtype="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63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225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225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67" dur="1000"/>
                                        <p:tgtEl>
                                          <p:spTgt spid="225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 nodeType="clickPar">
                      <p:stCondLst>
                        <p:cond delay="indefinite"/>
                      </p:stCondLst>
                      <p:childTnLst>
                        <p:par>
                          <p:cTn id="6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0" presetID="47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70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1000"/>
                                        <p:tgtEl>
                                          <p:spTgt spid="2254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225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225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5" presetID="47" presetClass="entr" presetSubtype="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7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1000"/>
                                        <p:tgtEl>
                                          <p:spTgt spid="225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225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225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0" presetID="47" presetClass="entr" presetSubtype="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80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1000"/>
                                        <p:tgtEl>
                                          <p:spTgt spid="225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225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225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534" grpId="0"/>
      <p:bldP spid="22535" grpId="0" animBg="1"/>
      <p:bldP spid="22536" grpId="0" animBg="1"/>
      <p:bldP spid="22537" grpId="0" animBg="1"/>
      <p:bldP spid="22539" grpId="0" animBg="1"/>
      <p:bldP spid="22540" grpId="0" animBg="1"/>
      <p:bldP spid="22541" grpId="0" animBg="1"/>
      <p:bldP spid="22543" grpId="0" animBg="1"/>
      <p:bldP spid="22544" grpId="0" animBg="1"/>
      <p:bldP spid="22545" grpId="0" animBg="1"/>
      <p:bldP spid="22546" grpId="0" animBg="1"/>
      <p:bldP spid="22547" grpId="0" animBg="1"/>
      <p:bldP spid="22548" grpId="0" animBg="1"/>
      <p:bldP spid="22549" grpId="0" animBg="1"/>
      <p:bldP spid="22551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Заголовок 1"/>
          <p:cNvSpPr>
            <a:spLocks noGrp="1"/>
          </p:cNvSpPr>
          <p:nvPr>
            <p:ph type="title"/>
          </p:nvPr>
        </p:nvSpPr>
        <p:spPr>
          <a:xfrm>
            <a:off x="822325" y="0"/>
            <a:ext cx="7521575" cy="765175"/>
          </a:xfrm>
        </p:spPr>
        <p:txBody>
          <a:bodyPr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kk-KZ" dirty="0" smtClean="0">
                <a:solidFill>
                  <a:srgbClr val="C00000"/>
                </a:solidFill>
              </a:rPr>
              <a:t>                       </a:t>
            </a:r>
            <a:r>
              <a:rPr lang="kk-KZ" dirty="0" smtClean="0">
                <a:solidFill>
                  <a:srgbClr val="C00000"/>
                </a:solidFill>
              </a:rPr>
              <a:t>Рефлексия</a:t>
            </a:r>
            <a:endParaRPr lang="ru-RU" dirty="0" smtClean="0">
              <a:solidFill>
                <a:srgbClr val="C00000"/>
              </a:solidFill>
            </a:endParaRPr>
          </a:p>
        </p:txBody>
      </p:sp>
      <p:sp>
        <p:nvSpPr>
          <p:cNvPr id="16414" name="Rectangle 30"/>
          <p:cNvSpPr>
            <a:spLocks noGrp="1" noChangeArrowheads="1"/>
          </p:cNvSpPr>
          <p:nvPr>
            <p:ph idx="1"/>
          </p:nvPr>
        </p:nvSpPr>
        <p:spPr bwMode="auto">
          <a:xfrm>
            <a:off x="0" y="2928934"/>
            <a:ext cx="8858280" cy="25853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54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Көру арқылы  не үйрендіңіз?</a:t>
            </a:r>
            <a:endParaRPr kumimoji="0" lang="ru-RU" sz="54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54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Есту арқылы не үйрендіңіз?</a:t>
            </a:r>
            <a:endParaRPr kumimoji="0" lang="ru-RU" sz="54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54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Жазу арқылы не үйрендіңіз?</a:t>
            </a:r>
            <a:endParaRPr kumimoji="0" lang="kk-KZ" sz="54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</a:endParaRPr>
          </a:p>
        </p:txBody>
      </p:sp>
      <p:pic>
        <p:nvPicPr>
          <p:cNvPr id="16410" name="Рисунок 3" descr="Описание: eye_ball_cartoon_01X002">
            <a:hlinkClick r:id="rId2"/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" y="457200"/>
            <a:ext cx="2428860" cy="2543172"/>
          </a:xfrm>
          <a:prstGeom prst="rect">
            <a:avLst/>
          </a:prstGeom>
          <a:noFill/>
        </p:spPr>
      </p:pic>
      <p:pic>
        <p:nvPicPr>
          <p:cNvPr id="16409" name="Рисунок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643174" y="642918"/>
            <a:ext cx="3048000" cy="2286017"/>
          </a:xfrm>
          <a:prstGeom prst="rect">
            <a:avLst/>
          </a:prstGeom>
          <a:noFill/>
        </p:spPr>
      </p:pic>
      <p:pic>
        <p:nvPicPr>
          <p:cNvPr id="16408" name="Рисунок 1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929322" y="642918"/>
            <a:ext cx="3009898" cy="2357454"/>
          </a:xfrm>
          <a:prstGeom prst="rect">
            <a:avLst/>
          </a:prstGeom>
          <a:noFill/>
        </p:spPr>
      </p:pic>
      <p:sp>
        <p:nvSpPr>
          <p:cNvPr id="16411" name="Rectangle 27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6412" name="Rectangle 28"/>
          <p:cNvSpPr>
            <a:spLocks noChangeArrowheads="1"/>
          </p:cNvSpPr>
          <p:nvPr/>
        </p:nvSpPr>
        <p:spPr bwMode="auto">
          <a:xfrm>
            <a:off x="0" y="39243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6413" name="Rectangle 29"/>
          <p:cNvSpPr>
            <a:spLocks noChangeArrowheads="1"/>
          </p:cNvSpPr>
          <p:nvPr/>
        </p:nvSpPr>
        <p:spPr bwMode="auto">
          <a:xfrm>
            <a:off x="0" y="10201275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60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Көру арқылы  не үйрендіңіз?</a:t>
            </a:r>
            <a:endParaRPr kumimoji="0" lang="ru-RU" sz="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60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Есту арқылы не үйрендіңіз?</a:t>
            </a:r>
            <a:endParaRPr kumimoji="0" lang="ru-RU" sz="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60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Жазу арқылы не үйрендіңіз?</a:t>
            </a:r>
            <a:endParaRPr kumimoji="0" lang="kk-KZ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</p:spTree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966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8" name="AutoShape 6"/>
          <p:cNvSpPr>
            <a:spLocks noChangeArrowheads="1"/>
          </p:cNvSpPr>
          <p:nvPr/>
        </p:nvSpPr>
        <p:spPr bwMode="auto">
          <a:xfrm>
            <a:off x="571500" y="357188"/>
            <a:ext cx="8072438" cy="6357937"/>
          </a:xfrm>
          <a:prstGeom prst="star16">
            <a:avLst>
              <a:gd name="adj" fmla="val 37500"/>
            </a:avLst>
          </a:prstGeom>
          <a:solidFill>
            <a:srgbClr val="FFCC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23559" name="Rectangle 7"/>
          <p:cNvSpPr>
            <a:spLocks noChangeArrowheads="1"/>
          </p:cNvSpPr>
          <p:nvPr/>
        </p:nvSpPr>
        <p:spPr bwMode="auto">
          <a:xfrm>
            <a:off x="571500" y="1571625"/>
            <a:ext cx="7816850" cy="34470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kk-KZ" sz="1400" b="1" dirty="0"/>
          </a:p>
          <a:p>
            <a:endParaRPr lang="kk-KZ" sz="1400" b="1" dirty="0"/>
          </a:p>
          <a:p>
            <a:endParaRPr lang="kk-KZ" sz="1400" b="1" dirty="0"/>
          </a:p>
          <a:p>
            <a:pPr algn="ctr"/>
            <a:r>
              <a:rPr lang="kk-KZ" sz="4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Үйге </a:t>
            </a:r>
            <a:r>
              <a:rPr lang="kk-KZ" sz="4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тапсырма:       </a:t>
            </a:r>
          </a:p>
          <a:p>
            <a:pPr algn="ctr"/>
            <a:r>
              <a:rPr lang="kk-KZ" sz="4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kk-KZ" sz="4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“Соғыс зардабы” тақырыбына </a:t>
            </a:r>
            <a:r>
              <a:rPr lang="kk-KZ" sz="4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эссе </a:t>
            </a:r>
          </a:p>
          <a:p>
            <a:pPr algn="ctr"/>
            <a:r>
              <a:rPr lang="kk-KZ" sz="4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жазып келу </a:t>
            </a: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35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235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35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355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355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35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558" grpId="0" animBg="1"/>
      <p:bldP spid="23559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с двумя вырезанными противолежащими углами 3"/>
          <p:cNvSpPr/>
          <p:nvPr/>
        </p:nvSpPr>
        <p:spPr>
          <a:xfrm>
            <a:off x="0" y="1285860"/>
            <a:ext cx="9144000" cy="2852738"/>
          </a:xfrm>
          <a:prstGeom prst="snip2Diag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k-KZ" b="1" dirty="0">
              <a:solidFill>
                <a:srgbClr val="FFFFFF"/>
              </a:solidFill>
              <a:latin typeface="Arial" charset="0"/>
              <a:cs typeface="Arial" charset="0"/>
            </a:endParaRPr>
          </a:p>
          <a:p>
            <a:pPr algn="ctr">
              <a:defRPr/>
            </a:pPr>
            <a:r>
              <a:rPr lang="kk-KZ" b="1" dirty="0">
                <a:solidFill>
                  <a:srgbClr val="FFFFFF"/>
                </a:solidFill>
                <a:latin typeface="Arial" charset="0"/>
                <a:cs typeface="Arial" charset="0"/>
              </a:rPr>
              <a:t/>
            </a:r>
            <a:br>
              <a:rPr lang="kk-KZ" b="1" dirty="0">
                <a:solidFill>
                  <a:srgbClr val="FFFFFF"/>
                </a:solidFill>
                <a:latin typeface="Arial" charset="0"/>
                <a:cs typeface="Arial" charset="0"/>
              </a:rPr>
            </a:br>
            <a:endParaRPr lang="kk-KZ" sz="4800" b="1" dirty="0">
              <a:solidFill>
                <a:srgbClr val="FFCCFF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defRPr/>
            </a:pPr>
            <a:r>
              <a:rPr lang="kk-KZ" sz="4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Сәуірдің жиырма бірі</a:t>
            </a:r>
            <a:endParaRPr lang="kk-KZ" sz="48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defRPr/>
            </a:pPr>
            <a:r>
              <a:rPr lang="kk-KZ" sz="4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Мұхтар Мағауин </a:t>
            </a:r>
          </a:p>
          <a:p>
            <a:pPr algn="ctr">
              <a:defRPr/>
            </a:pPr>
            <a:r>
              <a:rPr lang="kk-KZ" sz="4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“Бір атаның балалары”</a:t>
            </a:r>
            <a:r>
              <a:rPr lang="kk-KZ" sz="4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kk-KZ" sz="4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kk-KZ" sz="4800" b="1" dirty="0">
                <a:solidFill>
                  <a:srgbClr val="FFCCFF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kk-KZ" sz="4800" b="1" dirty="0">
                <a:solidFill>
                  <a:srgbClr val="FFCCFF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4800" dirty="0">
              <a:solidFill>
                <a:srgbClr val="FFCC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148" name="Rectangle 4"/>
          <p:cNvSpPr>
            <a:spLocks noChangeArrowheads="1"/>
          </p:cNvSpPr>
          <p:nvPr/>
        </p:nvSpPr>
        <p:spPr bwMode="auto">
          <a:xfrm>
            <a:off x="0" y="-2495550"/>
            <a:ext cx="184150" cy="544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kk-KZ" sz="1200">
              <a:cs typeface="Times New Roman" pitchFamily="18" charset="0"/>
            </a:endParaRPr>
          </a:p>
          <a:p>
            <a:endParaRPr lang="kk-KZ" sz="1200">
              <a:cs typeface="Times New Roman" pitchFamily="18" charset="0"/>
            </a:endParaRPr>
          </a:p>
          <a:p>
            <a:endParaRPr lang="kk-KZ" sz="1200">
              <a:cs typeface="Times New Roman" pitchFamily="18" charset="0"/>
            </a:endParaRPr>
          </a:p>
          <a:p>
            <a:endParaRPr lang="kk-KZ" sz="1200">
              <a:cs typeface="Times New Roman" pitchFamily="18" charset="0"/>
            </a:endParaRPr>
          </a:p>
          <a:p>
            <a:endParaRPr lang="kk-KZ" sz="1200">
              <a:cs typeface="Times New Roman" pitchFamily="18" charset="0"/>
            </a:endParaRPr>
          </a:p>
          <a:p>
            <a:endParaRPr lang="kk-KZ" sz="1200">
              <a:cs typeface="Times New Roman" pitchFamily="18" charset="0"/>
            </a:endParaRPr>
          </a:p>
          <a:p>
            <a:endParaRPr lang="kk-KZ" sz="1200">
              <a:cs typeface="Times New Roman" pitchFamily="18" charset="0"/>
            </a:endParaRPr>
          </a:p>
          <a:p>
            <a:endParaRPr lang="kk-KZ" sz="1200">
              <a:cs typeface="Times New Roman" pitchFamily="18" charset="0"/>
            </a:endParaRPr>
          </a:p>
          <a:p>
            <a:endParaRPr lang="kk-KZ" sz="1200">
              <a:cs typeface="Times New Roman" pitchFamily="18" charset="0"/>
            </a:endParaRPr>
          </a:p>
          <a:p>
            <a:endParaRPr lang="kk-KZ" sz="1200">
              <a:cs typeface="Times New Roman" pitchFamily="18" charset="0"/>
            </a:endParaRPr>
          </a:p>
          <a:p>
            <a:endParaRPr lang="kk-KZ" sz="1200">
              <a:cs typeface="Times New Roman" pitchFamily="18" charset="0"/>
            </a:endParaRPr>
          </a:p>
          <a:p>
            <a:endParaRPr lang="kk-KZ" sz="1200">
              <a:cs typeface="Times New Roman" pitchFamily="18" charset="0"/>
            </a:endParaRPr>
          </a:p>
          <a:p>
            <a:endParaRPr lang="kk-KZ" sz="1200">
              <a:cs typeface="Times New Roman" pitchFamily="18" charset="0"/>
            </a:endParaRPr>
          </a:p>
          <a:p>
            <a:endParaRPr lang="kk-KZ" sz="1200">
              <a:cs typeface="Times New Roman" pitchFamily="18" charset="0"/>
            </a:endParaRPr>
          </a:p>
          <a:p>
            <a:endParaRPr lang="kk-KZ" sz="1200">
              <a:cs typeface="Times New Roman" pitchFamily="18" charset="0"/>
            </a:endParaRPr>
          </a:p>
          <a:p>
            <a:endParaRPr lang="kk-KZ" sz="1200">
              <a:cs typeface="Times New Roman" pitchFamily="18" charset="0"/>
            </a:endParaRPr>
          </a:p>
          <a:p>
            <a:endParaRPr lang="kk-KZ" sz="1200">
              <a:cs typeface="Times New Roman" pitchFamily="18" charset="0"/>
            </a:endParaRPr>
          </a:p>
          <a:p>
            <a:endParaRPr lang="kk-KZ" sz="1200">
              <a:cs typeface="Times New Roman" pitchFamily="18" charset="0"/>
            </a:endParaRPr>
          </a:p>
          <a:p>
            <a:endParaRPr lang="kk-KZ" sz="1200">
              <a:cs typeface="Times New Roman" pitchFamily="18" charset="0"/>
            </a:endParaRPr>
          </a:p>
          <a:p>
            <a:endParaRPr lang="kk-KZ" sz="1200">
              <a:cs typeface="Times New Roman" pitchFamily="18" charset="0"/>
            </a:endParaRPr>
          </a:p>
          <a:p>
            <a:endParaRPr lang="kk-KZ" sz="1200">
              <a:cs typeface="Times New Roman" pitchFamily="18" charset="0"/>
            </a:endParaRPr>
          </a:p>
          <a:p>
            <a:endParaRPr lang="kk-KZ" sz="1200">
              <a:cs typeface="Times New Roman" pitchFamily="18" charset="0"/>
            </a:endParaRPr>
          </a:p>
          <a:p>
            <a:endParaRPr lang="kk-KZ" sz="1200">
              <a:cs typeface="Times New Roman" pitchFamily="18" charset="0"/>
            </a:endParaRPr>
          </a:p>
          <a:p>
            <a:endParaRPr lang="kk-KZ" sz="1200">
              <a:cs typeface="Times New Roman" pitchFamily="18" charset="0"/>
            </a:endParaRPr>
          </a:p>
          <a:p>
            <a:endParaRPr lang="kk-KZ" sz="1200">
              <a:cs typeface="Times New Roman" pitchFamily="18" charset="0"/>
            </a:endParaRPr>
          </a:p>
          <a:p>
            <a:endParaRPr lang="kk-KZ" sz="1200">
              <a:cs typeface="Times New Roman" pitchFamily="18" charset="0"/>
            </a:endParaRPr>
          </a:p>
          <a:p>
            <a:endParaRPr lang="kk-KZ" sz="1200">
              <a:cs typeface="Times New Roman" pitchFamily="18" charset="0"/>
            </a:endParaRPr>
          </a:p>
          <a:p>
            <a:endParaRPr lang="kk-KZ" sz="1200">
              <a:cs typeface="Times New Roman" pitchFamily="18" charset="0"/>
            </a:endParaRPr>
          </a:p>
          <a:p>
            <a:endParaRPr lang="kk-KZ" sz="1200">
              <a:cs typeface="Times New Roman" pitchFamily="18" charset="0"/>
            </a:endParaRPr>
          </a:p>
        </p:txBody>
      </p:sp>
    </p:spTree>
  </p:cSld>
  <p:clrMapOvr>
    <a:masterClrMapping/>
  </p:clrMapOvr>
  <p:transition>
    <p:cu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5-конечная звезда 3"/>
          <p:cNvSpPr/>
          <p:nvPr/>
        </p:nvSpPr>
        <p:spPr>
          <a:xfrm>
            <a:off x="2428860" y="2143116"/>
            <a:ext cx="3929063" cy="2376488"/>
          </a:xfrm>
          <a:prstGeom prst="star5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400" b="1" dirty="0">
                <a:solidFill>
                  <a:srgbClr val="FFFFFF"/>
                </a:solidFill>
                <a:latin typeface="Arial" charset="0"/>
                <a:cs typeface="Arial" charset="0"/>
              </a:rPr>
              <a:t>Ой шақыру</a:t>
            </a:r>
            <a:r>
              <a:rPr lang="ru-RU" sz="3200" b="1" dirty="0">
                <a:solidFill>
                  <a:srgbClr val="FFFFFF"/>
                </a:solidFill>
                <a:latin typeface="Arial" charset="0"/>
                <a:cs typeface="Arial" charset="0"/>
              </a:rPr>
              <a:t> </a:t>
            </a:r>
          </a:p>
        </p:txBody>
      </p:sp>
      <p:sp>
        <p:nvSpPr>
          <p:cNvPr id="8" name="12-конечная звезда 7"/>
          <p:cNvSpPr/>
          <p:nvPr/>
        </p:nvSpPr>
        <p:spPr>
          <a:xfrm>
            <a:off x="6072187" y="642918"/>
            <a:ext cx="3071813" cy="2232025"/>
          </a:xfrm>
          <a:prstGeom prst="star12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kk-KZ" dirty="0" smtClean="0">
                <a:solidFill>
                  <a:srgbClr val="FFFFFF"/>
                </a:solidFill>
              </a:rPr>
              <a:t>Мұхтар Мағауин </a:t>
            </a:r>
          </a:p>
          <a:p>
            <a:pPr algn="ctr">
              <a:defRPr/>
            </a:pPr>
            <a:r>
              <a:rPr lang="kk-KZ" dirty="0" smtClean="0">
                <a:solidFill>
                  <a:srgbClr val="FFFFFF"/>
                </a:solidFill>
              </a:rPr>
              <a:t>қай </a:t>
            </a:r>
            <a:r>
              <a:rPr lang="kk-KZ" dirty="0">
                <a:solidFill>
                  <a:srgbClr val="FFFFFF"/>
                </a:solidFill>
              </a:rPr>
              <a:t>жылы дүниеге келген?</a:t>
            </a:r>
            <a:endParaRPr lang="ru-RU" dirty="0">
              <a:solidFill>
                <a:srgbClr val="FFFFFF"/>
              </a:solidFill>
            </a:endParaRPr>
          </a:p>
        </p:txBody>
      </p:sp>
      <p:sp>
        <p:nvSpPr>
          <p:cNvPr id="9" name="12-конечная звезда 8"/>
          <p:cNvSpPr/>
          <p:nvPr/>
        </p:nvSpPr>
        <p:spPr>
          <a:xfrm>
            <a:off x="1500166" y="0"/>
            <a:ext cx="4751388" cy="1990725"/>
          </a:xfrm>
          <a:prstGeom prst="star12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b="1" dirty="0">
                <a:solidFill>
                  <a:srgbClr val="C00000"/>
                </a:solidFill>
                <a:latin typeface="Arial" charset="0"/>
                <a:cs typeface="Arial" charset="0"/>
              </a:rPr>
              <a:t>І кезең. </a:t>
            </a:r>
            <a:endParaRPr lang="ru-RU" b="1" dirty="0">
              <a:solidFill>
                <a:srgbClr val="C00000"/>
              </a:solidFill>
              <a:latin typeface="Arial" charset="0"/>
              <a:cs typeface="Arial" charset="0"/>
            </a:endParaRPr>
          </a:p>
          <a:p>
            <a:pPr algn="ctr">
              <a:defRPr/>
            </a:pPr>
            <a:r>
              <a:rPr lang="ru-RU" b="1" dirty="0" err="1">
                <a:solidFill>
                  <a:srgbClr val="FFFFFF"/>
                </a:solidFill>
                <a:latin typeface="Arial" charset="0"/>
                <a:cs typeface="Arial" charset="0"/>
              </a:rPr>
              <a:t>Оқушылар</a:t>
            </a:r>
            <a:r>
              <a:rPr lang="ru-RU" b="1" dirty="0">
                <a:solidFill>
                  <a:srgbClr val="FFFFFF"/>
                </a:solidFill>
                <a:latin typeface="Arial" charset="0"/>
                <a:cs typeface="Arial" charset="0"/>
              </a:rPr>
              <a:t> </a:t>
            </a:r>
            <a:r>
              <a:rPr lang="ru-RU" b="1" dirty="0">
                <a:solidFill>
                  <a:srgbClr val="FFFFFF"/>
                </a:solidFill>
                <a:latin typeface="Arial" charset="0"/>
                <a:cs typeface="Arial" charset="0"/>
              </a:rPr>
              <a:t>қызығушылығын ояту. Өткен сабақты пысықтау. </a:t>
            </a:r>
          </a:p>
        </p:txBody>
      </p:sp>
      <p:sp>
        <p:nvSpPr>
          <p:cNvPr id="10" name="12-конечная звезда 9"/>
          <p:cNvSpPr/>
          <p:nvPr/>
        </p:nvSpPr>
        <p:spPr>
          <a:xfrm>
            <a:off x="-285784" y="1714488"/>
            <a:ext cx="2808288" cy="2074863"/>
          </a:xfrm>
          <a:prstGeom prst="star12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kk-KZ" sz="1600" b="1" dirty="0" smtClean="0">
                <a:solidFill>
                  <a:srgbClr val="FFFFFF"/>
                </a:solidFill>
                <a:latin typeface="Arial" charset="0"/>
                <a:cs typeface="Arial" charset="0"/>
              </a:rPr>
              <a:t>Ғылыми еңбегі қалай аталады? </a:t>
            </a:r>
            <a:endParaRPr lang="ru-RU" sz="1600" b="1" dirty="0">
              <a:solidFill>
                <a:srgbClr val="FFFFFF"/>
              </a:solidFill>
              <a:latin typeface="Arial" charset="0"/>
              <a:cs typeface="Arial" charset="0"/>
            </a:endParaRPr>
          </a:p>
        </p:txBody>
      </p:sp>
      <p:sp>
        <p:nvSpPr>
          <p:cNvPr id="2" name="12-конечная звезда 9"/>
          <p:cNvSpPr/>
          <p:nvPr/>
        </p:nvSpPr>
        <p:spPr>
          <a:xfrm>
            <a:off x="4357686" y="4652962"/>
            <a:ext cx="3960812" cy="2205038"/>
          </a:xfrm>
          <a:prstGeom prst="star12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kk-KZ" b="1" dirty="0">
                <a:solidFill>
                  <a:schemeClr val="bg1"/>
                </a:solidFill>
                <a:latin typeface="Arial" charset="0"/>
              </a:rPr>
              <a:t>Жазушының қандай шығармаларын білесіңдер?</a:t>
            </a:r>
            <a:endParaRPr lang="ru-RU" b="1" dirty="0">
              <a:solidFill>
                <a:schemeClr val="bg1"/>
              </a:solidFill>
              <a:latin typeface="Arial" charset="0"/>
            </a:endParaRPr>
          </a:p>
        </p:txBody>
      </p:sp>
      <p:sp>
        <p:nvSpPr>
          <p:cNvPr id="7" name="12-конечная звезда 6"/>
          <p:cNvSpPr/>
          <p:nvPr/>
        </p:nvSpPr>
        <p:spPr>
          <a:xfrm>
            <a:off x="6072188" y="2714620"/>
            <a:ext cx="3071812" cy="2232025"/>
          </a:xfrm>
          <a:prstGeom prst="star12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kk-KZ" dirty="0">
                <a:solidFill>
                  <a:srgbClr val="FFFFFF"/>
                </a:solidFill>
              </a:rPr>
              <a:t>Жазушының туған жері ?</a:t>
            </a:r>
            <a:endParaRPr lang="ru-RU" dirty="0">
              <a:solidFill>
                <a:srgbClr val="FFFFFF"/>
              </a:solidFill>
            </a:endParaRPr>
          </a:p>
        </p:txBody>
      </p:sp>
      <p:sp>
        <p:nvSpPr>
          <p:cNvPr id="11" name="12-конечная звезда 10"/>
          <p:cNvSpPr/>
          <p:nvPr/>
        </p:nvSpPr>
        <p:spPr>
          <a:xfrm>
            <a:off x="0" y="4143380"/>
            <a:ext cx="3571900" cy="2357430"/>
          </a:xfrm>
          <a:prstGeom prst="star12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kk-KZ" dirty="0" smtClean="0">
                <a:solidFill>
                  <a:srgbClr val="FFFFFF"/>
                </a:solidFill>
              </a:rPr>
              <a:t>“Бір атаның балалары” шығармасында </a:t>
            </a:r>
            <a:r>
              <a:rPr lang="kk-KZ" dirty="0">
                <a:solidFill>
                  <a:srgbClr val="FFFFFF"/>
                </a:solidFill>
              </a:rPr>
              <a:t>не туралы жазылған?</a:t>
            </a:r>
            <a:endParaRPr lang="ru-RU" dirty="0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9" dur="80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0" dur="80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" dur="80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5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0" dur="80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1" dur="80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2" dur="80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7" dur="80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8" dur="80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9" dur="80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8" grpId="0" animBg="1"/>
      <p:bldP spid="9" grpId="0" animBg="1"/>
      <p:bldP spid="10" grpId="0" animBg="1"/>
      <p:bldP spid="2" grpId="0" animBg="1"/>
      <p:bldP spid="7" grpId="0" animBg="1"/>
      <p:bldP spid="11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k-KZ" dirty="0" smtClean="0"/>
              <a:t>Тапсырмалар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kk-KZ" sz="6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Алтын ережелер</a:t>
            </a:r>
            <a:endParaRPr lang="ru-RU" sz="60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k-KZ" sz="3600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спикер сөйлегенде, оның сөзін бөлмеу </a:t>
            </a:r>
            <a:r>
              <a:rPr lang="kk-KZ" sz="3600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;</a:t>
            </a:r>
            <a:endParaRPr lang="ru-RU" sz="36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kk-KZ" sz="3600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басқа топтың  көзқарасына сын айтпай, тек жағымды және позитивті тұрғыдан пікір </a:t>
            </a:r>
            <a:r>
              <a:rPr lang="kk-KZ" sz="3600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келтіру;</a:t>
            </a:r>
            <a:endParaRPr lang="ru-RU" sz="36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kk-KZ" sz="3600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тек сұрақ қана  </a:t>
            </a:r>
            <a:r>
              <a:rPr lang="kk-KZ" sz="3600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қоюға  болады;</a:t>
            </a:r>
          </a:p>
          <a:p>
            <a:r>
              <a:rPr lang="kk-KZ" sz="3600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</a:t>
            </a:r>
            <a:r>
              <a:rPr lang="kk-KZ" sz="3600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ақытты тиімді пайдалану</a:t>
            </a:r>
            <a:r>
              <a:rPr lang="kk-KZ" i="1" dirty="0" smtClean="0"/>
              <a:t>.</a:t>
            </a:r>
            <a:endParaRPr lang="ru-RU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kk-KZ" sz="4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Топтық жұмыс</a:t>
            </a:r>
            <a:endParaRPr lang="ru-RU" sz="44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kk-KZ" b="1" dirty="0" smtClean="0"/>
              <a:t>   </a:t>
            </a:r>
            <a:r>
              <a:rPr lang="kk-KZ" sz="4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1-топ</a:t>
            </a:r>
            <a:r>
              <a:rPr lang="kk-KZ" sz="4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kk-KZ" sz="4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Шығарманың тақырыбы мен идеясын </a:t>
            </a:r>
            <a:r>
              <a:rPr lang="kk-KZ" sz="4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ашу.</a:t>
            </a:r>
            <a:r>
              <a:rPr lang="kk-KZ" sz="4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kk-KZ" sz="4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kk-KZ" sz="4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2-топ:  </a:t>
            </a:r>
            <a:r>
              <a:rPr lang="kk-KZ" sz="4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Шығарманың мазмұнын ашатын 10 сөз жазу .</a:t>
            </a:r>
            <a:br>
              <a:rPr lang="kk-KZ" sz="4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kk-KZ" sz="4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3-топ: </a:t>
            </a:r>
            <a:r>
              <a:rPr lang="kk-KZ" sz="4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Шығарманың сюжеттік құрылысы. </a:t>
            </a:r>
            <a:r>
              <a:rPr lang="kk-KZ" sz="4400" cap="all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44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kk-KZ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Сыни тұрғыдан ойлау</a:t>
            </a:r>
            <a:endParaRPr lang="ru-RU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k-KZ" dirty="0" smtClean="0"/>
              <a:t>1. Қалай ойлайсыздар шығарма неліктен “Бір атаның балалары деп аталады”?</a:t>
            </a:r>
          </a:p>
          <a:p>
            <a:r>
              <a:rPr lang="kk-KZ" dirty="0" smtClean="0"/>
              <a:t>2. “Жілік ұстар” салты туралы не білесіздер?</a:t>
            </a:r>
          </a:p>
          <a:p>
            <a:r>
              <a:rPr lang="kk-KZ" dirty="0" smtClean="0"/>
              <a:t>3. Шығармадағы оқиғаны бүгінгі күнмен салыстырыңыздар.</a:t>
            </a:r>
            <a:endParaRPr lang="ru-RU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-242888"/>
            <a:ext cx="9144000" cy="5256213"/>
          </a:xfrm>
          <a:solidFill>
            <a:srgbClr val="8064A2"/>
          </a:solidFill>
          <a:ln w="25400" cap="flat" algn="ctr">
            <a:solidFill>
              <a:srgbClr val="5C4776"/>
            </a:solidFill>
            <a:miter lim="800000"/>
            <a:headEnd/>
            <a:tailEnd/>
          </a:ln>
        </p:spPr>
        <p:txBody>
          <a:bodyPr/>
          <a:lstStyle/>
          <a:p>
            <a:pPr algn="ctr" fontAlgn="auto">
              <a:spcAft>
                <a:spcPts val="0"/>
              </a:spcAft>
              <a:defRPr/>
            </a:pPr>
            <a:r>
              <a:rPr lang="kk-KZ" sz="6000" b="1" dirty="0" smtClean="0">
                <a:solidFill>
                  <a:schemeClr val="bg1"/>
                </a:solidFill>
                <a:latin typeface="Arial" charset="0"/>
                <a:cs typeface="Arial" charset="0"/>
              </a:rPr>
              <a:t>Портретін ашу, </a:t>
            </a:r>
            <a:br>
              <a:rPr lang="kk-KZ" sz="6000" b="1" dirty="0" smtClean="0">
                <a:solidFill>
                  <a:schemeClr val="bg1"/>
                </a:solidFill>
                <a:latin typeface="Arial" charset="0"/>
                <a:cs typeface="Arial" charset="0"/>
              </a:rPr>
            </a:br>
            <a:r>
              <a:rPr lang="kk-KZ" sz="6000" b="1" dirty="0" smtClean="0">
                <a:solidFill>
                  <a:schemeClr val="bg1"/>
                </a:solidFill>
                <a:latin typeface="Arial" charset="0"/>
                <a:cs typeface="Arial" charset="0"/>
              </a:rPr>
              <a:t>мінездеме беру </a:t>
            </a:r>
            <a:br>
              <a:rPr lang="kk-KZ" sz="6000" b="1" dirty="0" smtClean="0">
                <a:solidFill>
                  <a:schemeClr val="bg1"/>
                </a:solidFill>
                <a:latin typeface="Arial" charset="0"/>
                <a:cs typeface="Arial" charset="0"/>
              </a:rPr>
            </a:br>
            <a:r>
              <a:rPr lang="kk-KZ" sz="6000" b="1" dirty="0" smtClean="0">
                <a:solidFill>
                  <a:schemeClr val="bg1"/>
                </a:solidFill>
                <a:latin typeface="Arial" charset="0"/>
                <a:cs typeface="Arial" charset="0"/>
              </a:rPr>
              <a:t>(Ахмет, дәуренбек, зигфрид)</a:t>
            </a:r>
            <a:r>
              <a:rPr lang="kk-KZ" sz="6000" b="1" dirty="0" smtClean="0">
                <a:solidFill>
                  <a:schemeClr val="bg1"/>
                </a:solidFill>
                <a:latin typeface="Arial" charset="0"/>
                <a:cs typeface="Arial" charset="0"/>
              </a:rPr>
              <a:t/>
            </a:r>
            <a:br>
              <a:rPr lang="kk-KZ" sz="6000" b="1" dirty="0" smtClean="0">
                <a:solidFill>
                  <a:schemeClr val="bg1"/>
                </a:solidFill>
                <a:latin typeface="Arial" charset="0"/>
                <a:cs typeface="Arial" charset="0"/>
              </a:rPr>
            </a:br>
            <a:endParaRPr lang="ru-RU" sz="6000" b="1" dirty="0" smtClean="0">
              <a:solidFill>
                <a:schemeClr val="bg1"/>
              </a:solidFill>
              <a:latin typeface="Arial" charset="0"/>
              <a:cs typeface="Arial" charset="0"/>
            </a:endParaRPr>
          </a:p>
        </p:txBody>
      </p:sp>
    </p:spTree>
  </p:cSld>
  <p:clrMapOvr>
    <a:masterClrMapping/>
  </p:clrMapOvr>
  <p:transition spd="slow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Прямоугольник 2"/>
          <p:cNvSpPr>
            <a:spLocks noChangeArrowheads="1"/>
          </p:cNvSpPr>
          <p:nvPr/>
        </p:nvSpPr>
        <p:spPr bwMode="auto">
          <a:xfrm>
            <a:off x="857250" y="58738"/>
            <a:ext cx="7786688" cy="85254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kk-KZ" sz="1600" b="1" u="sng" dirty="0">
                <a:solidFill>
                  <a:srgbClr val="C00000"/>
                </a:solidFill>
              </a:rPr>
              <a:t>ТЕСТ СҰРАҚТАРЫ</a:t>
            </a:r>
            <a:endParaRPr lang="ru-RU" sz="1600" b="1" u="sng" dirty="0">
              <a:solidFill>
                <a:srgbClr val="C00000"/>
              </a:solidFill>
            </a:endParaRPr>
          </a:p>
          <a:p>
            <a:endParaRPr lang="ru-RU" sz="1600" dirty="0" smtClean="0">
              <a:solidFill>
                <a:srgbClr val="C00000"/>
              </a:solidFill>
            </a:endParaRPr>
          </a:p>
          <a:p>
            <a:r>
              <a:rPr lang="ru-RU" sz="1600" dirty="0" smtClean="0">
                <a:solidFill>
                  <a:srgbClr val="C00000"/>
                </a:solidFill>
              </a:rPr>
              <a:t>1. </a:t>
            </a:r>
            <a:r>
              <a:rPr lang="ru-RU" sz="1600" dirty="0" err="1" smtClean="0">
                <a:solidFill>
                  <a:srgbClr val="C00000"/>
                </a:solidFill>
              </a:rPr>
              <a:t>М.Мағауиннің </a:t>
            </a:r>
            <a:r>
              <a:rPr lang="ru-RU" sz="1600" dirty="0" smtClean="0">
                <a:solidFill>
                  <a:srgbClr val="C00000"/>
                </a:solidFill>
              </a:rPr>
              <a:t>«</a:t>
            </a:r>
            <a:r>
              <a:rPr lang="ru-RU" sz="1600" dirty="0" err="1" smtClean="0">
                <a:solidFill>
                  <a:srgbClr val="C00000"/>
                </a:solidFill>
              </a:rPr>
              <a:t>Бір</a:t>
            </a:r>
            <a:r>
              <a:rPr lang="ru-RU" sz="1600" dirty="0" smtClean="0">
                <a:solidFill>
                  <a:srgbClr val="C00000"/>
                </a:solidFill>
              </a:rPr>
              <a:t> </a:t>
            </a:r>
            <a:r>
              <a:rPr lang="ru-RU" sz="1600" dirty="0" err="1" smtClean="0">
                <a:solidFill>
                  <a:srgbClr val="C00000"/>
                </a:solidFill>
              </a:rPr>
              <a:t>атаның балалары</a:t>
            </a:r>
            <a:r>
              <a:rPr lang="ru-RU" sz="1600" dirty="0" smtClean="0">
                <a:solidFill>
                  <a:srgbClr val="C00000"/>
                </a:solidFill>
              </a:rPr>
              <a:t>» </a:t>
            </a:r>
            <a:r>
              <a:rPr lang="ru-RU" sz="1600" dirty="0" err="1" smtClean="0">
                <a:solidFill>
                  <a:srgbClr val="C00000"/>
                </a:solidFill>
              </a:rPr>
              <a:t>шығармасынан алынған сөйлемді қажет сөзбен толықтырыңыз.</a:t>
            </a:r>
            <a:endParaRPr lang="kk-KZ" sz="1600" dirty="0">
              <a:solidFill>
                <a:srgbClr val="C00000"/>
              </a:solidFill>
            </a:endParaRPr>
          </a:p>
          <a:p>
            <a:r>
              <a:rPr lang="kk-KZ" sz="1600" i="1" dirty="0" smtClean="0">
                <a:solidFill>
                  <a:srgbClr val="C00000"/>
                </a:solidFill>
              </a:rPr>
              <a:t>Басқарма мен есепші екеуі шүпірлеген ..........   бала әкелді</a:t>
            </a:r>
            <a:endParaRPr lang="ru-RU" sz="1600" i="1" dirty="0"/>
          </a:p>
          <a:p>
            <a:pPr fontAlgn="ctr"/>
            <a:r>
              <a:rPr lang="en-US" sz="1600" dirty="0"/>
              <a:t>A) </a:t>
            </a:r>
            <a:r>
              <a:rPr lang="kk-KZ" sz="1600" dirty="0" smtClean="0"/>
              <a:t>б</a:t>
            </a:r>
            <a:r>
              <a:rPr lang="ru-RU" sz="1600" dirty="0" err="1" smtClean="0"/>
              <a:t>ір</a:t>
            </a:r>
            <a:r>
              <a:rPr lang="ru-RU" sz="1600" dirty="0" smtClean="0"/>
              <a:t> </a:t>
            </a:r>
            <a:r>
              <a:rPr lang="ru-RU" sz="1600" dirty="0" err="1" smtClean="0"/>
              <a:t>үй</a:t>
            </a:r>
            <a:endParaRPr lang="ru-RU" sz="1600" dirty="0"/>
          </a:p>
          <a:p>
            <a:pPr fontAlgn="ctr"/>
            <a:r>
              <a:rPr lang="en-US" sz="1600" dirty="0"/>
              <a:t>B) </a:t>
            </a:r>
            <a:r>
              <a:rPr lang="kk-KZ" sz="1600" dirty="0" smtClean="0"/>
              <a:t>б</a:t>
            </a:r>
            <a:r>
              <a:rPr lang="ru-RU" sz="1600" dirty="0" err="1" smtClean="0"/>
              <a:t>ір</a:t>
            </a:r>
            <a:r>
              <a:rPr lang="ru-RU" sz="1600" dirty="0" smtClean="0"/>
              <a:t> </a:t>
            </a:r>
            <a:r>
              <a:rPr lang="ru-RU" sz="1600" dirty="0" err="1" smtClean="0"/>
              <a:t>қора</a:t>
            </a:r>
            <a:r>
              <a:rPr lang="ru-RU" sz="1600" dirty="0" smtClean="0"/>
              <a:t> </a:t>
            </a:r>
          </a:p>
          <a:p>
            <a:pPr fontAlgn="ctr"/>
            <a:r>
              <a:rPr lang="en-US" sz="1600" dirty="0" smtClean="0"/>
              <a:t>C</a:t>
            </a:r>
            <a:r>
              <a:rPr lang="en-US" sz="1600" dirty="0"/>
              <a:t>) </a:t>
            </a:r>
            <a:r>
              <a:rPr lang="kk-KZ" sz="1600" dirty="0" smtClean="0"/>
              <a:t>б</a:t>
            </a:r>
            <a:r>
              <a:rPr lang="ru-RU" sz="1600" dirty="0" err="1" smtClean="0"/>
              <a:t>ір</a:t>
            </a:r>
            <a:r>
              <a:rPr lang="ru-RU" sz="1600" dirty="0" smtClean="0"/>
              <a:t> арба</a:t>
            </a:r>
            <a:endParaRPr lang="ru-RU" sz="1600" dirty="0"/>
          </a:p>
          <a:p>
            <a:pPr fontAlgn="ctr"/>
            <a:r>
              <a:rPr lang="en-US" sz="1600" dirty="0"/>
              <a:t>D) </a:t>
            </a:r>
            <a:r>
              <a:rPr lang="kk-KZ" sz="1600" dirty="0" smtClean="0"/>
              <a:t>бір түйе</a:t>
            </a:r>
            <a:endParaRPr lang="ru-RU" sz="1600" dirty="0"/>
          </a:p>
          <a:p>
            <a:r>
              <a:rPr lang="ru-RU" sz="1600" dirty="0" err="1" smtClean="0">
                <a:solidFill>
                  <a:srgbClr val="C00000"/>
                </a:solidFill>
              </a:rPr>
              <a:t>2.Ауылға келген</a:t>
            </a:r>
            <a:r>
              <a:rPr lang="ru-RU" sz="1600" dirty="0" smtClean="0">
                <a:solidFill>
                  <a:srgbClr val="C00000"/>
                </a:solidFill>
              </a:rPr>
              <a:t> </a:t>
            </a:r>
            <a:r>
              <a:rPr lang="ru-RU" sz="1600" dirty="0" err="1" smtClean="0">
                <a:solidFill>
                  <a:srgbClr val="C00000"/>
                </a:solidFill>
              </a:rPr>
              <a:t>жетімдер</a:t>
            </a:r>
            <a:r>
              <a:rPr lang="ru-RU" sz="1600" dirty="0" smtClean="0">
                <a:solidFill>
                  <a:srgbClr val="C00000"/>
                </a:solidFill>
              </a:rPr>
              <a:t> </a:t>
            </a:r>
            <a:r>
              <a:rPr lang="ru-RU" sz="1600" dirty="0" err="1" smtClean="0">
                <a:solidFill>
                  <a:srgbClr val="C00000"/>
                </a:solidFill>
              </a:rPr>
              <a:t>санын</a:t>
            </a:r>
            <a:r>
              <a:rPr lang="ru-RU" sz="1600" dirty="0" smtClean="0">
                <a:solidFill>
                  <a:srgbClr val="C00000"/>
                </a:solidFill>
              </a:rPr>
              <a:t> </a:t>
            </a:r>
            <a:r>
              <a:rPr lang="ru-RU" sz="1600" dirty="0" err="1" smtClean="0">
                <a:solidFill>
                  <a:srgbClr val="C00000"/>
                </a:solidFill>
              </a:rPr>
              <a:t>белгілеңіз.</a:t>
            </a:r>
            <a:endParaRPr lang="ru-RU" sz="1600" dirty="0">
              <a:solidFill>
                <a:srgbClr val="C00000"/>
              </a:solidFill>
            </a:endParaRPr>
          </a:p>
          <a:p>
            <a:pPr fontAlgn="ctr"/>
            <a:r>
              <a:rPr lang="en-US" sz="1600" dirty="0"/>
              <a:t>A</a:t>
            </a:r>
            <a:r>
              <a:rPr lang="en-US" sz="1600" dirty="0" smtClean="0"/>
              <a:t>)</a:t>
            </a:r>
            <a:r>
              <a:rPr lang="kk-KZ" sz="1600" dirty="0" smtClean="0"/>
              <a:t> 5</a:t>
            </a:r>
            <a:endParaRPr lang="ru-RU" sz="1600" dirty="0"/>
          </a:p>
          <a:p>
            <a:pPr fontAlgn="ctr"/>
            <a:r>
              <a:rPr lang="en-US" sz="1600" dirty="0" smtClean="0"/>
              <a:t>B)</a:t>
            </a:r>
            <a:r>
              <a:rPr lang="kk-KZ" sz="1600" dirty="0" smtClean="0"/>
              <a:t> 6</a:t>
            </a:r>
            <a:endParaRPr lang="ru-RU" sz="1600" dirty="0"/>
          </a:p>
          <a:p>
            <a:pPr fontAlgn="ctr"/>
            <a:r>
              <a:rPr lang="en-US" sz="1600" dirty="0" smtClean="0"/>
              <a:t>C)</a:t>
            </a:r>
            <a:r>
              <a:rPr lang="kk-KZ" sz="1600" dirty="0" smtClean="0"/>
              <a:t> 7</a:t>
            </a:r>
            <a:endParaRPr lang="ru-RU" sz="1600" dirty="0"/>
          </a:p>
          <a:p>
            <a:pPr fontAlgn="ctr"/>
            <a:r>
              <a:rPr lang="en-US" sz="1600" dirty="0"/>
              <a:t>D) </a:t>
            </a:r>
            <a:r>
              <a:rPr lang="ru-RU" sz="1600" dirty="0" smtClean="0"/>
              <a:t>8</a:t>
            </a:r>
            <a:endParaRPr lang="ru-RU" sz="1600" dirty="0"/>
          </a:p>
          <a:p>
            <a:r>
              <a:rPr lang="ru-RU" sz="1600" dirty="0">
                <a:solidFill>
                  <a:srgbClr val="C00000"/>
                </a:solidFill>
              </a:rPr>
              <a:t>3</a:t>
            </a:r>
            <a:r>
              <a:rPr lang="ru-RU" sz="1600" dirty="0" smtClean="0">
                <a:solidFill>
                  <a:srgbClr val="C00000"/>
                </a:solidFill>
              </a:rPr>
              <a:t>.</a:t>
            </a:r>
            <a:r>
              <a:rPr lang="ru-RU" sz="1600" dirty="0" smtClean="0">
                <a:solidFill>
                  <a:srgbClr val="C00000"/>
                </a:solidFill>
              </a:rPr>
              <a:t> </a:t>
            </a:r>
            <a:r>
              <a:rPr lang="ru-RU" sz="1600" dirty="0" err="1" smtClean="0">
                <a:solidFill>
                  <a:srgbClr val="C00000"/>
                </a:solidFill>
              </a:rPr>
              <a:t>М.Мағауиннің </a:t>
            </a:r>
            <a:r>
              <a:rPr lang="ru-RU" sz="1600" dirty="0" smtClean="0">
                <a:solidFill>
                  <a:srgbClr val="C00000"/>
                </a:solidFill>
              </a:rPr>
              <a:t>«</a:t>
            </a:r>
            <a:r>
              <a:rPr lang="ru-RU" sz="1600" dirty="0" err="1" smtClean="0">
                <a:solidFill>
                  <a:srgbClr val="C00000"/>
                </a:solidFill>
              </a:rPr>
              <a:t>Бір</a:t>
            </a:r>
            <a:r>
              <a:rPr lang="ru-RU" sz="1600" dirty="0" smtClean="0">
                <a:solidFill>
                  <a:srgbClr val="C00000"/>
                </a:solidFill>
              </a:rPr>
              <a:t> </a:t>
            </a:r>
            <a:r>
              <a:rPr lang="ru-RU" sz="1600" dirty="0" err="1" smtClean="0">
                <a:solidFill>
                  <a:srgbClr val="C00000"/>
                </a:solidFill>
              </a:rPr>
              <a:t>атаның балалары</a:t>
            </a:r>
            <a:r>
              <a:rPr lang="ru-RU" sz="1600" dirty="0" smtClean="0">
                <a:solidFill>
                  <a:srgbClr val="C00000"/>
                </a:solidFill>
              </a:rPr>
              <a:t>» </a:t>
            </a:r>
            <a:r>
              <a:rPr lang="ru-RU" sz="1600" dirty="0" err="1" smtClean="0">
                <a:solidFill>
                  <a:srgbClr val="C00000"/>
                </a:solidFill>
              </a:rPr>
              <a:t>шығармасында неміс</a:t>
            </a:r>
            <a:r>
              <a:rPr lang="ru-RU" sz="1600" dirty="0" smtClean="0">
                <a:solidFill>
                  <a:srgbClr val="C00000"/>
                </a:solidFill>
              </a:rPr>
              <a:t> </a:t>
            </a:r>
            <a:r>
              <a:rPr lang="ru-RU" sz="1600" dirty="0" err="1" smtClean="0">
                <a:solidFill>
                  <a:srgbClr val="C00000"/>
                </a:solidFill>
              </a:rPr>
              <a:t>баласын</a:t>
            </a:r>
            <a:r>
              <a:rPr lang="ru-RU" sz="1600" dirty="0" smtClean="0">
                <a:solidFill>
                  <a:srgbClr val="C00000"/>
                </a:solidFill>
              </a:rPr>
              <a:t> </a:t>
            </a:r>
            <a:r>
              <a:rPr lang="ru-RU" sz="1600" dirty="0" err="1" smtClean="0">
                <a:solidFill>
                  <a:srgbClr val="C00000"/>
                </a:solidFill>
              </a:rPr>
              <a:t>асырап</a:t>
            </a:r>
            <a:r>
              <a:rPr lang="ru-RU" sz="1600" dirty="0" smtClean="0">
                <a:solidFill>
                  <a:srgbClr val="C00000"/>
                </a:solidFill>
              </a:rPr>
              <a:t> </a:t>
            </a:r>
            <a:r>
              <a:rPr lang="ru-RU" sz="1600" dirty="0" err="1" smtClean="0">
                <a:solidFill>
                  <a:srgbClr val="C00000"/>
                </a:solidFill>
              </a:rPr>
              <a:t>алған адамды</a:t>
            </a:r>
            <a:r>
              <a:rPr lang="ru-RU" sz="1600" dirty="0" smtClean="0">
                <a:solidFill>
                  <a:srgbClr val="C00000"/>
                </a:solidFill>
              </a:rPr>
              <a:t> </a:t>
            </a:r>
            <a:r>
              <a:rPr lang="ru-RU" sz="1600" dirty="0" err="1" smtClean="0">
                <a:solidFill>
                  <a:srgbClr val="C00000"/>
                </a:solidFill>
              </a:rPr>
              <a:t>көрсетіңіз.</a:t>
            </a:r>
            <a:r>
              <a:rPr lang="ru-RU" sz="1600" dirty="0" smtClean="0">
                <a:solidFill>
                  <a:srgbClr val="C00000"/>
                </a:solidFill>
              </a:rPr>
              <a:t> </a:t>
            </a:r>
            <a:endParaRPr lang="ru-RU" sz="1600" dirty="0">
              <a:solidFill>
                <a:srgbClr val="C00000"/>
              </a:solidFill>
            </a:endParaRPr>
          </a:p>
          <a:p>
            <a:pPr fontAlgn="ctr"/>
            <a:r>
              <a:rPr lang="en-US" sz="1600" dirty="0"/>
              <a:t>A) </a:t>
            </a:r>
            <a:r>
              <a:rPr lang="ru-RU" sz="1600" dirty="0" err="1" smtClean="0"/>
              <a:t>Тілеу</a:t>
            </a:r>
            <a:endParaRPr lang="ru-RU" sz="1600" dirty="0"/>
          </a:p>
          <a:p>
            <a:pPr fontAlgn="ctr"/>
            <a:r>
              <a:rPr lang="en-US" sz="1600" dirty="0"/>
              <a:t>B) </a:t>
            </a:r>
            <a:r>
              <a:rPr lang="ru-RU" sz="1600" dirty="0" err="1" smtClean="0"/>
              <a:t>Ахмет</a:t>
            </a:r>
            <a:endParaRPr lang="ru-RU" sz="1600" dirty="0"/>
          </a:p>
          <a:p>
            <a:pPr fontAlgn="ctr"/>
            <a:r>
              <a:rPr lang="en-US" sz="1600" dirty="0"/>
              <a:t>C) </a:t>
            </a:r>
            <a:r>
              <a:rPr lang="ru-RU" sz="1600" dirty="0" err="1" smtClean="0"/>
              <a:t>Тоқажан</a:t>
            </a:r>
            <a:endParaRPr lang="ru-RU" sz="1600" dirty="0"/>
          </a:p>
          <a:p>
            <a:pPr fontAlgn="ctr"/>
            <a:r>
              <a:rPr lang="en-US" sz="1600" dirty="0"/>
              <a:t>D) </a:t>
            </a:r>
            <a:r>
              <a:rPr lang="ru-RU" sz="1600" dirty="0" err="1" smtClean="0"/>
              <a:t>Дәуренбек</a:t>
            </a:r>
            <a:endParaRPr lang="ru-RU" sz="1600" dirty="0"/>
          </a:p>
          <a:p>
            <a:r>
              <a:rPr lang="ru-RU" sz="1600" dirty="0" smtClean="0">
                <a:solidFill>
                  <a:srgbClr val="C00000"/>
                </a:solidFill>
              </a:rPr>
              <a:t>4. </a:t>
            </a:r>
            <a:r>
              <a:rPr lang="ru-RU" sz="1600" dirty="0" err="1" smtClean="0">
                <a:solidFill>
                  <a:srgbClr val="C00000"/>
                </a:solidFill>
              </a:rPr>
              <a:t>Неміс</a:t>
            </a:r>
            <a:r>
              <a:rPr lang="ru-RU" sz="1600" dirty="0" smtClean="0">
                <a:solidFill>
                  <a:srgbClr val="C00000"/>
                </a:solidFill>
              </a:rPr>
              <a:t> </a:t>
            </a:r>
            <a:r>
              <a:rPr lang="ru-RU" sz="1600" dirty="0" err="1" smtClean="0">
                <a:solidFill>
                  <a:srgbClr val="C00000"/>
                </a:solidFill>
              </a:rPr>
              <a:t>баласын</a:t>
            </a:r>
            <a:r>
              <a:rPr lang="ru-RU" sz="1600" dirty="0">
                <a:solidFill>
                  <a:srgbClr val="C00000"/>
                </a:solidFill>
              </a:rPr>
              <a:t> </a:t>
            </a:r>
            <a:r>
              <a:rPr lang="ru-RU" sz="1600" dirty="0" err="1" smtClean="0">
                <a:solidFill>
                  <a:srgbClr val="C00000"/>
                </a:solidFill>
              </a:rPr>
              <a:t>асырап</a:t>
            </a:r>
            <a:r>
              <a:rPr lang="ru-RU" sz="1600" dirty="0" smtClean="0">
                <a:solidFill>
                  <a:srgbClr val="C00000"/>
                </a:solidFill>
              </a:rPr>
              <a:t> </a:t>
            </a:r>
            <a:r>
              <a:rPr lang="ru-RU" sz="1600" dirty="0" err="1" smtClean="0">
                <a:solidFill>
                  <a:srgbClr val="C00000"/>
                </a:solidFill>
              </a:rPr>
              <a:t>алған ақсақал ауылды</a:t>
            </a:r>
            <a:r>
              <a:rPr lang="ru-RU" sz="1600" dirty="0" smtClean="0">
                <a:solidFill>
                  <a:srgbClr val="C00000"/>
                </a:solidFill>
              </a:rPr>
              <a:t> </a:t>
            </a:r>
            <a:r>
              <a:rPr lang="ru-RU" sz="1600" dirty="0" err="1" smtClean="0">
                <a:solidFill>
                  <a:srgbClr val="C00000"/>
                </a:solidFill>
              </a:rPr>
              <a:t>қандай тойға шақырғанын </a:t>
            </a:r>
            <a:r>
              <a:rPr lang="ru-RU" sz="1600" dirty="0" err="1">
                <a:solidFill>
                  <a:srgbClr val="C00000"/>
                </a:solidFill>
              </a:rPr>
              <a:t>белгілеңіз.</a:t>
            </a:r>
            <a:endParaRPr lang="ru-RU" sz="1600" dirty="0">
              <a:solidFill>
                <a:srgbClr val="C00000"/>
              </a:solidFill>
            </a:endParaRPr>
          </a:p>
          <a:p>
            <a:pPr fontAlgn="ctr"/>
            <a:r>
              <a:rPr lang="en-US" sz="1600" dirty="0"/>
              <a:t>A) </a:t>
            </a:r>
            <a:r>
              <a:rPr lang="ru-RU" sz="1600" dirty="0" err="1" smtClean="0"/>
              <a:t>көкпар</a:t>
            </a:r>
            <a:endParaRPr lang="ru-RU" sz="1600" dirty="0"/>
          </a:p>
          <a:p>
            <a:pPr fontAlgn="ctr"/>
            <a:r>
              <a:rPr lang="en-US" sz="1600" dirty="0"/>
              <a:t>B) </a:t>
            </a:r>
            <a:r>
              <a:rPr lang="ru-RU" sz="1600" dirty="0" err="1"/>
              <a:t>с</a:t>
            </a:r>
            <a:r>
              <a:rPr lang="ru-RU" sz="1600" dirty="0" err="1" smtClean="0"/>
              <a:t>үндет </a:t>
            </a:r>
            <a:r>
              <a:rPr lang="ru-RU" sz="1600" dirty="0" smtClean="0"/>
              <a:t>той</a:t>
            </a:r>
            <a:endParaRPr lang="ru-RU" sz="1600" dirty="0"/>
          </a:p>
          <a:p>
            <a:pPr fontAlgn="ctr"/>
            <a:r>
              <a:rPr lang="en-US" sz="1600" dirty="0"/>
              <a:t>C) </a:t>
            </a:r>
            <a:r>
              <a:rPr lang="kk-KZ" sz="1600" dirty="0" smtClean="0"/>
              <a:t>Асық жілік</a:t>
            </a:r>
            <a:endParaRPr lang="ru-RU" sz="1600" dirty="0"/>
          </a:p>
          <a:p>
            <a:pPr fontAlgn="ctr"/>
            <a:r>
              <a:rPr lang="en-US" sz="1600" dirty="0"/>
              <a:t>D) </a:t>
            </a:r>
            <a:r>
              <a:rPr lang="ru-RU" sz="1600" dirty="0" err="1" smtClean="0"/>
              <a:t>Ат</a:t>
            </a:r>
            <a:r>
              <a:rPr lang="ru-RU" sz="1600" dirty="0" smtClean="0"/>
              <a:t> </a:t>
            </a:r>
            <a:r>
              <a:rPr lang="ru-RU" sz="1600" dirty="0" err="1" smtClean="0"/>
              <a:t>жарыс</a:t>
            </a:r>
            <a:r>
              <a:rPr lang="ru-RU" sz="1600" dirty="0" smtClean="0"/>
              <a:t>.</a:t>
            </a:r>
            <a:endParaRPr lang="ru-RU" sz="1600" dirty="0"/>
          </a:p>
          <a:p>
            <a:r>
              <a:rPr lang="ru-RU" sz="1600" i="1" dirty="0" smtClean="0">
                <a:solidFill>
                  <a:srgbClr val="C00000"/>
                </a:solidFill>
              </a:rPr>
              <a:t>5. </a:t>
            </a:r>
            <a:r>
              <a:rPr lang="ru-RU" sz="1600" i="1" dirty="0" err="1" smtClean="0">
                <a:solidFill>
                  <a:srgbClr val="C00000"/>
                </a:solidFill>
              </a:rPr>
              <a:t>Ахмет</a:t>
            </a:r>
            <a:r>
              <a:rPr lang="ru-RU" sz="1600" i="1" dirty="0" smtClean="0">
                <a:solidFill>
                  <a:srgbClr val="C00000"/>
                </a:solidFill>
              </a:rPr>
              <a:t> </a:t>
            </a:r>
            <a:r>
              <a:rPr lang="ru-RU" sz="1600" i="1" dirty="0" err="1" smtClean="0">
                <a:solidFill>
                  <a:srgbClr val="C00000"/>
                </a:solidFill>
              </a:rPr>
              <a:t>ақсақал Зигфридті</a:t>
            </a:r>
            <a:r>
              <a:rPr lang="ru-RU" sz="1600" i="1" dirty="0" smtClean="0">
                <a:solidFill>
                  <a:srgbClr val="C00000"/>
                </a:solidFill>
              </a:rPr>
              <a:t> </a:t>
            </a:r>
            <a:r>
              <a:rPr lang="ru-RU" sz="1600" i="1" dirty="0" err="1" smtClean="0">
                <a:solidFill>
                  <a:srgbClr val="C00000"/>
                </a:solidFill>
              </a:rPr>
              <a:t>Сейітбек</a:t>
            </a:r>
            <a:r>
              <a:rPr lang="ru-RU" sz="1600" i="1" dirty="0" smtClean="0">
                <a:solidFill>
                  <a:srgbClr val="C00000"/>
                </a:solidFill>
              </a:rPr>
              <a:t> </a:t>
            </a:r>
            <a:r>
              <a:rPr lang="ru-RU" sz="1600" i="1" dirty="0" err="1" smtClean="0">
                <a:solidFill>
                  <a:srgbClr val="C00000"/>
                </a:solidFill>
              </a:rPr>
              <a:t>қожаның үйіне </a:t>
            </a:r>
            <a:r>
              <a:rPr lang="ru-RU" sz="1600" i="1" dirty="0" smtClean="0">
                <a:solidFill>
                  <a:srgbClr val="C00000"/>
                </a:solidFill>
              </a:rPr>
              <a:t>не </a:t>
            </a:r>
            <a:r>
              <a:rPr lang="ru-RU" sz="1600" i="1" dirty="0" err="1" smtClean="0">
                <a:solidFill>
                  <a:srgbClr val="C00000"/>
                </a:solidFill>
              </a:rPr>
              <a:t>үшін әкелгенін белгілеңіз </a:t>
            </a:r>
            <a:r>
              <a:rPr lang="ru-RU" sz="1600" i="1" dirty="0" smtClean="0">
                <a:solidFill>
                  <a:srgbClr val="C00000"/>
                </a:solidFill>
              </a:rPr>
              <a:t>.</a:t>
            </a:r>
            <a:endParaRPr lang="ru-RU" sz="1600" dirty="0">
              <a:solidFill>
                <a:srgbClr val="C00000"/>
              </a:solidFill>
            </a:endParaRPr>
          </a:p>
          <a:p>
            <a:pPr fontAlgn="ctr"/>
            <a:r>
              <a:rPr lang="ru-RU" sz="1600" dirty="0"/>
              <a:t>А) </a:t>
            </a:r>
            <a:r>
              <a:rPr lang="ru-RU" sz="1600" dirty="0" err="1" smtClean="0"/>
              <a:t>қазақша ат</a:t>
            </a:r>
            <a:r>
              <a:rPr lang="ru-RU" sz="1600" dirty="0" smtClean="0"/>
              <a:t> </a:t>
            </a:r>
            <a:r>
              <a:rPr lang="ru-RU" sz="1600" dirty="0" err="1" smtClean="0"/>
              <a:t>қою үшін</a:t>
            </a:r>
            <a:endParaRPr lang="ru-RU" sz="1600" dirty="0"/>
          </a:p>
          <a:p>
            <a:pPr fontAlgn="ctr"/>
            <a:r>
              <a:rPr lang="en-US" sz="1600" dirty="0"/>
              <a:t>B) </a:t>
            </a:r>
            <a:r>
              <a:rPr lang="ru-RU" sz="1600" dirty="0" err="1" smtClean="0"/>
              <a:t>Тілін</a:t>
            </a:r>
            <a:r>
              <a:rPr lang="ru-RU" sz="1600" dirty="0" smtClean="0"/>
              <a:t> </a:t>
            </a:r>
            <a:r>
              <a:rPr lang="ru-RU" sz="1600" dirty="0" err="1" smtClean="0"/>
              <a:t>кәлимаға келтіру</a:t>
            </a:r>
            <a:r>
              <a:rPr lang="ru-RU" sz="1600" dirty="0" smtClean="0"/>
              <a:t> </a:t>
            </a:r>
            <a:r>
              <a:rPr lang="ru-RU" sz="1600" dirty="0" err="1" smtClean="0"/>
              <a:t>үшін</a:t>
            </a:r>
            <a:endParaRPr lang="ru-RU" sz="1600" dirty="0"/>
          </a:p>
          <a:p>
            <a:pPr fontAlgn="ctr"/>
            <a:r>
              <a:rPr lang="en-US" sz="1600" dirty="0"/>
              <a:t>C) </a:t>
            </a:r>
            <a:r>
              <a:rPr lang="kk-KZ" sz="1600" dirty="0" smtClean="0"/>
              <a:t>Сүндетке отырғызу үшін</a:t>
            </a:r>
            <a:endParaRPr lang="ru-RU" sz="1600" dirty="0"/>
          </a:p>
          <a:p>
            <a:pPr fontAlgn="ctr"/>
            <a:r>
              <a:rPr lang="en-US" sz="1600" dirty="0"/>
              <a:t>D) </a:t>
            </a:r>
            <a:r>
              <a:rPr lang="ru-RU" sz="1600" dirty="0" err="1"/>
              <a:t>б</a:t>
            </a:r>
            <a:r>
              <a:rPr lang="ru-RU" sz="1600" dirty="0" err="1" smtClean="0"/>
              <a:t>атасын</a:t>
            </a:r>
            <a:r>
              <a:rPr lang="ru-RU" sz="1600" dirty="0" smtClean="0"/>
              <a:t> </a:t>
            </a:r>
            <a:r>
              <a:rPr lang="ru-RU" sz="1600" dirty="0" err="1" smtClean="0"/>
              <a:t>алу</a:t>
            </a:r>
            <a:r>
              <a:rPr lang="ru-RU" sz="1600" dirty="0" smtClean="0"/>
              <a:t> </a:t>
            </a:r>
            <a:r>
              <a:rPr lang="ru-RU" sz="1600" dirty="0" err="1" smtClean="0"/>
              <a:t>.үшін</a:t>
            </a:r>
            <a:endParaRPr lang="ru-RU" sz="1600" dirty="0"/>
          </a:p>
          <a:p>
            <a:r>
              <a:rPr lang="ru-RU" dirty="0"/>
              <a:t> </a:t>
            </a:r>
            <a:br>
              <a:rPr lang="ru-RU" dirty="0"/>
            </a:b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1026</TotalTime>
  <Words>458</Words>
  <Application>Microsoft Office PowerPoint</Application>
  <PresentationFormat>Экран (4:3)</PresentationFormat>
  <Paragraphs>153</Paragraphs>
  <Slides>13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20" baseType="lpstr">
      <vt:lpstr>Arial</vt:lpstr>
      <vt:lpstr>Franklin Gothic Medium</vt:lpstr>
      <vt:lpstr>Franklin Gothic Book</vt:lpstr>
      <vt:lpstr>Wingdings</vt:lpstr>
      <vt:lpstr>Calibri</vt:lpstr>
      <vt:lpstr>Times New Roman</vt:lpstr>
      <vt:lpstr>Трек</vt:lpstr>
      <vt:lpstr>Әрқашан  дос, біргеміз,  Ажырамас іргеміз.  Ту ғып ұстап бірлікті,  Тату – тәтті жүреміз.  </vt:lpstr>
      <vt:lpstr>Слайд 2</vt:lpstr>
      <vt:lpstr>Слайд 3</vt:lpstr>
      <vt:lpstr>Тапсырмалар</vt:lpstr>
      <vt:lpstr>Алтын ережелер</vt:lpstr>
      <vt:lpstr>Топтық жұмыс</vt:lpstr>
      <vt:lpstr>Сыни тұрғыдан ойлау</vt:lpstr>
      <vt:lpstr>Портретін ашу,  мінездеме беру  (Ахмет, дәуренбек, зигфрид) </vt:lpstr>
      <vt:lpstr>Слайд 9</vt:lpstr>
      <vt:lpstr>Слайд 10</vt:lpstr>
      <vt:lpstr>Слайд 11</vt:lpstr>
      <vt:lpstr>                       Рефлексия</vt:lpstr>
      <vt:lpstr>Слайд 13</vt:lpstr>
    </vt:vector>
  </TitlesOfParts>
  <Company>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Saltanat</dc:creator>
  <cp:lastModifiedBy>User</cp:lastModifiedBy>
  <cp:revision>58</cp:revision>
  <dcterms:created xsi:type="dcterms:W3CDTF">2010-01-22T12:20:21Z</dcterms:created>
  <dcterms:modified xsi:type="dcterms:W3CDTF">2017-04-20T22:12:14Z</dcterms:modified>
</cp:coreProperties>
</file>