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15"/>
  </p:notesMasterIdLst>
  <p:sldIdLst>
    <p:sldId id="276" r:id="rId2"/>
    <p:sldId id="277" r:id="rId3"/>
    <p:sldId id="281" r:id="rId4"/>
    <p:sldId id="278" r:id="rId5"/>
    <p:sldId id="279" r:id="rId6"/>
    <p:sldId id="280" r:id="rId7"/>
    <p:sldId id="282" r:id="rId8"/>
    <p:sldId id="270" r:id="rId9"/>
    <p:sldId id="271" r:id="rId10"/>
    <p:sldId id="272" r:id="rId11"/>
    <p:sldId id="263" r:id="rId12"/>
    <p:sldId id="274" r:id="rId13"/>
    <p:sldId id="264" r:id="rId14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BAB554"/>
    <a:srgbClr val="9966FF"/>
    <a:srgbClr val="BEB150"/>
    <a:srgbClr val="FF33CC"/>
    <a:srgbClr val="66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6A34E202-2FCB-48B4-8193-DF6125086D96}" type="datetimeFigureOut">
              <a:rPr lang="ru-RU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668044F-BF90-4DBA-883B-293EC06303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52E8BE-465D-47DC-8110-DD8DDEA83AC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8887D3-75BF-4E1F-8601-7C0A82DBF4F5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CF5ECA-24BF-440E-94F9-E5F365348410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F43DE4BB-A137-498E-A10C-B4F9D800366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52FA50-8A0B-48FB-9513-05DB5CAF0C1C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947FD-3431-423E-89B4-89282402FE9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73742A-5938-473D-B9E1-5D852C35988F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E7B484-D4A9-4C15-BB65-CBF81EFEBE2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41D91E-7A7E-495A-94BA-26C967D3227A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0F34BDDC-6D70-4B8B-A571-9605CB8850E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D6D289-64AA-43DC-803D-2A8ABD13F15C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377AC-BC9E-4D4E-B38E-8B9763C3492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28B53C-7717-4675-87CB-D80FA88EFDF0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27FF1C-7617-4E60-B79B-D1DD39D6FDD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3F6273-1968-4484-B1CA-79908B7A2CD1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AF815483-C406-4CBA-87C2-2108DCEE6BF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0D9119-50BB-47DE-9FD2-FFCBD612D2BD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3FC893-E767-4796-B094-E08654C36D3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1C56EE-CBAD-4DE0-BC81-4212A7BFE6E0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0572F-1ED7-44EE-9261-E7301FF45F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9E6CEB-8D21-4A04-858E-B5C7B63907FD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917C8E-A477-4676-A978-DED7DB5FE61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A9B843-8027-44ED-8F89-E4C42A3D78A5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A6A6C-C3E5-4970-9291-F0B940E3A96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3DA1277-6034-4661-81CE-1766E9F88A5A}" type="datetimeFigureOut">
              <a:rPr lang="ru-RU" smtClean="0"/>
              <a:pPr>
                <a:defRPr/>
              </a:pPr>
              <a:t>21.04.2017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83C1AD3-53C3-46FB-9F03-EB78865106D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.uk/imgres?imgurl=http://www.toons4biz.com/v/vspfiles/photos/eye_ball_cartoon_01X002.jpg&amp;imgrefurl=http://www.toons4biz.com/&amp;usg=__QEfeJpegefg95Jm90Lmgca8pVfs=&amp;h=136&amp;w=150&amp;sz=7&amp;hl=en&amp;start=10&amp;um=1&amp;tbnid=30tk8m38_5Eo1M:&amp;tbnh=87&amp;tbnw=96&amp;prev=/images?q=eye+cartoon&amp;hl=en&amp;um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429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Әрқашан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дос, біргеміз, </a:t>
            </a:r>
            <a:b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Ажырамас іргеміз. </a:t>
            </a:r>
            <a:b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 ғып ұстап бірлікті, </a:t>
            </a:r>
            <a:b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Тату – тәтті жүреміз. </a:t>
            </a:r>
            <a:b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-2495550"/>
            <a:ext cx="18415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2"/>
          <p:cNvSpPr>
            <a:spLocks noChangeArrowheads="1"/>
          </p:cNvSpPr>
          <p:nvPr/>
        </p:nvSpPr>
        <p:spPr bwMode="auto">
          <a:xfrm>
            <a:off x="500063" y="142875"/>
            <a:ext cx="8001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dirty="0" err="1" smtClean="0">
                <a:solidFill>
                  <a:srgbClr val="C00000"/>
                </a:solidFill>
              </a:rPr>
              <a:t>6.Шығарма барысында</a:t>
            </a:r>
            <a:r>
              <a:rPr lang="ru-RU" sz="1400" dirty="0" smtClean="0">
                <a:solidFill>
                  <a:srgbClr val="C00000"/>
                </a:solidFill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</a:rPr>
              <a:t>қандай ұлттық ойын</a:t>
            </a:r>
            <a:r>
              <a:rPr lang="ru-RU" sz="1400" dirty="0" smtClean="0">
                <a:solidFill>
                  <a:srgbClr val="C00000"/>
                </a:solidFill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</a:rPr>
              <a:t>ойналғанын табыңыз</a:t>
            </a:r>
            <a:r>
              <a:rPr lang="ru-RU" sz="1400" dirty="0" err="1">
                <a:solidFill>
                  <a:srgbClr val="C00000"/>
                </a:solidFill>
              </a:rPr>
              <a:t>.</a:t>
            </a:r>
            <a:endParaRPr lang="ru-RU" sz="1400" dirty="0">
              <a:solidFill>
                <a:srgbClr val="C00000"/>
              </a:solidFill>
            </a:endParaRPr>
          </a:p>
          <a:p>
            <a:pPr fontAlgn="ctr"/>
            <a:r>
              <a:rPr lang="en-US" sz="1400" dirty="0"/>
              <a:t>A) </a:t>
            </a:r>
            <a:r>
              <a:rPr lang="ru-RU" sz="1400" dirty="0" err="1" smtClean="0"/>
              <a:t>көкпар</a:t>
            </a:r>
            <a:endParaRPr lang="ru-RU" sz="1400" dirty="0"/>
          </a:p>
          <a:p>
            <a:pPr fontAlgn="ctr"/>
            <a:r>
              <a:rPr lang="en-US" sz="1400" dirty="0"/>
              <a:t>B) </a:t>
            </a:r>
            <a:r>
              <a:rPr lang="ru-RU" sz="1400" dirty="0" err="1"/>
              <a:t>қ</a:t>
            </a:r>
            <a:r>
              <a:rPr lang="ru-RU" sz="1400" dirty="0" err="1" smtClean="0"/>
              <a:t>ыз қуу</a:t>
            </a:r>
            <a:endParaRPr lang="ru-RU" sz="1400" dirty="0"/>
          </a:p>
          <a:p>
            <a:pPr fontAlgn="ctr"/>
            <a:r>
              <a:rPr lang="en-US" sz="1400" dirty="0"/>
              <a:t>C) </a:t>
            </a:r>
            <a:r>
              <a:rPr lang="ru-RU" sz="1400" dirty="0" err="1" smtClean="0"/>
              <a:t>алтыбақан</a:t>
            </a:r>
            <a:endParaRPr lang="ru-RU" sz="1400" dirty="0"/>
          </a:p>
          <a:p>
            <a:pPr fontAlgn="ctr"/>
            <a:r>
              <a:rPr lang="en-US" sz="1400" dirty="0"/>
              <a:t>D) </a:t>
            </a:r>
            <a:r>
              <a:rPr lang="ru-RU" sz="1400" dirty="0" err="1" smtClean="0"/>
              <a:t>тоғызқұмалақ</a:t>
            </a:r>
            <a:endParaRPr lang="ru-RU" sz="1400" dirty="0"/>
          </a:p>
          <a:p>
            <a:r>
              <a:rPr lang="ru-RU" sz="1400" dirty="0" smtClean="0">
                <a:solidFill>
                  <a:srgbClr val="C00000"/>
                </a:solidFill>
              </a:rPr>
              <a:t>7. </a:t>
            </a:r>
            <a:r>
              <a:rPr lang="ru-RU" sz="1400" dirty="0" smtClean="0">
                <a:solidFill>
                  <a:srgbClr val="C00000"/>
                </a:solidFill>
              </a:rPr>
              <a:t>«</a:t>
            </a:r>
            <a:r>
              <a:rPr lang="ru-RU" sz="1400" dirty="0" err="1" smtClean="0">
                <a:solidFill>
                  <a:srgbClr val="C00000"/>
                </a:solidFill>
              </a:rPr>
              <a:t>Бір</a:t>
            </a:r>
            <a:r>
              <a:rPr lang="ru-RU" sz="1400" dirty="0" smtClean="0">
                <a:solidFill>
                  <a:srgbClr val="C00000"/>
                </a:solidFill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</a:rPr>
              <a:t>атаның балалары</a:t>
            </a:r>
            <a:r>
              <a:rPr lang="ru-RU" sz="1400" dirty="0" smtClean="0">
                <a:solidFill>
                  <a:srgbClr val="C00000"/>
                </a:solidFill>
              </a:rPr>
              <a:t>»  </a:t>
            </a:r>
            <a:r>
              <a:rPr lang="ru-RU" sz="1400" dirty="0" err="1" smtClean="0">
                <a:solidFill>
                  <a:srgbClr val="C00000"/>
                </a:solidFill>
              </a:rPr>
              <a:t>қандай шығарма </a:t>
            </a:r>
            <a:r>
              <a:rPr lang="ru-RU" sz="1400" dirty="0" err="1" smtClean="0">
                <a:solidFill>
                  <a:srgbClr val="C00000"/>
                </a:solidFill>
              </a:rPr>
              <a:t>екенін</a:t>
            </a:r>
            <a:r>
              <a:rPr lang="ru-RU" sz="1400" dirty="0" smtClean="0">
                <a:solidFill>
                  <a:srgbClr val="C00000"/>
                </a:solidFill>
              </a:rPr>
              <a:t> </a:t>
            </a:r>
            <a:r>
              <a:rPr lang="ru-RU" sz="1400" dirty="0" err="1">
                <a:solidFill>
                  <a:srgbClr val="C00000"/>
                </a:solidFill>
              </a:rPr>
              <a:t>көрсетіңіз.</a:t>
            </a:r>
            <a:endParaRPr lang="ru-RU" sz="1400" dirty="0">
              <a:solidFill>
                <a:srgbClr val="C00000"/>
              </a:solidFill>
            </a:endParaRPr>
          </a:p>
          <a:p>
            <a:pPr fontAlgn="ctr"/>
            <a:r>
              <a:rPr lang="en-US" sz="1400" dirty="0"/>
              <a:t>A) </a:t>
            </a:r>
            <a:r>
              <a:rPr lang="ru-RU" sz="1400" dirty="0" smtClean="0"/>
              <a:t>роман</a:t>
            </a:r>
            <a:endParaRPr lang="ru-RU" sz="1400" dirty="0"/>
          </a:p>
          <a:p>
            <a:pPr fontAlgn="ctr"/>
            <a:r>
              <a:rPr lang="en-US" sz="1400" dirty="0" smtClean="0"/>
              <a:t>B) </a:t>
            </a:r>
            <a:r>
              <a:rPr lang="kk-KZ" sz="1400" dirty="0" smtClean="0"/>
              <a:t>дастан</a:t>
            </a:r>
            <a:endParaRPr lang="ru-RU" sz="1400" dirty="0"/>
          </a:p>
          <a:p>
            <a:pPr fontAlgn="ctr"/>
            <a:r>
              <a:rPr lang="en-US" sz="1400" dirty="0"/>
              <a:t>C) </a:t>
            </a:r>
            <a:r>
              <a:rPr lang="kk-KZ" sz="1400" dirty="0" smtClean="0"/>
              <a:t>әңгіме</a:t>
            </a:r>
            <a:endParaRPr lang="ru-RU" sz="1400" dirty="0"/>
          </a:p>
          <a:p>
            <a:pPr fontAlgn="ctr"/>
            <a:r>
              <a:rPr lang="en-US" sz="1400" dirty="0"/>
              <a:t>D) </a:t>
            </a:r>
            <a:r>
              <a:rPr lang="ru-RU" sz="1400" dirty="0" smtClean="0"/>
              <a:t>повесть</a:t>
            </a:r>
            <a:endParaRPr lang="ru-RU" sz="1400" dirty="0"/>
          </a:p>
          <a:p>
            <a:r>
              <a:rPr lang="kk-KZ" sz="1400" dirty="0">
                <a:solidFill>
                  <a:srgbClr val="C00000"/>
                </a:solidFill>
              </a:rPr>
              <a:t> 8</a:t>
            </a:r>
            <a:r>
              <a:rPr lang="kk-KZ" sz="1400" dirty="0" smtClean="0">
                <a:solidFill>
                  <a:srgbClr val="C00000"/>
                </a:solidFill>
              </a:rPr>
              <a:t>. Соғыс майданынан алыс жатқан жер - </a:t>
            </a:r>
            <a:endParaRPr lang="ru-RU" sz="1400" dirty="0">
              <a:solidFill>
                <a:srgbClr val="C00000"/>
              </a:solidFill>
            </a:endParaRPr>
          </a:p>
          <a:p>
            <a:pPr fontAlgn="ctr"/>
            <a:r>
              <a:rPr lang="ru-RU" sz="1400" dirty="0"/>
              <a:t>A) </a:t>
            </a:r>
            <a:r>
              <a:rPr lang="ru-RU" sz="1400" dirty="0" smtClean="0"/>
              <a:t>тыл</a:t>
            </a:r>
            <a:endParaRPr lang="ru-RU" sz="1400" dirty="0"/>
          </a:p>
          <a:p>
            <a:pPr fontAlgn="ctr"/>
            <a:r>
              <a:rPr lang="ru-RU" sz="1400" dirty="0"/>
              <a:t>B) </a:t>
            </a:r>
            <a:r>
              <a:rPr lang="ru-RU" sz="1400" dirty="0" smtClean="0"/>
              <a:t>майдан</a:t>
            </a:r>
          </a:p>
          <a:p>
            <a:pPr fontAlgn="ctr"/>
            <a:r>
              <a:rPr lang="ru-RU" sz="1400" dirty="0" smtClean="0"/>
              <a:t>C</a:t>
            </a:r>
            <a:r>
              <a:rPr lang="ru-RU" sz="1400" dirty="0"/>
              <a:t>) </a:t>
            </a:r>
            <a:r>
              <a:rPr lang="ru-RU" sz="1400" dirty="0" err="1" smtClean="0"/>
              <a:t>ауыл</a:t>
            </a:r>
            <a:endParaRPr lang="ru-RU" sz="1400" dirty="0"/>
          </a:p>
          <a:p>
            <a:pPr fontAlgn="ctr"/>
            <a:r>
              <a:rPr lang="ru-RU" sz="1400" dirty="0"/>
              <a:t>D) </a:t>
            </a:r>
            <a:r>
              <a:rPr lang="ru-RU" sz="1400" dirty="0" err="1" smtClean="0"/>
              <a:t>қала</a:t>
            </a:r>
            <a:endParaRPr lang="ru-RU" sz="1400" dirty="0"/>
          </a:p>
          <a:p>
            <a:r>
              <a:rPr lang="kk-KZ" sz="1400" dirty="0" smtClean="0">
                <a:solidFill>
                  <a:srgbClr val="C00000"/>
                </a:solidFill>
              </a:rPr>
              <a:t>9. Ахметтің тойында көкпарды тарту жөнелген мезгіл -</a:t>
            </a:r>
            <a:endParaRPr lang="ru-RU" sz="1400" dirty="0">
              <a:solidFill>
                <a:srgbClr val="C00000"/>
              </a:solidFill>
            </a:endParaRPr>
          </a:p>
          <a:p>
            <a:pPr fontAlgn="ctr"/>
            <a:r>
              <a:rPr lang="ru-RU" sz="1400" dirty="0"/>
              <a:t>A) </a:t>
            </a:r>
            <a:r>
              <a:rPr lang="ru-RU" sz="1400" dirty="0" err="1" smtClean="0"/>
              <a:t>таңертең</a:t>
            </a:r>
            <a:endParaRPr lang="ru-RU" sz="1400" dirty="0"/>
          </a:p>
          <a:p>
            <a:pPr fontAlgn="ctr"/>
            <a:r>
              <a:rPr lang="ru-RU" sz="1400" dirty="0"/>
              <a:t>B) </a:t>
            </a:r>
            <a:r>
              <a:rPr lang="ru-RU" sz="1400" dirty="0" err="1"/>
              <a:t>т</a:t>
            </a:r>
            <a:r>
              <a:rPr lang="ru-RU" sz="1400" dirty="0" err="1" smtClean="0"/>
              <a:t>үс мезгілі</a:t>
            </a:r>
            <a:endParaRPr lang="ru-RU" sz="1400" dirty="0"/>
          </a:p>
          <a:p>
            <a:pPr fontAlgn="ctr"/>
            <a:r>
              <a:rPr lang="ru-RU" sz="1400" dirty="0" smtClean="0"/>
              <a:t>C) </a:t>
            </a:r>
            <a:r>
              <a:rPr lang="ru-RU" sz="1400" dirty="0" err="1"/>
              <a:t>а</a:t>
            </a:r>
            <a:r>
              <a:rPr lang="ru-RU" sz="1400" dirty="0" err="1" smtClean="0"/>
              <a:t>қшам мезгілі</a:t>
            </a:r>
            <a:endParaRPr lang="ru-RU" sz="1400" dirty="0"/>
          </a:p>
          <a:p>
            <a:pPr fontAlgn="ctr"/>
            <a:r>
              <a:rPr lang="ru-RU" sz="1400" dirty="0"/>
              <a:t>D) </a:t>
            </a:r>
            <a:r>
              <a:rPr lang="ru-RU" sz="1400" dirty="0" err="1" smtClean="0"/>
              <a:t>түн</a:t>
            </a:r>
            <a:endParaRPr lang="ru-RU" sz="1400" dirty="0"/>
          </a:p>
          <a:p>
            <a:r>
              <a:rPr lang="kk-KZ" sz="1400" dirty="0">
                <a:solidFill>
                  <a:srgbClr val="C00000"/>
                </a:solidFill>
              </a:rPr>
              <a:t>10</a:t>
            </a:r>
            <a:r>
              <a:rPr lang="kk-KZ" sz="1400" dirty="0" smtClean="0">
                <a:solidFill>
                  <a:srgbClr val="C00000"/>
                </a:solidFill>
              </a:rPr>
              <a:t>.</a:t>
            </a:r>
            <a:r>
              <a:rPr lang="ru-RU" sz="1400" dirty="0" smtClean="0">
                <a:solidFill>
                  <a:srgbClr val="C00000"/>
                </a:solidFill>
              </a:rPr>
              <a:t> «</a:t>
            </a:r>
            <a:r>
              <a:rPr lang="ru-RU" sz="1400" dirty="0" err="1" smtClean="0">
                <a:solidFill>
                  <a:srgbClr val="C00000"/>
                </a:solidFill>
              </a:rPr>
              <a:t>Бір</a:t>
            </a:r>
            <a:r>
              <a:rPr lang="ru-RU" sz="1400" dirty="0" smtClean="0">
                <a:solidFill>
                  <a:srgbClr val="C00000"/>
                </a:solidFill>
              </a:rPr>
              <a:t> </a:t>
            </a:r>
            <a:r>
              <a:rPr lang="ru-RU" sz="1400" dirty="0" err="1" smtClean="0">
                <a:solidFill>
                  <a:srgbClr val="C00000"/>
                </a:solidFill>
              </a:rPr>
              <a:t>атаның балалары</a:t>
            </a:r>
            <a:r>
              <a:rPr lang="ru-RU" sz="1400" dirty="0" smtClean="0">
                <a:solidFill>
                  <a:srgbClr val="C00000"/>
                </a:solidFill>
              </a:rPr>
              <a:t>»  </a:t>
            </a:r>
            <a:r>
              <a:rPr lang="ru-RU" sz="1400" dirty="0" err="1" smtClean="0">
                <a:solidFill>
                  <a:srgbClr val="C00000"/>
                </a:solidFill>
              </a:rPr>
              <a:t>шығармасында көрсетілген қазақ халқына жатмінез-құлықты көрсетіңіз.</a:t>
            </a:r>
            <a:endParaRPr lang="ru-RU" sz="1400" dirty="0" smtClean="0">
              <a:solidFill>
                <a:srgbClr val="C00000"/>
              </a:solidFill>
            </a:endParaRPr>
          </a:p>
          <a:p>
            <a:r>
              <a:rPr lang="ru-RU" sz="1400" dirty="0" smtClean="0"/>
              <a:t>A</a:t>
            </a:r>
            <a:r>
              <a:rPr lang="ru-RU" sz="1400" dirty="0"/>
              <a:t>) </a:t>
            </a:r>
            <a:r>
              <a:rPr lang="ru-RU" sz="1400" dirty="0" err="1" smtClean="0"/>
              <a:t>мейірімділік</a:t>
            </a:r>
            <a:endParaRPr lang="ru-RU" sz="1400" dirty="0"/>
          </a:p>
          <a:p>
            <a:pPr fontAlgn="ctr"/>
            <a:r>
              <a:rPr lang="ru-RU" sz="1400" dirty="0"/>
              <a:t>B) </a:t>
            </a:r>
            <a:r>
              <a:rPr lang="ru-RU" sz="1400" dirty="0" err="1" smtClean="0"/>
              <a:t>бауырмалдық</a:t>
            </a:r>
            <a:endParaRPr lang="ru-RU" sz="1400" dirty="0"/>
          </a:p>
          <a:p>
            <a:pPr fontAlgn="ctr"/>
            <a:r>
              <a:rPr lang="ru-RU" sz="1400" dirty="0"/>
              <a:t>C) </a:t>
            </a:r>
            <a:r>
              <a:rPr lang="ru-RU" sz="1400" dirty="0" err="1" smtClean="0"/>
              <a:t>пайдакүнемдік</a:t>
            </a:r>
            <a:endParaRPr lang="ru-RU" sz="1400" dirty="0" smtClean="0"/>
          </a:p>
          <a:p>
            <a:pPr fontAlgn="ctr"/>
            <a:r>
              <a:rPr lang="ru-RU" sz="1400" dirty="0" smtClean="0"/>
              <a:t>D</a:t>
            </a:r>
            <a:r>
              <a:rPr lang="ru-RU" sz="1400" dirty="0"/>
              <a:t>) </a:t>
            </a:r>
            <a:r>
              <a:rPr lang="ru-RU" sz="1400" dirty="0" err="1" smtClean="0"/>
              <a:t>қайырымдылық</a:t>
            </a:r>
            <a:endParaRPr lang="ru-RU" sz="1400" dirty="0"/>
          </a:p>
          <a:p>
            <a:pPr fontAlgn="ctr"/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2708275"/>
            <a:ext cx="23034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21429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kk-KZ" b="1" dirty="0">
              <a:solidFill>
                <a:srgbClr val="6600CC"/>
              </a:solidFill>
            </a:endParaRPr>
          </a:p>
          <a:p>
            <a:pPr algn="ctr"/>
            <a:r>
              <a:rPr lang="kk-KZ" b="1" dirty="0">
                <a:solidFill>
                  <a:srgbClr val="6600CC"/>
                </a:solidFill>
              </a:rPr>
              <a:t>Осы шығарма </a:t>
            </a:r>
            <a:r>
              <a:rPr lang="kk-KZ" b="1" dirty="0" smtClean="0">
                <a:solidFill>
                  <a:srgbClr val="6600CC"/>
                </a:solidFill>
              </a:rPr>
              <a:t> бізді неге үйретеді? (Топтастыру)  </a:t>
            </a:r>
            <a:endParaRPr lang="en-US" b="1" dirty="0">
              <a:solidFill>
                <a:srgbClr val="6600CC"/>
              </a:solidFill>
            </a:endParaRP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V="1">
            <a:off x="5724525" y="2781300"/>
            <a:ext cx="1223963" cy="72072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5724525" y="3429000"/>
            <a:ext cx="1295400" cy="714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5724525" y="3502025"/>
            <a:ext cx="1295400" cy="79057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flipH="1">
            <a:off x="1908175" y="3500438"/>
            <a:ext cx="1079500" cy="865187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flipH="1" flipV="1">
            <a:off x="1835150" y="3500438"/>
            <a:ext cx="1081088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 flipV="1">
            <a:off x="1979613" y="2492375"/>
            <a:ext cx="1008062" cy="1008063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3" name="WordArt 15"/>
          <p:cNvSpPr>
            <a:spLocks noChangeArrowheads="1" noChangeShapeType="1" noTextEdit="1"/>
          </p:cNvSpPr>
          <p:nvPr/>
        </p:nvSpPr>
        <p:spPr bwMode="auto">
          <a:xfrm>
            <a:off x="6877050" y="3213100"/>
            <a:ext cx="20288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4" name="WordArt 16"/>
          <p:cNvSpPr>
            <a:spLocks noChangeArrowheads="1" noChangeShapeType="1" noTextEdit="1"/>
          </p:cNvSpPr>
          <p:nvPr/>
        </p:nvSpPr>
        <p:spPr bwMode="auto">
          <a:xfrm>
            <a:off x="6300788" y="4365625"/>
            <a:ext cx="24669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5" name="WordArt 17"/>
          <p:cNvSpPr>
            <a:spLocks noChangeArrowheads="1" noChangeShapeType="1" noTextEdit="1"/>
          </p:cNvSpPr>
          <p:nvPr/>
        </p:nvSpPr>
        <p:spPr bwMode="auto">
          <a:xfrm>
            <a:off x="323850" y="2133600"/>
            <a:ext cx="17335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6" name="WordArt 18"/>
          <p:cNvSpPr>
            <a:spLocks noChangeArrowheads="1" noChangeShapeType="1" noTextEdit="1"/>
          </p:cNvSpPr>
          <p:nvPr/>
        </p:nvSpPr>
        <p:spPr bwMode="auto">
          <a:xfrm>
            <a:off x="2843213" y="4941888"/>
            <a:ext cx="32766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7" name="WordArt 19"/>
          <p:cNvSpPr>
            <a:spLocks noChangeArrowheads="1" noChangeShapeType="1" noTextEdit="1"/>
          </p:cNvSpPr>
          <p:nvPr/>
        </p:nvSpPr>
        <p:spPr bwMode="auto">
          <a:xfrm>
            <a:off x="2987675" y="2133600"/>
            <a:ext cx="2686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8" name="WordArt 20"/>
          <p:cNvSpPr>
            <a:spLocks noChangeArrowheads="1" noChangeShapeType="1" noTextEdit="1"/>
          </p:cNvSpPr>
          <p:nvPr/>
        </p:nvSpPr>
        <p:spPr bwMode="auto">
          <a:xfrm>
            <a:off x="0" y="4437063"/>
            <a:ext cx="26955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49" name="WordArt 21"/>
          <p:cNvSpPr>
            <a:spLocks noChangeArrowheads="1" noChangeShapeType="1" noTextEdit="1"/>
          </p:cNvSpPr>
          <p:nvPr/>
        </p:nvSpPr>
        <p:spPr bwMode="auto">
          <a:xfrm>
            <a:off x="468313" y="3213100"/>
            <a:ext cx="14573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51" name="WordArt 23"/>
          <p:cNvSpPr>
            <a:spLocks noChangeArrowheads="1" noChangeShapeType="1" noTextEdit="1"/>
          </p:cNvSpPr>
          <p:nvPr/>
        </p:nvSpPr>
        <p:spPr bwMode="auto">
          <a:xfrm>
            <a:off x="6300788" y="2133600"/>
            <a:ext cx="25908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35" grpId="0" animBg="1"/>
      <p:bldP spid="22536" grpId="0" animBg="1"/>
      <p:bldP spid="22537" grpId="0" animBg="1"/>
      <p:bldP spid="22539" grpId="0" animBg="1"/>
      <p:bldP spid="22540" grpId="0" animBg="1"/>
      <p:bldP spid="22541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 animBg="1"/>
      <p:bldP spid="225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822325" y="0"/>
            <a:ext cx="7521575" cy="7651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>
                <a:solidFill>
                  <a:srgbClr val="C00000"/>
                </a:solidFill>
              </a:rPr>
              <a:t>                       </a:t>
            </a:r>
            <a:r>
              <a:rPr lang="kk-KZ" dirty="0" smtClean="0">
                <a:solidFill>
                  <a:srgbClr val="C00000"/>
                </a:solidFill>
              </a:rPr>
              <a:t>Рефлексия</a:t>
            </a:r>
            <a:endParaRPr lang="ru-RU" dirty="0" smtClean="0">
              <a:solidFill>
                <a:srgbClr val="C00000"/>
              </a:solidFill>
            </a:endParaRPr>
          </a:p>
        </p:txBody>
      </p:sp>
      <p:sp>
        <p:nvSpPr>
          <p:cNvPr id="16414" name="Rectangle 30"/>
          <p:cNvSpPr>
            <a:spLocks noGrp="1" noChangeArrowheads="1"/>
          </p:cNvSpPr>
          <p:nvPr>
            <p:ph idx="1"/>
          </p:nvPr>
        </p:nvSpPr>
        <p:spPr bwMode="auto">
          <a:xfrm>
            <a:off x="0" y="2928934"/>
            <a:ext cx="885828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Көру арқылы  не үйрендіңіз?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Есту арқылы не үйрендіңіз?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5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Жазу арқылы не үйрендіңіз?</a:t>
            </a:r>
            <a:endParaRPr kumimoji="0" lang="kk-KZ" sz="5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pic>
        <p:nvPicPr>
          <p:cNvPr id="16410" name="Рисунок 3" descr="Описание: eye_ball_cartoon_01X00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457200"/>
            <a:ext cx="2428860" cy="2543172"/>
          </a:xfrm>
          <a:prstGeom prst="rect">
            <a:avLst/>
          </a:prstGeom>
          <a:noFill/>
        </p:spPr>
      </p:pic>
      <p:pic>
        <p:nvPicPr>
          <p:cNvPr id="16409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642918"/>
            <a:ext cx="3048000" cy="2286017"/>
          </a:xfrm>
          <a:prstGeom prst="rect">
            <a:avLst/>
          </a:prstGeom>
          <a:noFill/>
        </p:spPr>
      </p:pic>
      <p:pic>
        <p:nvPicPr>
          <p:cNvPr id="16408" name="Рисунок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642918"/>
            <a:ext cx="3009898" cy="2357454"/>
          </a:xfrm>
          <a:prstGeom prst="rect">
            <a:avLst/>
          </a:prstGeom>
          <a:noFill/>
        </p:spPr>
      </p:pic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3924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0" y="102012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Көру арқылы  не үйрендіңіз?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Есту арқылы не үйрендіңіз?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6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Жазу арқылы не үйрендіңіз?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71500" y="357188"/>
            <a:ext cx="8072438" cy="6357937"/>
          </a:xfrm>
          <a:prstGeom prst="star16">
            <a:avLst>
              <a:gd name="adj" fmla="val 3750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571500" y="1571625"/>
            <a:ext cx="781685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kk-KZ" sz="1400" b="1" dirty="0"/>
          </a:p>
          <a:p>
            <a:endParaRPr lang="kk-KZ" sz="1400" b="1" dirty="0"/>
          </a:p>
          <a:p>
            <a:endParaRPr lang="kk-KZ" sz="1400" b="1" dirty="0"/>
          </a:p>
          <a:p>
            <a:pPr algn="ctr"/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Үйге </a:t>
            </a:r>
            <a:r>
              <a:rPr lang="kk-KZ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тапсырма:       </a:t>
            </a:r>
          </a:p>
          <a:p>
            <a:pPr algn="ctr"/>
            <a:r>
              <a:rPr lang="kk-KZ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“Соғыс зардабы” тақырыбына </a:t>
            </a:r>
            <a:r>
              <a:rPr lang="kk-KZ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эссе </a:t>
            </a:r>
          </a:p>
          <a:p>
            <a:pPr algn="ctr"/>
            <a:r>
              <a:rPr lang="kk-KZ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жазып келу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0" y="1285860"/>
            <a:ext cx="9144000" cy="2852738"/>
          </a:xfrm>
          <a:prstGeom prst="snip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b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kk-KZ" b="1" dirty="0">
                <a:solidFill>
                  <a:srgbClr val="FFFFFF"/>
                </a:solidFill>
                <a:latin typeface="Arial" charset="0"/>
                <a:cs typeface="Arial" charset="0"/>
              </a:rPr>
              <a:t/>
            </a:r>
            <a:br>
              <a:rPr lang="kk-KZ" b="1" dirty="0">
                <a:solidFill>
                  <a:srgbClr val="FFFFFF"/>
                </a:solidFill>
                <a:latin typeface="Arial" charset="0"/>
                <a:cs typeface="Arial" charset="0"/>
              </a:rPr>
            </a:br>
            <a:endParaRPr lang="kk-KZ" sz="4800" b="1" dirty="0">
              <a:solidFill>
                <a:srgbClr val="FFCC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Сәуірдің жиырма бірі</a:t>
            </a:r>
            <a:endParaRPr lang="kk-KZ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Мұхтар Мағауин </a:t>
            </a:r>
          </a:p>
          <a:p>
            <a:pPr algn="ctr">
              <a:defRPr/>
            </a:pPr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“Бір атаның балалары”</a:t>
            </a:r>
            <a:r>
              <a:rPr lang="kk-KZ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800" b="1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800" b="1" dirty="0">
                <a:solidFill>
                  <a:srgbClr val="FFCC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FFCC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-2495550"/>
            <a:ext cx="18415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  <a:p>
            <a:endParaRPr lang="kk-KZ" sz="1200"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конечная звезда 3"/>
          <p:cNvSpPr/>
          <p:nvPr/>
        </p:nvSpPr>
        <p:spPr>
          <a:xfrm>
            <a:off x="2428860" y="2143116"/>
            <a:ext cx="3929063" cy="2376488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FFFF"/>
                </a:solidFill>
                <a:latin typeface="Arial" charset="0"/>
                <a:cs typeface="Arial" charset="0"/>
              </a:rPr>
              <a:t>Ой шақыру</a:t>
            </a:r>
            <a:r>
              <a:rPr lang="ru-RU" sz="3200" b="1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8" name="12-конечная звезда 7"/>
          <p:cNvSpPr/>
          <p:nvPr/>
        </p:nvSpPr>
        <p:spPr>
          <a:xfrm>
            <a:off x="6072187" y="642918"/>
            <a:ext cx="3071813" cy="2232025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 smtClean="0">
                <a:solidFill>
                  <a:srgbClr val="FFFFFF"/>
                </a:solidFill>
              </a:rPr>
              <a:t>Мұхтар Мағауин </a:t>
            </a:r>
          </a:p>
          <a:p>
            <a:pPr algn="ctr">
              <a:defRPr/>
            </a:pPr>
            <a:r>
              <a:rPr lang="kk-KZ" dirty="0" smtClean="0">
                <a:solidFill>
                  <a:srgbClr val="FFFFFF"/>
                </a:solidFill>
              </a:rPr>
              <a:t>қай </a:t>
            </a:r>
            <a:r>
              <a:rPr lang="kk-KZ" dirty="0">
                <a:solidFill>
                  <a:srgbClr val="FFFFFF"/>
                </a:solidFill>
              </a:rPr>
              <a:t>жылы дүниеге келген?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9" name="12-конечная звезда 8"/>
          <p:cNvSpPr/>
          <p:nvPr/>
        </p:nvSpPr>
        <p:spPr>
          <a:xfrm>
            <a:off x="1500166" y="0"/>
            <a:ext cx="4751388" cy="1990725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  <a:latin typeface="Arial" charset="0"/>
                <a:cs typeface="Arial" charset="0"/>
              </a:rPr>
              <a:t>І кезең. </a:t>
            </a:r>
            <a:endParaRPr lang="ru-RU" b="1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b="1" dirty="0" err="1">
                <a:solidFill>
                  <a:srgbClr val="FFFFFF"/>
                </a:solidFill>
                <a:latin typeface="Arial" charset="0"/>
                <a:cs typeface="Arial" charset="0"/>
              </a:rPr>
              <a:t>Оқушылар</a:t>
            </a: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 </a:t>
            </a:r>
            <a:r>
              <a:rPr lang="ru-RU" b="1" dirty="0">
                <a:solidFill>
                  <a:srgbClr val="FFFFFF"/>
                </a:solidFill>
                <a:latin typeface="Arial" charset="0"/>
                <a:cs typeface="Arial" charset="0"/>
              </a:rPr>
              <a:t>қызығушылығын ояту. Өткен сабақты пысықтау. </a:t>
            </a:r>
          </a:p>
        </p:txBody>
      </p:sp>
      <p:sp>
        <p:nvSpPr>
          <p:cNvPr id="10" name="12-конечная звезда 9"/>
          <p:cNvSpPr/>
          <p:nvPr/>
        </p:nvSpPr>
        <p:spPr>
          <a:xfrm>
            <a:off x="-285784" y="1714488"/>
            <a:ext cx="2808288" cy="2074863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1600" b="1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Ғылыми еңбегі қалай аталады? </a:t>
            </a:r>
            <a:endParaRPr lang="ru-RU" sz="16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12-конечная звезда 9"/>
          <p:cNvSpPr/>
          <p:nvPr/>
        </p:nvSpPr>
        <p:spPr>
          <a:xfrm>
            <a:off x="4357686" y="4652962"/>
            <a:ext cx="3960812" cy="2205038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b="1" dirty="0">
                <a:solidFill>
                  <a:schemeClr val="bg1"/>
                </a:solidFill>
                <a:latin typeface="Arial" charset="0"/>
              </a:rPr>
              <a:t>Жазушының қандай шығармаларын білесіңдер?</a:t>
            </a:r>
            <a:endParaRPr lang="ru-RU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12-конечная звезда 6"/>
          <p:cNvSpPr/>
          <p:nvPr/>
        </p:nvSpPr>
        <p:spPr>
          <a:xfrm>
            <a:off x="6072188" y="2714620"/>
            <a:ext cx="3071812" cy="2232025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>
                <a:solidFill>
                  <a:srgbClr val="FFFFFF"/>
                </a:solidFill>
              </a:rPr>
              <a:t>Жазушының туған жері ?</a:t>
            </a:r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11" name="12-конечная звезда 10"/>
          <p:cNvSpPr/>
          <p:nvPr/>
        </p:nvSpPr>
        <p:spPr>
          <a:xfrm>
            <a:off x="0" y="4143380"/>
            <a:ext cx="3571900" cy="235743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dirty="0" smtClean="0">
                <a:solidFill>
                  <a:srgbClr val="FFFFFF"/>
                </a:solidFill>
              </a:rPr>
              <a:t>“Бір атаның балалары” шығармасында </a:t>
            </a:r>
            <a:r>
              <a:rPr lang="kk-KZ" dirty="0">
                <a:solidFill>
                  <a:srgbClr val="FFFFFF"/>
                </a:solidFill>
              </a:rPr>
              <a:t>не туралы жазылған?</a:t>
            </a:r>
            <a:endParaRPr lang="ru-RU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2" grpId="0" animBg="1"/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Тапсырмалар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Алтын ережелер</a:t>
            </a:r>
            <a:endParaRPr lang="ru-RU" sz="6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спикер сөйлегенде, оның сөзін бөлмеу </a:t>
            </a:r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 топтың  көзқарасына сын айтпай, тек жағымды және позитивті тұрғыдан пікір </a:t>
            </a:r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келтіру;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тек сұрақ қана  </a:t>
            </a:r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қоюға  болады;</a:t>
            </a:r>
          </a:p>
          <a:p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kk-KZ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ақытты тиімді пайдалану</a:t>
            </a:r>
            <a:r>
              <a:rPr lang="kk-KZ" i="1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Топтық жұмыс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b="1" dirty="0" smtClean="0"/>
              <a:t>  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1-топ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тақырыбы мен идеясын </a:t>
            </a:r>
            <a: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ашу.</a:t>
            </a:r>
            <a: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2-топ:  </a:t>
            </a:r>
            <a: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мазмұнын ашатын 10 сөз жазу .</a:t>
            </a:r>
            <a:b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3-топ: </a:t>
            </a:r>
            <a:r>
              <a:rPr lang="kk-K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сюжеттік құрылысы. </a:t>
            </a:r>
            <a:r>
              <a:rPr lang="kk-KZ" sz="4400" cap="all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Сыни тұрғыдан ойлау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1. Қалай ойлайсыздар шығарма неліктен “Бір атаның балалары деп аталады”?</a:t>
            </a:r>
          </a:p>
          <a:p>
            <a:r>
              <a:rPr lang="kk-KZ" dirty="0" smtClean="0"/>
              <a:t>2. “Жілік ұстар” салты туралы не білесіздер?</a:t>
            </a:r>
          </a:p>
          <a:p>
            <a:r>
              <a:rPr lang="kk-KZ" dirty="0" smtClean="0"/>
              <a:t>3. Шығармадағы оқиғаны бүгінгі күнмен салыстырыңыздар.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42888"/>
            <a:ext cx="9144000" cy="5256213"/>
          </a:xfrm>
          <a:solidFill>
            <a:srgbClr val="8064A2"/>
          </a:solidFill>
          <a:ln w="25400" cap="flat" algn="ctr">
            <a:solidFill>
              <a:srgbClr val="5C4776"/>
            </a:solidFill>
            <a:miter lim="800000"/>
            <a:headEnd/>
            <a:tailEnd/>
          </a:ln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Портретін ашу, </a:t>
            </a:r>
            <a:b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мінездеме беру </a:t>
            </a:r>
            <a:b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(Ахмет, дәуренбек, зигфрид)</a:t>
            </a:r>
            <a: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kk-KZ" sz="6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endParaRPr lang="ru-RU" sz="6000" b="1" dirty="0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857250" y="58738"/>
            <a:ext cx="7786688" cy="852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k-KZ" sz="1600" b="1" u="sng" dirty="0">
                <a:solidFill>
                  <a:srgbClr val="C00000"/>
                </a:solidFill>
              </a:rPr>
              <a:t>ТЕСТ СҰРАҚТАРЫ</a:t>
            </a:r>
            <a:endParaRPr lang="ru-RU" sz="1600" b="1" u="sng" dirty="0">
              <a:solidFill>
                <a:srgbClr val="C00000"/>
              </a:solidFill>
            </a:endParaRPr>
          </a:p>
          <a:p>
            <a:endParaRPr lang="ru-RU" sz="1600" dirty="0" smtClean="0">
              <a:solidFill>
                <a:srgbClr val="C00000"/>
              </a:solidFill>
            </a:endParaRPr>
          </a:p>
          <a:p>
            <a:r>
              <a:rPr lang="ru-RU" sz="1600" dirty="0" smtClean="0">
                <a:solidFill>
                  <a:srgbClr val="C00000"/>
                </a:solidFill>
              </a:rPr>
              <a:t>1. </a:t>
            </a:r>
            <a:r>
              <a:rPr lang="ru-RU" sz="1600" dirty="0" err="1" smtClean="0">
                <a:solidFill>
                  <a:srgbClr val="C00000"/>
                </a:solidFill>
              </a:rPr>
              <a:t>М.Мағауиннің </a:t>
            </a:r>
            <a:r>
              <a:rPr lang="ru-RU" sz="1600" dirty="0" smtClean="0">
                <a:solidFill>
                  <a:srgbClr val="C00000"/>
                </a:solidFill>
              </a:rPr>
              <a:t>«</a:t>
            </a:r>
            <a:r>
              <a:rPr lang="ru-RU" sz="1600" dirty="0" err="1" smtClean="0">
                <a:solidFill>
                  <a:srgbClr val="C00000"/>
                </a:solidFill>
              </a:rPr>
              <a:t>Бір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атаның балалары</a:t>
            </a:r>
            <a:r>
              <a:rPr lang="ru-RU" sz="1600" dirty="0" smtClean="0">
                <a:solidFill>
                  <a:srgbClr val="C00000"/>
                </a:solidFill>
              </a:rPr>
              <a:t>» </a:t>
            </a:r>
            <a:r>
              <a:rPr lang="ru-RU" sz="1600" dirty="0" err="1" smtClean="0">
                <a:solidFill>
                  <a:srgbClr val="C00000"/>
                </a:solidFill>
              </a:rPr>
              <a:t>шығармасынан алынған сөйлемді қажет сөзбен толықтырыңыз.</a:t>
            </a:r>
            <a:endParaRPr lang="kk-KZ" sz="1600" dirty="0">
              <a:solidFill>
                <a:srgbClr val="C00000"/>
              </a:solidFill>
            </a:endParaRPr>
          </a:p>
          <a:p>
            <a:r>
              <a:rPr lang="kk-KZ" sz="1600" i="1" dirty="0" smtClean="0">
                <a:solidFill>
                  <a:srgbClr val="C00000"/>
                </a:solidFill>
              </a:rPr>
              <a:t>Басқарма мен есепші екеуі шүпірлеген ..........   бала әкелді</a:t>
            </a:r>
            <a:endParaRPr lang="ru-RU" sz="1600" i="1" dirty="0"/>
          </a:p>
          <a:p>
            <a:pPr fontAlgn="ctr"/>
            <a:r>
              <a:rPr lang="en-US" sz="1600" dirty="0"/>
              <a:t>A) </a:t>
            </a:r>
            <a:r>
              <a:rPr lang="kk-KZ" sz="1600" dirty="0" smtClean="0"/>
              <a:t>б</a:t>
            </a:r>
            <a:r>
              <a:rPr lang="ru-RU" sz="1600" dirty="0" err="1" smtClean="0"/>
              <a:t>ір</a:t>
            </a:r>
            <a:r>
              <a:rPr lang="ru-RU" sz="1600" dirty="0" smtClean="0"/>
              <a:t> </a:t>
            </a:r>
            <a:r>
              <a:rPr lang="ru-RU" sz="1600" dirty="0" err="1" smtClean="0"/>
              <a:t>үй</a:t>
            </a:r>
            <a:endParaRPr lang="ru-RU" sz="1600" dirty="0"/>
          </a:p>
          <a:p>
            <a:pPr fontAlgn="ctr"/>
            <a:r>
              <a:rPr lang="en-US" sz="1600" dirty="0"/>
              <a:t>B) </a:t>
            </a:r>
            <a:r>
              <a:rPr lang="kk-KZ" sz="1600" dirty="0" smtClean="0"/>
              <a:t>б</a:t>
            </a:r>
            <a:r>
              <a:rPr lang="ru-RU" sz="1600" dirty="0" err="1" smtClean="0"/>
              <a:t>ір</a:t>
            </a:r>
            <a:r>
              <a:rPr lang="ru-RU" sz="1600" dirty="0" smtClean="0"/>
              <a:t> </a:t>
            </a:r>
            <a:r>
              <a:rPr lang="ru-RU" sz="1600" dirty="0" err="1" smtClean="0"/>
              <a:t>қора</a:t>
            </a:r>
            <a:r>
              <a:rPr lang="ru-RU" sz="1600" dirty="0" smtClean="0"/>
              <a:t> </a:t>
            </a:r>
          </a:p>
          <a:p>
            <a:pPr fontAlgn="ctr"/>
            <a:r>
              <a:rPr lang="en-US" sz="1600" dirty="0" smtClean="0"/>
              <a:t>C</a:t>
            </a:r>
            <a:r>
              <a:rPr lang="en-US" sz="1600" dirty="0"/>
              <a:t>) </a:t>
            </a:r>
            <a:r>
              <a:rPr lang="kk-KZ" sz="1600" dirty="0" smtClean="0"/>
              <a:t>б</a:t>
            </a:r>
            <a:r>
              <a:rPr lang="ru-RU" sz="1600" dirty="0" err="1" smtClean="0"/>
              <a:t>ір</a:t>
            </a:r>
            <a:r>
              <a:rPr lang="ru-RU" sz="1600" dirty="0" smtClean="0"/>
              <a:t> арба</a:t>
            </a:r>
            <a:endParaRPr lang="ru-RU" sz="1600" dirty="0"/>
          </a:p>
          <a:p>
            <a:pPr fontAlgn="ctr"/>
            <a:r>
              <a:rPr lang="en-US" sz="1600" dirty="0"/>
              <a:t>D) </a:t>
            </a:r>
            <a:r>
              <a:rPr lang="kk-KZ" sz="1600" dirty="0" smtClean="0"/>
              <a:t>бір түйе</a:t>
            </a:r>
            <a:endParaRPr lang="ru-RU" sz="1600" dirty="0"/>
          </a:p>
          <a:p>
            <a:r>
              <a:rPr lang="ru-RU" sz="1600" dirty="0" err="1" smtClean="0">
                <a:solidFill>
                  <a:srgbClr val="C00000"/>
                </a:solidFill>
              </a:rPr>
              <a:t>2.Ауылға келген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жетімдер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санын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белгілеңіз.</a:t>
            </a:r>
            <a:endParaRPr lang="ru-RU" sz="1600" dirty="0">
              <a:solidFill>
                <a:srgbClr val="C00000"/>
              </a:solidFill>
            </a:endParaRPr>
          </a:p>
          <a:p>
            <a:pPr fontAlgn="ctr"/>
            <a:r>
              <a:rPr lang="en-US" sz="1600" dirty="0"/>
              <a:t>A</a:t>
            </a:r>
            <a:r>
              <a:rPr lang="en-US" sz="1600" dirty="0" smtClean="0"/>
              <a:t>)</a:t>
            </a:r>
            <a:r>
              <a:rPr lang="kk-KZ" sz="1600" dirty="0" smtClean="0"/>
              <a:t> 5</a:t>
            </a:r>
            <a:endParaRPr lang="ru-RU" sz="1600" dirty="0"/>
          </a:p>
          <a:p>
            <a:pPr fontAlgn="ctr"/>
            <a:r>
              <a:rPr lang="en-US" sz="1600" dirty="0" smtClean="0"/>
              <a:t>B)</a:t>
            </a:r>
            <a:r>
              <a:rPr lang="kk-KZ" sz="1600" dirty="0" smtClean="0"/>
              <a:t> 6</a:t>
            </a:r>
            <a:endParaRPr lang="ru-RU" sz="1600" dirty="0"/>
          </a:p>
          <a:p>
            <a:pPr fontAlgn="ctr"/>
            <a:r>
              <a:rPr lang="en-US" sz="1600" dirty="0" smtClean="0"/>
              <a:t>C)</a:t>
            </a:r>
            <a:r>
              <a:rPr lang="kk-KZ" sz="1600" dirty="0" smtClean="0"/>
              <a:t> 7</a:t>
            </a:r>
            <a:endParaRPr lang="ru-RU" sz="1600" dirty="0"/>
          </a:p>
          <a:p>
            <a:pPr fontAlgn="ctr"/>
            <a:r>
              <a:rPr lang="en-US" sz="1600" dirty="0"/>
              <a:t>D) </a:t>
            </a:r>
            <a:r>
              <a:rPr lang="ru-RU" sz="1600" dirty="0" smtClean="0"/>
              <a:t>8</a:t>
            </a:r>
            <a:endParaRPr lang="ru-RU" sz="1600" dirty="0"/>
          </a:p>
          <a:p>
            <a:r>
              <a:rPr lang="ru-RU" sz="1600" dirty="0">
                <a:solidFill>
                  <a:srgbClr val="C00000"/>
                </a:solidFill>
              </a:rPr>
              <a:t>3</a:t>
            </a:r>
            <a:r>
              <a:rPr lang="ru-RU" sz="1600" dirty="0" smtClean="0">
                <a:solidFill>
                  <a:srgbClr val="C00000"/>
                </a:solidFill>
              </a:rPr>
              <a:t>.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М.Мағауиннің </a:t>
            </a:r>
            <a:r>
              <a:rPr lang="ru-RU" sz="1600" dirty="0" smtClean="0">
                <a:solidFill>
                  <a:srgbClr val="C00000"/>
                </a:solidFill>
              </a:rPr>
              <a:t>«</a:t>
            </a:r>
            <a:r>
              <a:rPr lang="ru-RU" sz="1600" dirty="0" err="1" smtClean="0">
                <a:solidFill>
                  <a:srgbClr val="C00000"/>
                </a:solidFill>
              </a:rPr>
              <a:t>Бір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атаның балалары</a:t>
            </a:r>
            <a:r>
              <a:rPr lang="ru-RU" sz="1600" dirty="0" smtClean="0">
                <a:solidFill>
                  <a:srgbClr val="C00000"/>
                </a:solidFill>
              </a:rPr>
              <a:t>» </a:t>
            </a:r>
            <a:r>
              <a:rPr lang="ru-RU" sz="1600" dirty="0" err="1" smtClean="0">
                <a:solidFill>
                  <a:srgbClr val="C00000"/>
                </a:solidFill>
              </a:rPr>
              <a:t>шығармасында неміс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баласын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асырап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алған адамды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көрсетіңіз.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1600" dirty="0">
              <a:solidFill>
                <a:srgbClr val="C00000"/>
              </a:solidFill>
            </a:endParaRPr>
          </a:p>
          <a:p>
            <a:pPr fontAlgn="ctr"/>
            <a:r>
              <a:rPr lang="en-US" sz="1600" dirty="0"/>
              <a:t>A) </a:t>
            </a:r>
            <a:r>
              <a:rPr lang="ru-RU" sz="1600" dirty="0" err="1" smtClean="0"/>
              <a:t>Тілеу</a:t>
            </a:r>
            <a:endParaRPr lang="ru-RU" sz="1600" dirty="0"/>
          </a:p>
          <a:p>
            <a:pPr fontAlgn="ctr"/>
            <a:r>
              <a:rPr lang="en-US" sz="1600" dirty="0"/>
              <a:t>B) </a:t>
            </a:r>
            <a:r>
              <a:rPr lang="ru-RU" sz="1600" dirty="0" err="1" smtClean="0"/>
              <a:t>Ахмет</a:t>
            </a:r>
            <a:endParaRPr lang="ru-RU" sz="1600" dirty="0"/>
          </a:p>
          <a:p>
            <a:pPr fontAlgn="ctr"/>
            <a:r>
              <a:rPr lang="en-US" sz="1600" dirty="0"/>
              <a:t>C) </a:t>
            </a:r>
            <a:r>
              <a:rPr lang="ru-RU" sz="1600" dirty="0" err="1" smtClean="0"/>
              <a:t>Тоқажан</a:t>
            </a:r>
            <a:endParaRPr lang="ru-RU" sz="1600" dirty="0"/>
          </a:p>
          <a:p>
            <a:pPr fontAlgn="ctr"/>
            <a:r>
              <a:rPr lang="en-US" sz="1600" dirty="0"/>
              <a:t>D) </a:t>
            </a:r>
            <a:r>
              <a:rPr lang="ru-RU" sz="1600" dirty="0" err="1" smtClean="0"/>
              <a:t>Дәуренбек</a:t>
            </a:r>
            <a:endParaRPr lang="ru-RU" sz="1600" dirty="0"/>
          </a:p>
          <a:p>
            <a:r>
              <a:rPr lang="ru-RU" sz="1600" dirty="0" smtClean="0">
                <a:solidFill>
                  <a:srgbClr val="C00000"/>
                </a:solidFill>
              </a:rPr>
              <a:t>4. </a:t>
            </a:r>
            <a:r>
              <a:rPr lang="ru-RU" sz="1600" dirty="0" err="1" smtClean="0">
                <a:solidFill>
                  <a:srgbClr val="C00000"/>
                </a:solidFill>
              </a:rPr>
              <a:t>Неміс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баласын</a:t>
            </a:r>
            <a:r>
              <a:rPr lang="ru-RU" sz="1600" dirty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асырап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алған ақсақал ауылды</a:t>
            </a:r>
            <a:r>
              <a:rPr lang="ru-RU" sz="1600" dirty="0" smtClean="0">
                <a:solidFill>
                  <a:srgbClr val="C00000"/>
                </a:solidFill>
              </a:rPr>
              <a:t> </a:t>
            </a:r>
            <a:r>
              <a:rPr lang="ru-RU" sz="1600" dirty="0" err="1" smtClean="0">
                <a:solidFill>
                  <a:srgbClr val="C00000"/>
                </a:solidFill>
              </a:rPr>
              <a:t>қандай тойға шақырғанын </a:t>
            </a:r>
            <a:r>
              <a:rPr lang="ru-RU" sz="1600" dirty="0" err="1">
                <a:solidFill>
                  <a:srgbClr val="C00000"/>
                </a:solidFill>
              </a:rPr>
              <a:t>белгілеңіз.</a:t>
            </a:r>
            <a:endParaRPr lang="ru-RU" sz="1600" dirty="0">
              <a:solidFill>
                <a:srgbClr val="C00000"/>
              </a:solidFill>
            </a:endParaRPr>
          </a:p>
          <a:p>
            <a:pPr fontAlgn="ctr"/>
            <a:r>
              <a:rPr lang="en-US" sz="1600" dirty="0"/>
              <a:t>A) </a:t>
            </a:r>
            <a:r>
              <a:rPr lang="ru-RU" sz="1600" dirty="0" err="1" smtClean="0"/>
              <a:t>көкпар</a:t>
            </a:r>
            <a:endParaRPr lang="ru-RU" sz="1600" dirty="0"/>
          </a:p>
          <a:p>
            <a:pPr fontAlgn="ctr"/>
            <a:r>
              <a:rPr lang="en-US" sz="1600" dirty="0"/>
              <a:t>B) </a:t>
            </a:r>
            <a:r>
              <a:rPr lang="ru-RU" sz="1600" dirty="0" err="1"/>
              <a:t>с</a:t>
            </a:r>
            <a:r>
              <a:rPr lang="ru-RU" sz="1600" dirty="0" err="1" smtClean="0"/>
              <a:t>үндет </a:t>
            </a:r>
            <a:r>
              <a:rPr lang="ru-RU" sz="1600" dirty="0" smtClean="0"/>
              <a:t>той</a:t>
            </a:r>
            <a:endParaRPr lang="ru-RU" sz="1600" dirty="0"/>
          </a:p>
          <a:p>
            <a:pPr fontAlgn="ctr"/>
            <a:r>
              <a:rPr lang="en-US" sz="1600" dirty="0"/>
              <a:t>C) </a:t>
            </a:r>
            <a:r>
              <a:rPr lang="kk-KZ" sz="1600" dirty="0" smtClean="0"/>
              <a:t>Асық жілік</a:t>
            </a:r>
            <a:endParaRPr lang="ru-RU" sz="1600" dirty="0"/>
          </a:p>
          <a:p>
            <a:pPr fontAlgn="ctr"/>
            <a:r>
              <a:rPr lang="en-US" sz="1600" dirty="0"/>
              <a:t>D) </a:t>
            </a:r>
            <a:r>
              <a:rPr lang="ru-RU" sz="1600" dirty="0" err="1" smtClean="0"/>
              <a:t>Ат</a:t>
            </a:r>
            <a:r>
              <a:rPr lang="ru-RU" sz="1600" dirty="0" smtClean="0"/>
              <a:t> </a:t>
            </a:r>
            <a:r>
              <a:rPr lang="ru-RU" sz="1600" dirty="0" err="1" smtClean="0"/>
              <a:t>жарыс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i="1" dirty="0" smtClean="0">
                <a:solidFill>
                  <a:srgbClr val="C00000"/>
                </a:solidFill>
              </a:rPr>
              <a:t>5. </a:t>
            </a:r>
            <a:r>
              <a:rPr lang="ru-RU" sz="1600" i="1" dirty="0" err="1" smtClean="0">
                <a:solidFill>
                  <a:srgbClr val="C00000"/>
                </a:solidFill>
              </a:rPr>
              <a:t>Ахмет</a:t>
            </a:r>
            <a:r>
              <a:rPr lang="ru-RU" sz="1600" i="1" dirty="0" smtClean="0">
                <a:solidFill>
                  <a:srgbClr val="C00000"/>
                </a:solidFill>
              </a:rPr>
              <a:t> </a:t>
            </a:r>
            <a:r>
              <a:rPr lang="ru-RU" sz="1600" i="1" dirty="0" err="1" smtClean="0">
                <a:solidFill>
                  <a:srgbClr val="C00000"/>
                </a:solidFill>
              </a:rPr>
              <a:t>ақсақал Зигфридті</a:t>
            </a:r>
            <a:r>
              <a:rPr lang="ru-RU" sz="1600" i="1" dirty="0" smtClean="0">
                <a:solidFill>
                  <a:srgbClr val="C00000"/>
                </a:solidFill>
              </a:rPr>
              <a:t> </a:t>
            </a:r>
            <a:r>
              <a:rPr lang="ru-RU" sz="1600" i="1" dirty="0" err="1" smtClean="0">
                <a:solidFill>
                  <a:srgbClr val="C00000"/>
                </a:solidFill>
              </a:rPr>
              <a:t>Сейітбек</a:t>
            </a:r>
            <a:r>
              <a:rPr lang="ru-RU" sz="1600" i="1" dirty="0" smtClean="0">
                <a:solidFill>
                  <a:srgbClr val="C00000"/>
                </a:solidFill>
              </a:rPr>
              <a:t> </a:t>
            </a:r>
            <a:r>
              <a:rPr lang="ru-RU" sz="1600" i="1" dirty="0" err="1" smtClean="0">
                <a:solidFill>
                  <a:srgbClr val="C00000"/>
                </a:solidFill>
              </a:rPr>
              <a:t>қожаның үйіне </a:t>
            </a:r>
            <a:r>
              <a:rPr lang="ru-RU" sz="1600" i="1" dirty="0" smtClean="0">
                <a:solidFill>
                  <a:srgbClr val="C00000"/>
                </a:solidFill>
              </a:rPr>
              <a:t>не </a:t>
            </a:r>
            <a:r>
              <a:rPr lang="ru-RU" sz="1600" i="1" dirty="0" err="1" smtClean="0">
                <a:solidFill>
                  <a:srgbClr val="C00000"/>
                </a:solidFill>
              </a:rPr>
              <a:t>үшін әкелгенін белгілеңіз </a:t>
            </a:r>
            <a:r>
              <a:rPr lang="ru-RU" sz="1600" i="1" dirty="0" smtClean="0">
                <a:solidFill>
                  <a:srgbClr val="C00000"/>
                </a:solidFill>
              </a:rPr>
              <a:t>.</a:t>
            </a:r>
            <a:endParaRPr lang="ru-RU" sz="1600" dirty="0">
              <a:solidFill>
                <a:srgbClr val="C00000"/>
              </a:solidFill>
            </a:endParaRPr>
          </a:p>
          <a:p>
            <a:pPr fontAlgn="ctr"/>
            <a:r>
              <a:rPr lang="ru-RU" sz="1600" dirty="0"/>
              <a:t>А) </a:t>
            </a:r>
            <a:r>
              <a:rPr lang="ru-RU" sz="1600" dirty="0" err="1" smtClean="0"/>
              <a:t>қазақша ат</a:t>
            </a:r>
            <a:r>
              <a:rPr lang="ru-RU" sz="1600" dirty="0" smtClean="0"/>
              <a:t> </a:t>
            </a:r>
            <a:r>
              <a:rPr lang="ru-RU" sz="1600" dirty="0" err="1" smtClean="0"/>
              <a:t>қою үшін</a:t>
            </a:r>
            <a:endParaRPr lang="ru-RU" sz="1600" dirty="0"/>
          </a:p>
          <a:p>
            <a:pPr fontAlgn="ctr"/>
            <a:r>
              <a:rPr lang="en-US" sz="1600" dirty="0"/>
              <a:t>B) </a:t>
            </a:r>
            <a:r>
              <a:rPr lang="ru-RU" sz="1600" dirty="0" err="1" smtClean="0"/>
              <a:t>Тілін</a:t>
            </a:r>
            <a:r>
              <a:rPr lang="ru-RU" sz="1600" dirty="0" smtClean="0"/>
              <a:t> </a:t>
            </a:r>
            <a:r>
              <a:rPr lang="ru-RU" sz="1600" dirty="0" err="1" smtClean="0"/>
              <a:t>кәлимаға келтіру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үшін</a:t>
            </a:r>
            <a:endParaRPr lang="ru-RU" sz="1600" dirty="0"/>
          </a:p>
          <a:p>
            <a:pPr fontAlgn="ctr"/>
            <a:r>
              <a:rPr lang="en-US" sz="1600" dirty="0"/>
              <a:t>C) </a:t>
            </a:r>
            <a:r>
              <a:rPr lang="kk-KZ" sz="1600" dirty="0" smtClean="0"/>
              <a:t>Сүндетке отырғызу үшін</a:t>
            </a:r>
            <a:endParaRPr lang="ru-RU" sz="1600" dirty="0"/>
          </a:p>
          <a:p>
            <a:pPr fontAlgn="ctr"/>
            <a:r>
              <a:rPr lang="en-US" sz="1600" dirty="0"/>
              <a:t>D) </a:t>
            </a:r>
            <a:r>
              <a:rPr lang="ru-RU" sz="1600" dirty="0" err="1"/>
              <a:t>б</a:t>
            </a:r>
            <a:r>
              <a:rPr lang="ru-RU" sz="1600" dirty="0" err="1" smtClean="0"/>
              <a:t>атасын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алу</a:t>
            </a:r>
            <a:r>
              <a:rPr lang="ru-RU" sz="1600" dirty="0" smtClean="0"/>
              <a:t> </a:t>
            </a:r>
            <a:r>
              <a:rPr lang="ru-RU" sz="1600" dirty="0" err="1" smtClean="0"/>
              <a:t>.үшін</a:t>
            </a:r>
            <a:endParaRPr lang="ru-RU" sz="1600" dirty="0"/>
          </a:p>
          <a:p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1026</TotalTime>
  <Words>458</Words>
  <Application>Microsoft Office PowerPoint</Application>
  <PresentationFormat>Экран (4:3)</PresentationFormat>
  <Paragraphs>153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Franklin Gothic Medium</vt:lpstr>
      <vt:lpstr>Franklin Gothic Book</vt:lpstr>
      <vt:lpstr>Wingdings</vt:lpstr>
      <vt:lpstr>Calibri</vt:lpstr>
      <vt:lpstr>Times New Roman</vt:lpstr>
      <vt:lpstr>Трек</vt:lpstr>
      <vt:lpstr>Әрқашан  дос, біргеміз,  Ажырамас іргеміз.  Ту ғып ұстап бірлікті,  Тату – тәтті жүреміз.  </vt:lpstr>
      <vt:lpstr>Слайд 2</vt:lpstr>
      <vt:lpstr>Слайд 3</vt:lpstr>
      <vt:lpstr>Тапсырмалар</vt:lpstr>
      <vt:lpstr>Алтын ережелер</vt:lpstr>
      <vt:lpstr>Топтық жұмыс</vt:lpstr>
      <vt:lpstr>Сыни тұрғыдан ойлау</vt:lpstr>
      <vt:lpstr>Портретін ашу,  мінездеме беру  (Ахмет, дәуренбек, зигфрид) </vt:lpstr>
      <vt:lpstr>Слайд 9</vt:lpstr>
      <vt:lpstr>Слайд 10</vt:lpstr>
      <vt:lpstr>Слайд 11</vt:lpstr>
      <vt:lpstr>                       Рефлексия</vt:lpstr>
      <vt:lpstr>Слайд 13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Saltanat</dc:creator>
  <cp:lastModifiedBy>User</cp:lastModifiedBy>
  <cp:revision>58</cp:revision>
  <dcterms:created xsi:type="dcterms:W3CDTF">2010-01-22T12:20:21Z</dcterms:created>
  <dcterms:modified xsi:type="dcterms:W3CDTF">2017-04-20T22:12:14Z</dcterms:modified>
</cp:coreProperties>
</file>