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C1CAD6-FB05-4CF5-8813-F46BBF024FFF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9F5A6D3-9AFD-4602-956C-5F480BD8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ownloads\kukutiki-am-nyam-nyam_(mp3.cc).mp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643306" y="285729"/>
            <a:ext cx="4814894" cy="785817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/>
              <a:t>Коммунальное Государственное учреждение</a:t>
            </a:r>
            <a:br>
              <a:rPr lang="ru-RU" sz="1400" dirty="0" smtClean="0"/>
            </a:br>
            <a:r>
              <a:rPr lang="ru-RU" sz="1400" dirty="0" smtClean="0"/>
              <a:t>основная средняя школа № 11</a:t>
            </a:r>
            <a:endParaRPr lang="ru-RU" sz="1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4442" y="1714488"/>
            <a:ext cx="5114778" cy="928694"/>
          </a:xfrm>
        </p:spPr>
        <p:txBody>
          <a:bodyPr/>
          <a:lstStyle/>
          <a:p>
            <a:pPr algn="l"/>
            <a:r>
              <a:rPr lang="ru-RU" sz="1400" b="1" dirty="0" smtClean="0"/>
              <a:t>Исследовательский проект на тему:</a:t>
            </a:r>
            <a:endParaRPr lang="ru-RU" sz="1400" dirty="0" smtClean="0"/>
          </a:p>
          <a:p>
            <a:pPr algn="l"/>
            <a:r>
              <a:rPr lang="ru-RU" sz="1400" b="1" i="1" dirty="0" smtClean="0"/>
              <a:t>« Запретные продукты. Что нельзя есть-пить и почему?».</a:t>
            </a:r>
            <a:endParaRPr lang="en-US" sz="1400" b="1" i="1" dirty="0" smtClean="0"/>
          </a:p>
          <a:p>
            <a:pPr algn="l"/>
            <a:endParaRPr lang="ru-RU" sz="1400" dirty="0" smtClean="0"/>
          </a:p>
          <a:p>
            <a:endParaRPr lang="ru-RU" dirty="0"/>
          </a:p>
        </p:txBody>
      </p:sp>
      <p:pic>
        <p:nvPicPr>
          <p:cNvPr id="6" name="Рисунок 5" descr="C:\Users\User\Downloads\ВРЕДНЫЕ ПРОДУКТЫ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643182"/>
            <a:ext cx="214314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929322" y="3571876"/>
            <a:ext cx="250033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Выполнила: ученица  «4 А» класса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Шрейдер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Анжела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Проверила: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кл.руководитель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Гафиятуллина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А.М.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357554" y="6143644"/>
            <a:ext cx="471490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г.Караганда  2017 г.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617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5753120"/>
          </a:xfrm>
        </p:spPr>
        <p:txBody>
          <a:bodyPr/>
          <a:lstStyle/>
          <a:p>
            <a:pPr algn="l"/>
            <a:r>
              <a:rPr lang="ru-RU" sz="1400" i="1" dirty="0" smtClean="0">
                <a:solidFill>
                  <a:schemeClr val="tx1"/>
                </a:solidFill>
                <a:latin typeface="Arial Black" pitchFamily="34" charset="0"/>
              </a:rPr>
              <a:t>Цель моего исследования</a:t>
            </a:r>
            <a:r>
              <a:rPr lang="ru-RU" sz="1400" dirty="0" smtClean="0">
                <a:latin typeface="Arial Black" pitchFamily="34" charset="0"/>
              </a:rPr>
              <a:t>:  </a:t>
            </a:r>
            <a:r>
              <a:rPr lang="ru-RU" sz="1200" dirty="0" smtClean="0">
                <a:latin typeface="Arial Black" pitchFamily="34" charset="0"/>
              </a:rPr>
              <a:t>изучить качество пищевых продуктов и их влияние на организм человека.</a:t>
            </a:r>
            <a:r>
              <a:rPr lang="en-US" sz="1200" dirty="0" smtClean="0">
                <a:latin typeface="Arial Black" pitchFamily="34" charset="0"/>
              </a:rPr>
              <a:t/>
            </a:r>
            <a:br>
              <a:rPr lang="en-US" sz="1200" dirty="0" smtClean="0">
                <a:latin typeface="Arial Black" pitchFamily="34" charset="0"/>
              </a:rPr>
            </a:br>
            <a:r>
              <a:rPr lang="ru-RU" sz="1400" i="1" dirty="0" smtClean="0">
                <a:solidFill>
                  <a:schemeClr val="tx1"/>
                </a:solidFill>
                <a:latin typeface="Arial Black" pitchFamily="34" charset="0"/>
              </a:rPr>
              <a:t>Задачи моего проекта</a:t>
            </a:r>
            <a:r>
              <a:rPr lang="ru-RU" sz="1400" i="1" dirty="0" smtClean="0">
                <a:latin typeface="Arial Black" pitchFamily="34" charset="0"/>
              </a:rPr>
              <a:t>: </a:t>
            </a:r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1.Проанализировать данные в медицинской  литературе по теме исследования.</a:t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2.Описать, как влияет вредная еда на наш организм, чем он вреден и к каким последствиям это приводит.</a:t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3. Доказать, что о вредной и о здоровой  еде знают не многие </a:t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4. Предложить свои способы решения проблемы.</a:t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400" i="1" dirty="0" smtClean="0">
                <a:solidFill>
                  <a:schemeClr val="tx1"/>
                </a:solidFill>
                <a:latin typeface="Arial Black" pitchFamily="34" charset="0"/>
              </a:rPr>
              <a:t>Объект исследования:</a:t>
            </a:r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1.Чипсы </a:t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2. </a:t>
            </a:r>
            <a:r>
              <a:rPr lang="ru-RU" sz="1200" dirty="0" err="1" smtClean="0">
                <a:latin typeface="Arial Black" pitchFamily="34" charset="0"/>
              </a:rPr>
              <a:t>Кириешки</a:t>
            </a:r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latin typeface="Arial Black" pitchFamily="34" charset="0"/>
              </a:rPr>
              <a:t>3. Газированный напиток Кока-Кола</a:t>
            </a:r>
            <a:r>
              <a:rPr lang="en-US" sz="1200" dirty="0" smtClean="0">
                <a:latin typeface="Arial Black" pitchFamily="34" charset="0"/>
              </a:rPr>
              <a:t/>
            </a:r>
            <a:br>
              <a:rPr lang="en-US" sz="1200" dirty="0" smtClean="0">
                <a:latin typeface="Arial Black" pitchFamily="34" charset="0"/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i="1" dirty="0" smtClean="0">
                <a:solidFill>
                  <a:schemeClr val="tx1"/>
                </a:solidFill>
                <a:latin typeface="Arial Black" pitchFamily="34" charset="0"/>
              </a:rPr>
              <a:t> Методы исследования: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latin typeface="Arial Black" pitchFamily="34" charset="0"/>
              </a:rPr>
              <a:t>Анализ, анкетирование, наблюдение, сбор информации из  книг, журналов, интернет ресурсов.</a:t>
            </a:r>
            <a:r>
              <a:rPr lang="en-US" sz="1200" dirty="0" smtClean="0">
                <a:latin typeface="Arial Black" pitchFamily="34" charset="0"/>
              </a:rPr>
              <a:t/>
            </a:r>
            <a:br>
              <a:rPr lang="en-US" sz="1200" dirty="0" smtClean="0">
                <a:latin typeface="Arial Black" pitchFamily="34" charset="0"/>
              </a:rPr>
            </a:br>
            <a:r>
              <a:rPr lang="ru-RU" sz="1400" i="1" dirty="0" smtClean="0">
                <a:solidFill>
                  <a:schemeClr val="tx1"/>
                </a:solidFill>
                <a:latin typeface="Arial Black" pitchFamily="34" charset="0"/>
              </a:rPr>
              <a:t>Моя гипотеза: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latin typeface="Arial Black" pitchFamily="34" charset="0"/>
              </a:rPr>
              <a:t>Я изучу этот вопрос и если чипсы, </a:t>
            </a:r>
            <a:r>
              <a:rPr lang="ru-RU" sz="1200" dirty="0" err="1" smtClean="0">
                <a:latin typeface="Arial Black" pitchFamily="34" charset="0"/>
              </a:rPr>
              <a:t>кириешки</a:t>
            </a:r>
            <a:r>
              <a:rPr lang="ru-RU" sz="1200" dirty="0" smtClean="0">
                <a:latin typeface="Arial Black" pitchFamily="34" charset="0"/>
              </a:rPr>
              <a:t>, и Кока-Кола причиняют вред организму человека, тогда я смогу убедить моих одноклассников питаться здоровой пищей, а именно: готовить компоты и морсы из свежих и свежезамороженных фруктов и ягод, употреблять больше фруктов, мяса и рыбы.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>
              <a:latin typeface="Arial Black" pitchFamily="34" charset="0"/>
            </a:endParaRPr>
          </a:p>
        </p:txBody>
      </p:sp>
    </p:spTree>
  </p:cSld>
  <p:clrMapOvr>
    <a:masterClrMapping/>
  </p:clrMapOvr>
  <p:transition advTm="5659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357166"/>
            <a:ext cx="5105400" cy="538146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  <a:t>Актуальность темы</a:t>
            </a:r>
            <a:endParaRPr lang="ru-RU" sz="16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1928802"/>
            <a:ext cx="5715040" cy="4000528"/>
          </a:xfrm>
        </p:spPr>
        <p:txBody>
          <a:bodyPr>
            <a:normAutofit/>
          </a:bodyPr>
          <a:lstStyle/>
          <a:p>
            <a:pPr algn="l"/>
            <a:r>
              <a:rPr lang="ru-RU" sz="1900" dirty="0" smtClean="0">
                <a:latin typeface="Arial Black" pitchFamily="34" charset="0"/>
              </a:rPr>
              <a:t>Сколько раз наблюдала в магазине: многие родители для того чтобы успокоить ребенка или поощрить его за полученные пятерки покупают бесполезную, а то и вредную еду. И вот, в корзине или в руках – </a:t>
            </a:r>
            <a:r>
              <a:rPr lang="ru-RU" sz="1900" dirty="0" err="1" smtClean="0">
                <a:latin typeface="Arial Black" pitchFamily="34" charset="0"/>
              </a:rPr>
              <a:t>кириешки</a:t>
            </a:r>
            <a:r>
              <a:rPr lang="ru-RU" sz="1900" dirty="0" smtClean="0">
                <a:latin typeface="Arial Black" pitchFamily="34" charset="0"/>
              </a:rPr>
              <a:t>, чипсы, газированный напиток Кока-Кола и другие мало полезные продукты. Знают ли  родители и дети о вреде такой еды – вот вопрос, который меня интересует. В результате возникла тема исследования: « Запретные продукты. Что нельзя есть-пить и почему?»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ransition advTm="3316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348536" cy="5538806"/>
          </a:xfrm>
        </p:spPr>
        <p:txBody>
          <a:bodyPr/>
          <a:lstStyle/>
          <a:p>
            <a:pPr algn="l"/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</a:rPr>
              <a:t>1)</a:t>
            </a:r>
            <a:r>
              <a:rPr lang="ru-RU" sz="1400" dirty="0" smtClean="0">
                <a:latin typeface="Arial Black" pitchFamily="34" charset="0"/>
              </a:rPr>
              <a:t> Я проанализировала данные в медицинской литературе по теме исследования, а именно: «Вредная еда – что мы о ней знаем?» и узнала много интересного и познавательного. Мои наблюдения в магазине показали, что за 2 часа, чипсы купили 5 подростков, попросили купить родителей дети 5-6 лет 4 раза (и их просьба была выполнена) и взрослые 4 раза. </a:t>
            </a:r>
            <a:r>
              <a:rPr lang="ru-RU" sz="1400" dirty="0" err="1" smtClean="0">
                <a:latin typeface="Arial Black" pitchFamily="34" charset="0"/>
              </a:rPr>
              <a:t>Кириешки</a:t>
            </a:r>
            <a:r>
              <a:rPr lang="ru-RU" sz="1400" dirty="0" smtClean="0">
                <a:latin typeface="Arial Black" pitchFamily="34" charset="0"/>
              </a:rPr>
              <a:t> взяли в общей сложности 7 человек, а Колу брал каждый 3 человек подходивший к напиткам.</a:t>
            </a:r>
            <a:br>
              <a:rPr lang="ru-RU" sz="1400" dirty="0" smtClean="0">
                <a:latin typeface="Arial Black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</a:rPr>
              <a:t>2)</a:t>
            </a:r>
            <a:r>
              <a:rPr lang="ru-RU" sz="1400" dirty="0" smtClean="0">
                <a:latin typeface="Arial Black" pitchFamily="34" charset="0"/>
              </a:rPr>
              <a:t> Узнала, насколько важно есть полезную пищу и о том, как влияет на наш организм вредная еда. Узнала о возможных последствиях этой пищи: аллергические реакции, боли в желудке, рвота, тошнота, кариес, ожирение, снижение восприятия вкуса, ослабление иммунитета и многое другое.</a:t>
            </a:r>
            <a:br>
              <a:rPr lang="ru-RU" sz="1400" dirty="0" smtClean="0">
                <a:latin typeface="Arial Black" pitchFamily="34" charset="0"/>
              </a:rPr>
            </a:br>
            <a:r>
              <a:rPr lang="en-US" sz="1400" dirty="0" smtClean="0">
                <a:latin typeface="Arial Black" pitchFamily="34" charset="0"/>
              </a:rPr>
              <a:t/>
            </a:r>
            <a:br>
              <a:rPr lang="en-US" sz="1400" dirty="0" smtClean="0">
                <a:latin typeface="Arial Black" pitchFamily="34" charset="0"/>
              </a:rPr>
            </a:br>
            <a:r>
              <a:rPr lang="en-US" sz="1400" dirty="0" smtClean="0">
                <a:latin typeface="Arial Black" pitchFamily="34" charset="0"/>
              </a:rPr>
              <a:t/>
            </a:r>
            <a:br>
              <a:rPr lang="en-US" sz="1400" dirty="0" smtClean="0">
                <a:latin typeface="Arial Black" pitchFamily="34" charset="0"/>
              </a:rPr>
            </a:br>
            <a:r>
              <a:rPr lang="en-US" sz="1400" dirty="0" smtClean="0">
                <a:latin typeface="Arial Black" pitchFamily="34" charset="0"/>
              </a:rPr>
              <a:t/>
            </a:r>
            <a:br>
              <a:rPr lang="en-US" sz="1400" dirty="0" smtClean="0">
                <a:latin typeface="Arial Black" pitchFamily="34" charset="0"/>
              </a:rPr>
            </a:br>
            <a:r>
              <a:rPr lang="en-US" sz="1400" dirty="0" smtClean="0">
                <a:latin typeface="Arial Black" pitchFamily="34" charset="0"/>
              </a:rPr>
              <a:t/>
            </a:r>
            <a:br>
              <a:rPr lang="en-US" sz="1400" dirty="0" smtClean="0">
                <a:latin typeface="Arial Black" pitchFamily="34" charset="0"/>
              </a:rPr>
            </a:br>
            <a:r>
              <a:rPr lang="en-US" sz="1400" dirty="0" smtClean="0">
                <a:latin typeface="Arial Black" pitchFamily="34" charset="0"/>
              </a:rPr>
              <a:t/>
            </a:r>
            <a:br>
              <a:rPr lang="en-US" sz="1400" dirty="0" smtClean="0">
                <a:latin typeface="Arial Black" pitchFamily="34" charset="0"/>
              </a:rPr>
            </a:br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  <p:transition advTm="6166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5324492"/>
          </a:xfrm>
        </p:spPr>
        <p:txBody>
          <a:bodyPr/>
          <a:lstStyle/>
          <a:p>
            <a:pPr algn="l"/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</a:rPr>
              <a:t>3)</a:t>
            </a:r>
            <a:r>
              <a:rPr lang="ru-RU" sz="1400" dirty="0" smtClean="0">
                <a:latin typeface="Arial Black" pitchFamily="34" charset="0"/>
              </a:rPr>
              <a:t> По итогам нашего анкетирования среди родителей , я установила, что не все родители  обращают внимания  на то,  что едят их дети. Я составила список опасных консервантов и пищевых добавок  используемых в продуктах, которые опасны для организма и могут вызывать различные заболевания.  Самым опасным является Е 951 известный как </a:t>
            </a:r>
            <a:r>
              <a:rPr lang="ru-RU" sz="1400" dirty="0" err="1" smtClean="0">
                <a:latin typeface="Arial Black" pitchFamily="34" charset="0"/>
              </a:rPr>
              <a:t>аспартам</a:t>
            </a:r>
            <a:r>
              <a:rPr lang="ru-RU" sz="1400" dirty="0" smtClean="0">
                <a:latin typeface="Arial Black" pitchFamily="34" charset="0"/>
              </a:rPr>
              <a:t>  (</a:t>
            </a:r>
            <a:r>
              <a:rPr lang="ru-RU" sz="1400" dirty="0" err="1" smtClean="0">
                <a:latin typeface="Arial Black" pitchFamily="34" charset="0"/>
              </a:rPr>
              <a:t>сахарозаменитель</a:t>
            </a:r>
            <a:r>
              <a:rPr lang="ru-RU" sz="1400" dirty="0" smtClean="0">
                <a:latin typeface="Arial Black" pitchFamily="34" charset="0"/>
              </a:rPr>
              <a:t>). Ознакомиться со списком можно в приложении № 1.</a:t>
            </a:r>
            <a:br>
              <a:rPr lang="ru-RU" sz="1400" dirty="0" smtClean="0">
                <a:latin typeface="Arial Black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</a:rPr>
              <a:t>4)</a:t>
            </a:r>
            <a:r>
              <a:rPr lang="ru-RU" sz="1400" dirty="0" smtClean="0">
                <a:latin typeface="Arial Black" pitchFamily="34" charset="0"/>
              </a:rPr>
              <a:t> Я считаю, что учеников и их родителей необходимо ознакомить с темой  о здоровом питании и предложить свои варианты вкусной и полезной пищи такие как: компоты из сухофруктов и свежезамороженных ягод, морсы, употреблять фрукты и овощи, а из хлеба можно самим сделать сухарики, которые будут полезнее магазинных.  Употреблять рыбу хотя бы 1 раз в неделю, мясо 200-300 грамм в день, до 50 грамм любых орехов, а вот в место сладостей есть курагу, изюм и финики!</a:t>
            </a:r>
            <a:endParaRPr lang="ru-RU" sz="1400" dirty="0">
              <a:latin typeface="Arial Black" pitchFamily="34" charset="0"/>
            </a:endParaRPr>
          </a:p>
        </p:txBody>
      </p:sp>
    </p:spTree>
  </p:cSld>
  <p:clrMapOvr>
    <a:masterClrMapping/>
  </p:clrMapOvr>
  <p:transition advTm="7566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538146"/>
          </a:xfrm>
        </p:spPr>
        <p:txBody>
          <a:bodyPr/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  <a:t>Приложение №1</a:t>
            </a:r>
            <a:b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sz="16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857232"/>
            <a:ext cx="5114778" cy="5286412"/>
          </a:xfrm>
        </p:spPr>
        <p:txBody>
          <a:bodyPr>
            <a:normAutofit/>
          </a:bodyPr>
          <a:lstStyle/>
          <a:p>
            <a:pPr algn="l"/>
            <a:r>
              <a:rPr lang="ru-RU" sz="1200" b="1" dirty="0" smtClean="0">
                <a:solidFill>
                  <a:srgbClr val="FF0000"/>
                </a:solidFill>
                <a:latin typeface="Arial Black" pitchFamily="34" charset="0"/>
              </a:rPr>
              <a:t>НЕ Безопасные</a:t>
            </a: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 Black" pitchFamily="34" charset="0"/>
              </a:rPr>
              <a:t>консерванты и пищевые добавки</a:t>
            </a: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pPr algn="l"/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Е110</a:t>
            </a:r>
            <a:r>
              <a:rPr lang="ru-RU" sz="1200" dirty="0" smtClean="0">
                <a:latin typeface="Arial Black" pitchFamily="34" charset="0"/>
              </a:rPr>
              <a:t>-Желтый «солнечный закат»(краситель) </a:t>
            </a:r>
            <a:r>
              <a:rPr lang="ru-RU" sz="1200" b="1" dirty="0" smtClean="0">
                <a:latin typeface="Arial Black" pitchFamily="34" charset="0"/>
              </a:rPr>
              <a:t>Сыпь. Недавние исследования показали что Е110 Приводит к повышению </a:t>
            </a:r>
            <a:r>
              <a:rPr lang="ru-RU" sz="1200" b="1" dirty="0" err="1" smtClean="0">
                <a:latin typeface="Arial Black" pitchFamily="34" charset="0"/>
              </a:rPr>
              <a:t>гипперактивности</a:t>
            </a:r>
            <a:r>
              <a:rPr lang="ru-RU" sz="1200" b="1" dirty="0" smtClean="0">
                <a:latin typeface="Arial Black" pitchFamily="34" charset="0"/>
              </a:rPr>
              <a:t> и снижению концентрации внимания у детей. Особенно опасен астматикам</a:t>
            </a:r>
            <a:r>
              <a:rPr lang="ru-RU" sz="1200" dirty="0" smtClean="0">
                <a:latin typeface="Arial Black" pitchFamily="34" charset="0"/>
              </a:rPr>
              <a:t> </a:t>
            </a:r>
          </a:p>
          <a:p>
            <a:pPr algn="l"/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Е120</a:t>
            </a:r>
            <a:r>
              <a:rPr lang="ru-RU" sz="1200" dirty="0" smtClean="0">
                <a:latin typeface="Arial Black" pitchFamily="34" charset="0"/>
              </a:rPr>
              <a:t> -Кармин(краситель) </a:t>
            </a:r>
            <a:r>
              <a:rPr lang="ru-RU" sz="1200" b="1" dirty="0" smtClean="0">
                <a:latin typeface="Arial Black" pitchFamily="34" charset="0"/>
              </a:rPr>
              <a:t>Сыпь. Получают из тел самок некоторых насекомых, обитающих на поверхностях растений в Перу, Америке и на Канарских островах</a:t>
            </a:r>
            <a:r>
              <a:rPr lang="ru-RU" sz="1200" dirty="0" smtClean="0">
                <a:latin typeface="Arial Black" pitchFamily="34" charset="0"/>
              </a:rPr>
              <a:t> </a:t>
            </a:r>
          </a:p>
          <a:p>
            <a:pPr algn="l"/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Е122</a:t>
            </a:r>
            <a:r>
              <a:rPr lang="ru-RU" sz="1200" dirty="0" smtClean="0">
                <a:latin typeface="Arial Black" pitchFamily="34" charset="0"/>
              </a:rPr>
              <a:t> -</a:t>
            </a:r>
            <a:r>
              <a:rPr lang="ru-RU" sz="1200" dirty="0" err="1" smtClean="0">
                <a:latin typeface="Arial Black" pitchFamily="34" charset="0"/>
              </a:rPr>
              <a:t>Азорубин</a:t>
            </a:r>
            <a:r>
              <a:rPr lang="ru-RU" sz="1200" dirty="0" smtClean="0">
                <a:latin typeface="Arial Black" pitchFamily="34" charset="0"/>
              </a:rPr>
              <a:t>, </a:t>
            </a:r>
            <a:r>
              <a:rPr lang="ru-RU" sz="1200" dirty="0" err="1" smtClean="0">
                <a:latin typeface="Arial Black" pitchFamily="34" charset="0"/>
              </a:rPr>
              <a:t>кармуазин</a:t>
            </a:r>
            <a:r>
              <a:rPr lang="ru-RU" sz="1200" dirty="0" smtClean="0">
                <a:latin typeface="Arial Black" pitchFamily="34" charset="0"/>
              </a:rPr>
              <a:t> </a:t>
            </a:r>
            <a:r>
              <a:rPr lang="ru-RU" sz="1200" b="1" dirty="0" smtClean="0">
                <a:latin typeface="Arial Black" pitchFamily="34" charset="0"/>
              </a:rPr>
              <a:t>Сыпь. Канцероген. Недавние исследования показали что Е122Приводит к повышению </a:t>
            </a:r>
            <a:r>
              <a:rPr lang="ru-RU" sz="1200" b="1" dirty="0" err="1" smtClean="0">
                <a:latin typeface="Arial Black" pitchFamily="34" charset="0"/>
              </a:rPr>
              <a:t>гиперактивности</a:t>
            </a:r>
            <a:r>
              <a:rPr lang="ru-RU" sz="1200" b="1" dirty="0" smtClean="0">
                <a:latin typeface="Arial Black" pitchFamily="34" charset="0"/>
              </a:rPr>
              <a:t> и снижению концентрации внимания у детей. Особенно опасен астматикам</a:t>
            </a:r>
            <a:r>
              <a:rPr lang="ru-RU" sz="1200" dirty="0" smtClean="0">
                <a:latin typeface="Arial Black" pitchFamily="34" charset="0"/>
              </a:rPr>
              <a:t> </a:t>
            </a:r>
          </a:p>
          <a:p>
            <a:pPr algn="l"/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Е124</a:t>
            </a:r>
            <a:r>
              <a:rPr lang="ru-RU" sz="1200" dirty="0" smtClean="0">
                <a:latin typeface="Arial Black" pitchFamily="34" charset="0"/>
              </a:rPr>
              <a:t> -</a:t>
            </a:r>
            <a:r>
              <a:rPr lang="ru-RU" sz="1200" dirty="0" err="1" smtClean="0">
                <a:latin typeface="Arial Black" pitchFamily="34" charset="0"/>
              </a:rPr>
              <a:t>Понсо</a:t>
            </a:r>
            <a:r>
              <a:rPr lang="ru-RU" sz="1200" dirty="0" smtClean="0">
                <a:latin typeface="Arial Black" pitchFamily="34" charset="0"/>
              </a:rPr>
              <a:t> 4R, Пунцовый 4R </a:t>
            </a:r>
            <a:r>
              <a:rPr lang="ru-RU" sz="1200" b="1" dirty="0" smtClean="0">
                <a:latin typeface="Arial Black" pitchFamily="34" charset="0"/>
              </a:rPr>
              <a:t>Сыпь Канцероген. Является сильным аллергеном, и может вызвать анафилактический шок, или приступ удушья у астматиков и людей с непереносимостью аспирина. Приводит к повышению </a:t>
            </a:r>
            <a:r>
              <a:rPr lang="ru-RU" sz="1200" b="1" dirty="0" err="1" smtClean="0">
                <a:latin typeface="Arial Black" pitchFamily="34" charset="0"/>
              </a:rPr>
              <a:t>гиперактивности</a:t>
            </a:r>
            <a:r>
              <a:rPr lang="ru-RU" sz="1200" b="1" dirty="0" smtClean="0">
                <a:latin typeface="Arial Black" pitchFamily="34" charset="0"/>
              </a:rPr>
              <a:t> и снижению концентрации внимания у детей.</a:t>
            </a:r>
            <a:r>
              <a:rPr lang="ru-RU" sz="1200" dirty="0" smtClean="0">
                <a:latin typeface="Arial Black" pitchFamily="34" charset="0"/>
              </a:rPr>
              <a:t> </a:t>
            </a:r>
          </a:p>
          <a:p>
            <a:pPr algn="l"/>
            <a:endParaRPr lang="ru-RU" sz="1200" dirty="0">
              <a:latin typeface="Arial Black" pitchFamily="34" charset="0"/>
            </a:endParaRPr>
          </a:p>
        </p:txBody>
      </p:sp>
      <p:pic>
        <p:nvPicPr>
          <p:cNvPr id="5" name="kukutiki-am-nyam-nyam_(mp3.cc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-1285916" y="335756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21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41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7"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85728"/>
            <a:ext cx="5114778" cy="6215106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Е129</a:t>
            </a:r>
            <a:r>
              <a:rPr lang="ru-RU" sz="1200" dirty="0" smtClean="0">
                <a:latin typeface="Arial Black" pitchFamily="34" charset="0"/>
              </a:rPr>
              <a:t> -Красный очаровательный АС </a:t>
            </a:r>
            <a:r>
              <a:rPr lang="ru-RU" sz="1200" b="1" dirty="0" smtClean="0">
                <a:latin typeface="Arial Black" pitchFamily="34" charset="0"/>
              </a:rPr>
              <a:t>Опасен людям чувствительными к аспирину иногда может вызывать синдрома дефицита внимания и повышенный уровень </a:t>
            </a:r>
            <a:r>
              <a:rPr lang="ru-RU" sz="1200" b="1" dirty="0" err="1" smtClean="0">
                <a:latin typeface="Arial Black" pitchFamily="34" charset="0"/>
              </a:rPr>
              <a:t>гиперактивности</a:t>
            </a:r>
            <a:r>
              <a:rPr lang="ru-RU" sz="1200" b="1" dirty="0" smtClean="0">
                <a:latin typeface="Arial Black" pitchFamily="34" charset="0"/>
              </a:rPr>
              <a:t> у детей. </a:t>
            </a:r>
            <a:endParaRPr lang="ru-RU" sz="1200" dirty="0" smtClean="0">
              <a:latin typeface="Arial Black" pitchFamily="34" charset="0"/>
            </a:endParaRPr>
          </a:p>
          <a:p>
            <a:pPr algn="l"/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Е132</a:t>
            </a:r>
            <a:r>
              <a:rPr lang="ru-RU" sz="1200" dirty="0" smtClean="0">
                <a:latin typeface="Arial Black" pitchFamily="34" charset="0"/>
              </a:rPr>
              <a:t> -Индигокармин </a:t>
            </a:r>
            <a:r>
              <a:rPr lang="ru-RU" sz="1200" b="1" dirty="0" smtClean="0">
                <a:latin typeface="Arial Black" pitchFamily="34" charset="0"/>
              </a:rPr>
              <a:t>Опасен. Может вызывать , проблемы с сердцем, тошноту. Провоцирует приступы удушья у астматиков и вызывает серьезные аллергические реакции.</a:t>
            </a:r>
            <a:r>
              <a:rPr lang="ru-RU" sz="1200" dirty="0" smtClean="0">
                <a:latin typeface="Arial Black" pitchFamily="34" charset="0"/>
              </a:rPr>
              <a:t> </a:t>
            </a:r>
          </a:p>
          <a:p>
            <a:pPr algn="l"/>
            <a:r>
              <a:rPr lang="ru-RU" sz="1200" dirty="0" smtClean="0">
                <a:latin typeface="Arial Black" pitchFamily="34" charset="0"/>
              </a:rPr>
              <a:t/>
            </a:r>
            <a:br>
              <a:rPr lang="ru-RU" sz="1200" dirty="0" smtClean="0">
                <a:latin typeface="Arial Black" pitchFamily="34" charset="0"/>
              </a:rPr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E621</a:t>
            </a:r>
            <a:r>
              <a:rPr lang="ru-RU" sz="1200" dirty="0" smtClean="0">
                <a:latin typeface="Arial Black" pitchFamily="34" charset="0"/>
              </a:rPr>
              <a:t> -</a:t>
            </a:r>
            <a:r>
              <a:rPr lang="ru-RU" sz="1200" dirty="0" err="1" smtClean="0">
                <a:latin typeface="Arial Black" pitchFamily="34" charset="0"/>
              </a:rPr>
              <a:t>Глутамат</a:t>
            </a:r>
            <a:r>
              <a:rPr lang="ru-RU" sz="1200" dirty="0" smtClean="0">
                <a:latin typeface="Arial Black" pitchFamily="34" charset="0"/>
              </a:rPr>
              <a:t> натрия или </a:t>
            </a:r>
            <a:r>
              <a:rPr lang="ru-RU" sz="1200" dirty="0" err="1" smtClean="0">
                <a:latin typeface="Arial Black" pitchFamily="34" charset="0"/>
              </a:rPr>
              <a:t>глютамат</a:t>
            </a:r>
            <a:r>
              <a:rPr lang="ru-RU" sz="1200" dirty="0" smtClean="0">
                <a:latin typeface="Arial Black" pitchFamily="34" charset="0"/>
              </a:rPr>
              <a:t> натрия.(Усилитель вкуса и аромата)</a:t>
            </a:r>
            <a:r>
              <a:rPr lang="ru-RU" sz="1200" b="1" dirty="0" smtClean="0">
                <a:latin typeface="Arial Black" pitchFamily="34" charset="0"/>
              </a:rPr>
              <a:t>Опасен. при систематическом его употреблении в больших количествах у человека может наблюдаться ряд побочных эффектов в виде головной боли, повышенного потоотделения, покраснение лица и шеи, усиленного сердцебиения, болей в груди, общей слабости и др. Проявление данных признаков вследствие употребления большого количества </a:t>
            </a:r>
            <a:r>
              <a:rPr lang="ru-RU" sz="1200" b="1" dirty="0" err="1" smtClean="0">
                <a:latin typeface="Arial Black" pitchFamily="34" charset="0"/>
              </a:rPr>
              <a:t>глутамата</a:t>
            </a:r>
            <a:r>
              <a:rPr lang="ru-RU" sz="1200" b="1" dirty="0" smtClean="0">
                <a:latin typeface="Arial Black" pitchFamily="34" charset="0"/>
              </a:rPr>
              <a:t> называют «синдромом китайского ресторана»</a:t>
            </a:r>
          </a:p>
          <a:p>
            <a:pPr algn="l"/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FF0000"/>
                </a:solidFill>
                <a:latin typeface="Arial Black" pitchFamily="34" charset="0"/>
              </a:rPr>
              <a:t>Е951</a:t>
            </a:r>
            <a:r>
              <a:rPr lang="ru-RU" sz="1200" dirty="0" smtClean="0">
                <a:latin typeface="Arial Black" pitchFamily="34" charset="0"/>
              </a:rPr>
              <a:t> -</a:t>
            </a:r>
            <a:r>
              <a:rPr lang="ru-RU" sz="1200" dirty="0" err="1" smtClean="0">
                <a:latin typeface="Arial Black" pitchFamily="34" charset="0"/>
              </a:rPr>
              <a:t>Аспартам</a:t>
            </a:r>
            <a:r>
              <a:rPr lang="ru-RU" sz="1200" dirty="0" smtClean="0">
                <a:latin typeface="Arial Black" pitchFamily="34" charset="0"/>
              </a:rPr>
              <a:t>(заменитель сахара).</a:t>
            </a:r>
            <a:r>
              <a:rPr lang="ru-RU" sz="1200" b="1" dirty="0" smtClean="0">
                <a:latin typeface="Arial Black" pitchFamily="34" charset="0"/>
              </a:rPr>
              <a:t>Очень опасен </a:t>
            </a:r>
            <a:r>
              <a:rPr lang="ru-RU" sz="1200" b="1" dirty="0" err="1" smtClean="0">
                <a:latin typeface="Arial Black" pitchFamily="34" charset="0"/>
              </a:rPr>
              <a:t>Генномодифицирован</a:t>
            </a:r>
            <a:r>
              <a:rPr lang="ru-RU" sz="1200" b="1" dirty="0" smtClean="0">
                <a:latin typeface="Arial Black" pitchFamily="34" charset="0"/>
              </a:rPr>
              <a:t>. Подавляющее большинство независимых экспертов подтверждают, что длительное использование </a:t>
            </a:r>
            <a:r>
              <a:rPr lang="ru-RU" sz="1200" b="1" dirty="0" err="1" smtClean="0">
                <a:latin typeface="Arial Black" pitchFamily="34" charset="0"/>
              </a:rPr>
              <a:t>аспартама</a:t>
            </a:r>
            <a:r>
              <a:rPr lang="ru-RU" sz="1200" b="1" dirty="0" smtClean="0">
                <a:latin typeface="Arial Black" pitchFamily="34" charset="0"/>
              </a:rPr>
              <a:t> может вызывать головную боль, мигрень, звон в ушах, аллергию, депрессию, бессонницу и даже рак мозга. В 200 раз слаще сахара. В Японии и США - генетически модифицированный! При плохой очистке и в большой дозировке может быть опасным для здоровья! Допустимая доза в день 40мг на 1кг веса. У человека, весящего 60 кг, эта доза уже достигается после потребления 1,2кг йогурта «</a:t>
            </a:r>
            <a:r>
              <a:rPr lang="ru-RU" sz="1200" b="1" dirty="0" err="1" smtClean="0">
                <a:latin typeface="Arial Black" pitchFamily="34" charset="0"/>
              </a:rPr>
              <a:t>Light</a:t>
            </a:r>
            <a:r>
              <a:rPr lang="ru-RU" sz="1200" b="1" dirty="0" smtClean="0">
                <a:latin typeface="Arial Black" pitchFamily="34" charset="0"/>
              </a:rPr>
              <a:t>» или 8 чашек кофе подслащенных </a:t>
            </a:r>
            <a:r>
              <a:rPr lang="ru-RU" sz="1200" b="1" dirty="0" err="1" smtClean="0">
                <a:latin typeface="Arial Black" pitchFamily="34" charset="0"/>
              </a:rPr>
              <a:t>аспартамом</a:t>
            </a:r>
            <a:r>
              <a:rPr lang="ru-RU" sz="1200" b="1" dirty="0" smtClean="0">
                <a:latin typeface="Arial Black" pitchFamily="34" charset="0"/>
              </a:rPr>
              <a:t>. Ребенку, весящему 25кг, достаточно 600гр йогурта «</a:t>
            </a:r>
            <a:r>
              <a:rPr lang="ru-RU" sz="1200" b="1" dirty="0" err="1" smtClean="0">
                <a:latin typeface="Arial Black" pitchFamily="34" charset="0"/>
              </a:rPr>
              <a:t>Light</a:t>
            </a:r>
            <a:r>
              <a:rPr lang="ru-RU" sz="1200" b="1" dirty="0" smtClean="0">
                <a:latin typeface="Arial Black" pitchFamily="34" charset="0"/>
              </a:rPr>
              <a:t>»</a:t>
            </a:r>
            <a:r>
              <a:rPr lang="ru-RU" sz="1200" b="1" dirty="0" smtClean="0"/>
              <a:t>.</a:t>
            </a:r>
            <a:r>
              <a:rPr lang="ru-RU" sz="1200" dirty="0" smtClean="0"/>
              <a:t> </a:t>
            </a:r>
          </a:p>
          <a:p>
            <a:pPr algn="l"/>
            <a:endParaRPr lang="ru-RU" sz="1200" dirty="0" smtClean="0"/>
          </a:p>
          <a:p>
            <a:pPr algn="l"/>
            <a:endParaRPr lang="ru-RU" sz="1200" dirty="0"/>
          </a:p>
        </p:txBody>
      </p:sp>
    </p:spTree>
  </p:cSld>
  <p:clrMapOvr>
    <a:masterClrMapping/>
  </p:clrMapOvr>
  <p:transition advTm="32963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110</TotalTime>
  <Words>227</Words>
  <Application>Microsoft Office PowerPoint</Application>
  <PresentationFormat>Экран (4:3)</PresentationFormat>
  <Paragraphs>23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Коммунальное Государственное учреждение основная средняя школа № 11</vt:lpstr>
      <vt:lpstr>Цель моего исследования:  изучить качество пищевых продуктов и их влияние на организм человека. Задачи моего проекта:  1.Проанализировать данные в медицинской  литературе по теме исследования. 2.Описать, как влияет вредная еда на наш организм, чем он вреден и к каким последствиям это приводит. 3. Доказать, что о вредной и о здоровой  еде знают не многие  4. Предложить свои способы решения проблемы. Объект исследования: 1.Чипсы  2. Кириешки 3. Газированный напиток Кока-Кола   Методы исследования:  Анализ, анкетирование, наблюдение, сбор информации из  книг, журналов, интернет ресурсов. Моя гипотеза: Я изучу этот вопрос и если чипсы, кириешки, и Кока-Кола причиняют вред организму человека, тогда я смогу убедить моих одноклассников питаться здоровой пищей, а именно: готовить компоты и морсы из свежих и свежезамороженных фруктов и ягод, употреблять больше фруктов, мяса и рыбы. </vt:lpstr>
      <vt:lpstr>Актуальность темы</vt:lpstr>
      <vt:lpstr>1) Я проанализировала данные в медицинской литературе по теме исследования, а именно: «Вредная еда – что мы о ней знаем?» и узнала много интересного и познавательного. Мои наблюдения в магазине показали, что за 2 часа, чипсы купили 5 подростков, попросили купить родителей дети 5-6 лет 4 раза (и их просьба была выполнена) и взрослые 4 раза. Кириешки взяли в общей сложности 7 человек, а Колу брал каждый 3 человек подходивший к напиткам. 2) Узнала, насколько важно есть полезную пищу и о том, как влияет на наш организм вредная еда. Узнала о возможных последствиях этой пищи: аллергические реакции, боли в желудке, рвота, тошнота, кариес, ожирение, снижение восприятия вкуса, ослабление иммунитета и многое другое.      </vt:lpstr>
      <vt:lpstr>3) По итогам нашего анкетирования среди родителей , я установила, что не все родители  обращают внимания  на то,  что едят их дети. Я составила список опасных консервантов и пищевых добавок  используемых в продуктах, которые опасны для организма и могут вызывать различные заболевания.  Самым опасным является Е 951 известный как аспартам  (сахарозаменитель). Ознакомиться со списком можно в приложении № 1. 4) Я считаю, что учеников и их родителей необходимо ознакомить с темой  о здоровом питании и предложить свои варианты вкусной и полезной пищи такие как: компоты из сухофруктов и свежезамороженных ягод, морсы, употреблять фрукты и овощи, а из хлеба можно самим сделать сухарики, которые будут полезнее магазинных.  Употреблять рыбу хотя бы 1 раз в неделю, мясо 200-300 грамм в день, до 50 грамм любых орехов, а вот в место сладостей есть курагу, изюм и финики!</vt:lpstr>
      <vt:lpstr>Приложение №1 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Коммунальное Государственное учреждение основная средняя школа № 11</dc:title>
  <dc:creator>User</dc:creator>
  <cp:lastModifiedBy>1</cp:lastModifiedBy>
  <cp:revision>20</cp:revision>
  <dcterms:created xsi:type="dcterms:W3CDTF">2017-03-25T07:17:11Z</dcterms:created>
  <dcterms:modified xsi:type="dcterms:W3CDTF">2017-05-31T09:41:37Z</dcterms:modified>
</cp:coreProperties>
</file>