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2"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1F8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layout/>
    </c:title>
    <c:plotArea>
      <c:layout>
        <c:manualLayout>
          <c:layoutTarget val="inner"/>
          <c:xMode val="edge"/>
          <c:yMode val="edge"/>
          <c:x val="0.21192855080235967"/>
          <c:y val="0.23210512448106113"/>
          <c:w val="0.64921537890351066"/>
          <c:h val="0.54521837204220902"/>
        </c:manualLayout>
      </c:layout>
      <c:barChart>
        <c:barDir val="col"/>
        <c:grouping val="clustered"/>
        <c:ser>
          <c:idx val="0"/>
          <c:order val="0"/>
          <c:tx>
            <c:strRef>
              <c:f>Лист1!$B$1</c:f>
              <c:strCache>
                <c:ptCount val="1"/>
                <c:pt idx="0">
                  <c:v>результаты опроса</c:v>
                </c:pt>
              </c:strCache>
            </c:strRef>
          </c:tx>
          <c:dLbls>
            <c:showVal val="1"/>
          </c:dLbls>
          <c:cat>
            <c:strRef>
              <c:f>Лист1!$A$2:$A$3</c:f>
              <c:strCache>
                <c:ptCount val="2"/>
                <c:pt idx="0">
                  <c:v>соблюдают правила</c:v>
                </c:pt>
                <c:pt idx="1">
                  <c:v>не соблюдают правила</c:v>
                </c:pt>
              </c:strCache>
            </c:strRef>
          </c:cat>
          <c:val>
            <c:numRef>
              <c:f>Лист1!$B$2:$B$3</c:f>
              <c:numCache>
                <c:formatCode>General</c:formatCode>
                <c:ptCount val="2"/>
                <c:pt idx="0">
                  <c:v>80</c:v>
                </c:pt>
                <c:pt idx="1">
                  <c:v>20</c:v>
                </c:pt>
              </c:numCache>
            </c:numRef>
          </c:val>
        </c:ser>
        <c:dLbls/>
        <c:axId val="47833856"/>
        <c:axId val="47835776"/>
      </c:barChart>
      <c:catAx>
        <c:axId val="47833856"/>
        <c:scaling>
          <c:orientation val="minMax"/>
        </c:scaling>
        <c:axPos val="b"/>
        <c:tickLblPos val="nextTo"/>
        <c:crossAx val="47835776"/>
        <c:crosses val="autoZero"/>
        <c:auto val="1"/>
        <c:lblAlgn val="ctr"/>
        <c:lblOffset val="100"/>
      </c:catAx>
      <c:valAx>
        <c:axId val="47835776"/>
        <c:scaling>
          <c:orientation val="minMax"/>
        </c:scaling>
        <c:axPos val="l"/>
        <c:majorGridlines/>
        <c:numFmt formatCode="General" sourceLinked="1"/>
        <c:tickLblPos val="nextTo"/>
        <c:crossAx val="47833856"/>
        <c:crosses val="autoZero"/>
        <c:crossBetween val="between"/>
      </c:valAx>
    </c:plotArea>
    <c:legend>
      <c:legendPos val="r"/>
      <c:layout>
        <c:manualLayout>
          <c:xMode val="edge"/>
          <c:yMode val="edge"/>
          <c:x val="0.87917841573884226"/>
          <c:y val="0.298793105664306"/>
          <c:w val="0.1208215842611579"/>
          <c:h val="0.32520436229965427"/>
        </c:manualLayout>
      </c:layout>
      <c:txPr>
        <a:bodyPr/>
        <a:lstStyle/>
        <a:p>
          <a:pPr>
            <a:defRPr sz="1200"/>
          </a:pPr>
          <a:endParaRPr lang="ru-RU"/>
        </a:p>
      </c:txPr>
    </c:legend>
    <c:plotVisOnly val="1"/>
    <c:dispBlanksAs val="gap"/>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7794B-D89E-4AFB-95B8-2531CA60877C}"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ru-RU"/>
        </a:p>
      </dgm:t>
    </dgm:pt>
    <dgm:pt modelId="{7DE86F5E-3093-4427-8C0D-3DEBF4036F88}">
      <dgm:prSet phldrT="[Текст]"/>
      <dgm:spPr/>
      <dgm:t>
        <a:bodyPr/>
        <a:lstStyle/>
        <a:p>
          <a:r>
            <a:rPr lang="ru-RU" dirty="0" smtClean="0"/>
            <a:t>национальный</a:t>
          </a:r>
          <a:endParaRPr lang="ru-RU" dirty="0"/>
        </a:p>
      </dgm:t>
    </dgm:pt>
    <dgm:pt modelId="{7512B96A-3281-4DA4-B1A4-5C689BCBA51C}" type="parTrans" cxnId="{3D399C98-4266-4D01-93D7-6DE58590D64D}">
      <dgm:prSet/>
      <dgm:spPr/>
      <dgm:t>
        <a:bodyPr/>
        <a:lstStyle/>
        <a:p>
          <a:endParaRPr lang="ru-RU"/>
        </a:p>
      </dgm:t>
    </dgm:pt>
    <dgm:pt modelId="{9D27EA02-7074-4413-8BF2-769AA3373416}" type="sibTrans" cxnId="{3D399C98-4266-4D01-93D7-6DE58590D64D}">
      <dgm:prSet/>
      <dgm:spPr/>
      <dgm:t>
        <a:bodyPr/>
        <a:lstStyle/>
        <a:p>
          <a:endParaRPr lang="ru-RU"/>
        </a:p>
      </dgm:t>
    </dgm:pt>
    <dgm:pt modelId="{C92D58FA-13A2-4854-8733-BB732E4A5898}">
      <dgm:prSet phldrT="[Текст]"/>
      <dgm:spPr/>
      <dgm:t>
        <a:bodyPr/>
        <a:lstStyle/>
        <a:p>
          <a:r>
            <a:rPr lang="ru-RU" dirty="0" smtClean="0"/>
            <a:t>бытовой</a:t>
          </a:r>
          <a:endParaRPr lang="ru-RU" dirty="0"/>
        </a:p>
      </dgm:t>
    </dgm:pt>
    <dgm:pt modelId="{B194DD47-3DAA-4B19-B9A6-0FD01FB01A2B}" type="parTrans" cxnId="{B46EB028-9202-4AC1-98D1-54B41852C2E4}">
      <dgm:prSet/>
      <dgm:spPr/>
      <dgm:t>
        <a:bodyPr/>
        <a:lstStyle/>
        <a:p>
          <a:endParaRPr lang="ru-RU"/>
        </a:p>
      </dgm:t>
    </dgm:pt>
    <dgm:pt modelId="{2E0056B6-4DA4-41F5-8A5F-5BA0C1496687}" type="sibTrans" cxnId="{B46EB028-9202-4AC1-98D1-54B41852C2E4}">
      <dgm:prSet/>
      <dgm:spPr/>
      <dgm:t>
        <a:bodyPr/>
        <a:lstStyle/>
        <a:p>
          <a:endParaRPr lang="ru-RU"/>
        </a:p>
      </dgm:t>
    </dgm:pt>
    <dgm:pt modelId="{62E89378-BCA2-44DB-B51A-12180CB69133}">
      <dgm:prSet phldrT="[Текст]"/>
      <dgm:spPr/>
      <dgm:t>
        <a:bodyPr/>
        <a:lstStyle/>
        <a:p>
          <a:r>
            <a:rPr lang="ru-RU" dirty="0" smtClean="0"/>
            <a:t>столовый</a:t>
          </a:r>
          <a:endParaRPr lang="ru-RU" dirty="0"/>
        </a:p>
      </dgm:t>
    </dgm:pt>
    <dgm:pt modelId="{5B416241-92F0-4F62-8C5E-41FD62EF7A3F}" type="parTrans" cxnId="{B7C57D0F-F527-4543-8E10-20000DDDAE8A}">
      <dgm:prSet/>
      <dgm:spPr/>
      <dgm:t>
        <a:bodyPr/>
        <a:lstStyle/>
        <a:p>
          <a:endParaRPr lang="ru-RU"/>
        </a:p>
      </dgm:t>
    </dgm:pt>
    <dgm:pt modelId="{5E8A2BF2-5F49-4D96-A7A5-87D50CFE4C61}" type="sibTrans" cxnId="{B7C57D0F-F527-4543-8E10-20000DDDAE8A}">
      <dgm:prSet/>
      <dgm:spPr/>
      <dgm:t>
        <a:bodyPr/>
        <a:lstStyle/>
        <a:p>
          <a:endParaRPr lang="ru-RU"/>
        </a:p>
      </dgm:t>
    </dgm:pt>
    <dgm:pt modelId="{9B0B854B-06E8-4139-AEB2-7CF5411FB445}">
      <dgm:prSet phldrT="[Текст]"/>
      <dgm:spPr/>
      <dgm:t>
        <a:bodyPr/>
        <a:lstStyle/>
        <a:p>
          <a:r>
            <a:rPr lang="ru-RU" dirty="0" smtClean="0"/>
            <a:t>профессиональный</a:t>
          </a:r>
          <a:endParaRPr lang="ru-RU" dirty="0"/>
        </a:p>
      </dgm:t>
    </dgm:pt>
    <dgm:pt modelId="{C92FD7E2-D69D-47DB-B0BD-AFC6C7EE0715}" type="parTrans" cxnId="{A779D692-F97F-4233-966C-15FDDED2968B}">
      <dgm:prSet/>
      <dgm:spPr/>
      <dgm:t>
        <a:bodyPr/>
        <a:lstStyle/>
        <a:p>
          <a:endParaRPr lang="ru-RU"/>
        </a:p>
      </dgm:t>
    </dgm:pt>
    <dgm:pt modelId="{0D08D613-0456-4FBA-BAB8-37F33CDEEE6E}" type="sibTrans" cxnId="{A779D692-F97F-4233-966C-15FDDED2968B}">
      <dgm:prSet/>
      <dgm:spPr/>
      <dgm:t>
        <a:bodyPr/>
        <a:lstStyle/>
        <a:p>
          <a:endParaRPr lang="ru-RU"/>
        </a:p>
      </dgm:t>
    </dgm:pt>
    <dgm:pt modelId="{EFAFDEDE-50DF-4A5D-9D72-EFB2D05A4385}">
      <dgm:prSet phldrT="[Текст]"/>
      <dgm:spPr/>
      <dgm:t>
        <a:bodyPr/>
        <a:lstStyle/>
        <a:p>
          <a:r>
            <a:rPr lang="ru-RU" dirty="0" smtClean="0"/>
            <a:t>свадебный</a:t>
          </a:r>
          <a:endParaRPr lang="ru-RU" dirty="0"/>
        </a:p>
      </dgm:t>
    </dgm:pt>
    <dgm:pt modelId="{FDD45BD0-6305-450E-B7C6-452FA472E10F}" type="parTrans" cxnId="{30869263-82BE-4D4B-9587-98324CD649A9}">
      <dgm:prSet/>
      <dgm:spPr/>
      <dgm:t>
        <a:bodyPr/>
        <a:lstStyle/>
        <a:p>
          <a:endParaRPr lang="ru-RU"/>
        </a:p>
      </dgm:t>
    </dgm:pt>
    <dgm:pt modelId="{5325E6A6-F26B-43B6-AE35-121957BA58D6}" type="sibTrans" cxnId="{30869263-82BE-4D4B-9587-98324CD649A9}">
      <dgm:prSet/>
      <dgm:spPr/>
      <dgm:t>
        <a:bodyPr/>
        <a:lstStyle/>
        <a:p>
          <a:endParaRPr lang="ru-RU"/>
        </a:p>
      </dgm:t>
    </dgm:pt>
    <dgm:pt modelId="{5A91B185-32E7-44BD-B4B0-3E4BD43FAE12}" type="pres">
      <dgm:prSet presAssocID="{2977794B-D89E-4AFB-95B8-2531CA60877C}" presName="diagram" presStyleCnt="0">
        <dgm:presLayoutVars>
          <dgm:dir/>
          <dgm:resizeHandles val="exact"/>
        </dgm:presLayoutVars>
      </dgm:prSet>
      <dgm:spPr/>
      <dgm:t>
        <a:bodyPr/>
        <a:lstStyle/>
        <a:p>
          <a:endParaRPr lang="ru-RU"/>
        </a:p>
      </dgm:t>
    </dgm:pt>
    <dgm:pt modelId="{B27D0AB0-CA27-4ECE-A4C3-574D24935D4E}" type="pres">
      <dgm:prSet presAssocID="{7DE86F5E-3093-4427-8C0D-3DEBF4036F88}" presName="node" presStyleLbl="node1" presStyleIdx="0" presStyleCnt="5">
        <dgm:presLayoutVars>
          <dgm:bulletEnabled val="1"/>
        </dgm:presLayoutVars>
      </dgm:prSet>
      <dgm:spPr/>
      <dgm:t>
        <a:bodyPr/>
        <a:lstStyle/>
        <a:p>
          <a:endParaRPr lang="ru-RU"/>
        </a:p>
      </dgm:t>
    </dgm:pt>
    <dgm:pt modelId="{0670C1AA-72B5-4DF8-B217-963BA9FCC4AF}" type="pres">
      <dgm:prSet presAssocID="{9D27EA02-7074-4413-8BF2-769AA3373416}" presName="sibTrans" presStyleCnt="0"/>
      <dgm:spPr/>
    </dgm:pt>
    <dgm:pt modelId="{05C9E2B0-16D4-4E69-AF11-F27F0A6082F5}" type="pres">
      <dgm:prSet presAssocID="{C92D58FA-13A2-4854-8733-BB732E4A5898}" presName="node" presStyleLbl="node1" presStyleIdx="1" presStyleCnt="5">
        <dgm:presLayoutVars>
          <dgm:bulletEnabled val="1"/>
        </dgm:presLayoutVars>
      </dgm:prSet>
      <dgm:spPr/>
      <dgm:t>
        <a:bodyPr/>
        <a:lstStyle/>
        <a:p>
          <a:endParaRPr lang="ru-RU"/>
        </a:p>
      </dgm:t>
    </dgm:pt>
    <dgm:pt modelId="{D0658C35-DB94-47A5-96FB-90A0EEC52752}" type="pres">
      <dgm:prSet presAssocID="{2E0056B6-4DA4-41F5-8A5F-5BA0C1496687}" presName="sibTrans" presStyleCnt="0"/>
      <dgm:spPr/>
    </dgm:pt>
    <dgm:pt modelId="{A0FD01DC-4FAB-4AA1-9F81-626A5C9F7F40}" type="pres">
      <dgm:prSet presAssocID="{62E89378-BCA2-44DB-B51A-12180CB69133}" presName="node" presStyleLbl="node1" presStyleIdx="2" presStyleCnt="5">
        <dgm:presLayoutVars>
          <dgm:bulletEnabled val="1"/>
        </dgm:presLayoutVars>
      </dgm:prSet>
      <dgm:spPr/>
      <dgm:t>
        <a:bodyPr/>
        <a:lstStyle/>
        <a:p>
          <a:endParaRPr lang="ru-RU"/>
        </a:p>
      </dgm:t>
    </dgm:pt>
    <dgm:pt modelId="{8E8598D0-367C-4AC3-9DB2-FF0985C3AC26}" type="pres">
      <dgm:prSet presAssocID="{5E8A2BF2-5F49-4D96-A7A5-87D50CFE4C61}" presName="sibTrans" presStyleCnt="0"/>
      <dgm:spPr/>
    </dgm:pt>
    <dgm:pt modelId="{DA4256CC-3165-4ADB-A46F-D719A6956187}" type="pres">
      <dgm:prSet presAssocID="{9B0B854B-06E8-4139-AEB2-7CF5411FB445}" presName="node" presStyleLbl="node1" presStyleIdx="3" presStyleCnt="5">
        <dgm:presLayoutVars>
          <dgm:bulletEnabled val="1"/>
        </dgm:presLayoutVars>
      </dgm:prSet>
      <dgm:spPr/>
      <dgm:t>
        <a:bodyPr/>
        <a:lstStyle/>
        <a:p>
          <a:endParaRPr lang="ru-RU"/>
        </a:p>
      </dgm:t>
    </dgm:pt>
    <dgm:pt modelId="{639B3AE1-DFA8-47ED-AAE4-29365D0E9E3F}" type="pres">
      <dgm:prSet presAssocID="{0D08D613-0456-4FBA-BAB8-37F33CDEEE6E}" presName="sibTrans" presStyleCnt="0"/>
      <dgm:spPr/>
    </dgm:pt>
    <dgm:pt modelId="{D4C6BE44-AD5D-4AFB-B9B2-874AFE015133}" type="pres">
      <dgm:prSet presAssocID="{EFAFDEDE-50DF-4A5D-9D72-EFB2D05A4385}" presName="node" presStyleLbl="node1" presStyleIdx="4" presStyleCnt="5">
        <dgm:presLayoutVars>
          <dgm:bulletEnabled val="1"/>
        </dgm:presLayoutVars>
      </dgm:prSet>
      <dgm:spPr/>
      <dgm:t>
        <a:bodyPr/>
        <a:lstStyle/>
        <a:p>
          <a:endParaRPr lang="ru-RU"/>
        </a:p>
      </dgm:t>
    </dgm:pt>
  </dgm:ptLst>
  <dgm:cxnLst>
    <dgm:cxn modelId="{F5D68283-9691-49C2-8F45-8B3F5A7B6154}" type="presOf" srcId="{EFAFDEDE-50DF-4A5D-9D72-EFB2D05A4385}" destId="{D4C6BE44-AD5D-4AFB-B9B2-874AFE015133}" srcOrd="0" destOrd="0" presId="urn:microsoft.com/office/officeart/2005/8/layout/default#1"/>
    <dgm:cxn modelId="{B46EB028-9202-4AC1-98D1-54B41852C2E4}" srcId="{2977794B-D89E-4AFB-95B8-2531CA60877C}" destId="{C92D58FA-13A2-4854-8733-BB732E4A5898}" srcOrd="1" destOrd="0" parTransId="{B194DD47-3DAA-4B19-B9A6-0FD01FB01A2B}" sibTransId="{2E0056B6-4DA4-41F5-8A5F-5BA0C1496687}"/>
    <dgm:cxn modelId="{DB22F979-D574-4585-8189-D489921FC7E6}" type="presOf" srcId="{7DE86F5E-3093-4427-8C0D-3DEBF4036F88}" destId="{B27D0AB0-CA27-4ECE-A4C3-574D24935D4E}" srcOrd="0" destOrd="0" presId="urn:microsoft.com/office/officeart/2005/8/layout/default#1"/>
    <dgm:cxn modelId="{30869263-82BE-4D4B-9587-98324CD649A9}" srcId="{2977794B-D89E-4AFB-95B8-2531CA60877C}" destId="{EFAFDEDE-50DF-4A5D-9D72-EFB2D05A4385}" srcOrd="4" destOrd="0" parTransId="{FDD45BD0-6305-450E-B7C6-452FA472E10F}" sibTransId="{5325E6A6-F26B-43B6-AE35-121957BA58D6}"/>
    <dgm:cxn modelId="{C6718088-AE9B-4DF8-A771-C412F7F0CA3A}" type="presOf" srcId="{C92D58FA-13A2-4854-8733-BB732E4A5898}" destId="{05C9E2B0-16D4-4E69-AF11-F27F0A6082F5}" srcOrd="0" destOrd="0" presId="urn:microsoft.com/office/officeart/2005/8/layout/default#1"/>
    <dgm:cxn modelId="{8EBCA930-B3F2-4BC6-A1A1-F8A817C46979}" type="presOf" srcId="{2977794B-D89E-4AFB-95B8-2531CA60877C}" destId="{5A91B185-32E7-44BD-B4B0-3E4BD43FAE12}" srcOrd="0" destOrd="0" presId="urn:microsoft.com/office/officeart/2005/8/layout/default#1"/>
    <dgm:cxn modelId="{A779D692-F97F-4233-966C-15FDDED2968B}" srcId="{2977794B-D89E-4AFB-95B8-2531CA60877C}" destId="{9B0B854B-06E8-4139-AEB2-7CF5411FB445}" srcOrd="3" destOrd="0" parTransId="{C92FD7E2-D69D-47DB-B0BD-AFC6C7EE0715}" sibTransId="{0D08D613-0456-4FBA-BAB8-37F33CDEEE6E}"/>
    <dgm:cxn modelId="{D1200F2D-7ABD-49A2-8C27-3788F95D6F7A}" type="presOf" srcId="{9B0B854B-06E8-4139-AEB2-7CF5411FB445}" destId="{DA4256CC-3165-4ADB-A46F-D719A6956187}" srcOrd="0" destOrd="0" presId="urn:microsoft.com/office/officeart/2005/8/layout/default#1"/>
    <dgm:cxn modelId="{D72DCF86-8B9E-47B4-84F3-D3BAFDBF1547}" type="presOf" srcId="{62E89378-BCA2-44DB-B51A-12180CB69133}" destId="{A0FD01DC-4FAB-4AA1-9F81-626A5C9F7F40}" srcOrd="0" destOrd="0" presId="urn:microsoft.com/office/officeart/2005/8/layout/default#1"/>
    <dgm:cxn modelId="{3D399C98-4266-4D01-93D7-6DE58590D64D}" srcId="{2977794B-D89E-4AFB-95B8-2531CA60877C}" destId="{7DE86F5E-3093-4427-8C0D-3DEBF4036F88}" srcOrd="0" destOrd="0" parTransId="{7512B96A-3281-4DA4-B1A4-5C689BCBA51C}" sibTransId="{9D27EA02-7074-4413-8BF2-769AA3373416}"/>
    <dgm:cxn modelId="{B7C57D0F-F527-4543-8E10-20000DDDAE8A}" srcId="{2977794B-D89E-4AFB-95B8-2531CA60877C}" destId="{62E89378-BCA2-44DB-B51A-12180CB69133}" srcOrd="2" destOrd="0" parTransId="{5B416241-92F0-4F62-8C5E-41FD62EF7A3F}" sibTransId="{5E8A2BF2-5F49-4D96-A7A5-87D50CFE4C61}"/>
    <dgm:cxn modelId="{45A7FAEA-23ED-49B3-9276-CDDD3C3C8F80}" type="presParOf" srcId="{5A91B185-32E7-44BD-B4B0-3E4BD43FAE12}" destId="{B27D0AB0-CA27-4ECE-A4C3-574D24935D4E}" srcOrd="0" destOrd="0" presId="urn:microsoft.com/office/officeart/2005/8/layout/default#1"/>
    <dgm:cxn modelId="{0F871BD5-7686-49E5-8D69-6109C3980173}" type="presParOf" srcId="{5A91B185-32E7-44BD-B4B0-3E4BD43FAE12}" destId="{0670C1AA-72B5-4DF8-B217-963BA9FCC4AF}" srcOrd="1" destOrd="0" presId="urn:microsoft.com/office/officeart/2005/8/layout/default#1"/>
    <dgm:cxn modelId="{8426D83E-649F-44E7-BDD7-84D0D1619CD9}" type="presParOf" srcId="{5A91B185-32E7-44BD-B4B0-3E4BD43FAE12}" destId="{05C9E2B0-16D4-4E69-AF11-F27F0A6082F5}" srcOrd="2" destOrd="0" presId="urn:microsoft.com/office/officeart/2005/8/layout/default#1"/>
    <dgm:cxn modelId="{07104D2F-23EE-4A92-9DDB-68E5662BFEC9}" type="presParOf" srcId="{5A91B185-32E7-44BD-B4B0-3E4BD43FAE12}" destId="{D0658C35-DB94-47A5-96FB-90A0EEC52752}" srcOrd="3" destOrd="0" presId="urn:microsoft.com/office/officeart/2005/8/layout/default#1"/>
    <dgm:cxn modelId="{5B1D26B5-C60E-43FB-86D3-983A5CA23E33}" type="presParOf" srcId="{5A91B185-32E7-44BD-B4B0-3E4BD43FAE12}" destId="{A0FD01DC-4FAB-4AA1-9F81-626A5C9F7F40}" srcOrd="4" destOrd="0" presId="urn:microsoft.com/office/officeart/2005/8/layout/default#1"/>
    <dgm:cxn modelId="{B5AAD7BE-8E1C-4FB4-AAA9-82146B212F49}" type="presParOf" srcId="{5A91B185-32E7-44BD-B4B0-3E4BD43FAE12}" destId="{8E8598D0-367C-4AC3-9DB2-FF0985C3AC26}" srcOrd="5" destOrd="0" presId="urn:microsoft.com/office/officeart/2005/8/layout/default#1"/>
    <dgm:cxn modelId="{54C6DA04-D529-4907-88FB-BDD58541ADC8}" type="presParOf" srcId="{5A91B185-32E7-44BD-B4B0-3E4BD43FAE12}" destId="{DA4256CC-3165-4ADB-A46F-D719A6956187}" srcOrd="6" destOrd="0" presId="urn:microsoft.com/office/officeart/2005/8/layout/default#1"/>
    <dgm:cxn modelId="{E4E00130-28B7-4A5D-9329-2CBAC296402D}" type="presParOf" srcId="{5A91B185-32E7-44BD-B4B0-3E4BD43FAE12}" destId="{639B3AE1-DFA8-47ED-AAE4-29365D0E9E3F}" srcOrd="7" destOrd="0" presId="urn:microsoft.com/office/officeart/2005/8/layout/default#1"/>
    <dgm:cxn modelId="{2BCD3700-7E18-45B8-9BB7-64AA586B0F0C}" type="presParOf" srcId="{5A91B185-32E7-44BD-B4B0-3E4BD43FAE12}" destId="{D4C6BE44-AD5D-4AFB-B9B2-874AFE015133}"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D0AB0-CA27-4ECE-A4C3-574D24935D4E}">
      <dsp:nvSpPr>
        <dsp:cNvPr id="0" name=""/>
        <dsp:cNvSpPr/>
      </dsp:nvSpPr>
      <dsp:spPr>
        <a:xfrm>
          <a:off x="916483" y="1984"/>
          <a:ext cx="2030015" cy="121800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национальный</a:t>
          </a:r>
          <a:endParaRPr lang="ru-RU" sz="1600" kern="1200" dirty="0"/>
        </a:p>
      </dsp:txBody>
      <dsp:txXfrm>
        <a:off x="916483" y="1984"/>
        <a:ext cx="2030015" cy="1218009"/>
      </dsp:txXfrm>
    </dsp:sp>
    <dsp:sp modelId="{05C9E2B0-16D4-4E69-AF11-F27F0A6082F5}">
      <dsp:nvSpPr>
        <dsp:cNvPr id="0" name=""/>
        <dsp:cNvSpPr/>
      </dsp:nvSpPr>
      <dsp:spPr>
        <a:xfrm>
          <a:off x="3149500" y="1984"/>
          <a:ext cx="2030015" cy="121800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бытовой</a:t>
          </a:r>
          <a:endParaRPr lang="ru-RU" sz="1600" kern="1200" dirty="0"/>
        </a:p>
      </dsp:txBody>
      <dsp:txXfrm>
        <a:off x="3149500" y="1984"/>
        <a:ext cx="2030015" cy="1218009"/>
      </dsp:txXfrm>
    </dsp:sp>
    <dsp:sp modelId="{A0FD01DC-4FAB-4AA1-9F81-626A5C9F7F40}">
      <dsp:nvSpPr>
        <dsp:cNvPr id="0" name=""/>
        <dsp:cNvSpPr/>
      </dsp:nvSpPr>
      <dsp:spPr>
        <a:xfrm>
          <a:off x="916483" y="1422995"/>
          <a:ext cx="2030015" cy="121800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столовый</a:t>
          </a:r>
          <a:endParaRPr lang="ru-RU" sz="1600" kern="1200" dirty="0"/>
        </a:p>
      </dsp:txBody>
      <dsp:txXfrm>
        <a:off x="916483" y="1422995"/>
        <a:ext cx="2030015" cy="1218009"/>
      </dsp:txXfrm>
    </dsp:sp>
    <dsp:sp modelId="{DA4256CC-3165-4ADB-A46F-D719A6956187}">
      <dsp:nvSpPr>
        <dsp:cNvPr id="0" name=""/>
        <dsp:cNvSpPr/>
      </dsp:nvSpPr>
      <dsp:spPr>
        <a:xfrm>
          <a:off x="3149500" y="1422995"/>
          <a:ext cx="2030015" cy="121800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профессиональный</a:t>
          </a:r>
          <a:endParaRPr lang="ru-RU" sz="1600" kern="1200" dirty="0"/>
        </a:p>
      </dsp:txBody>
      <dsp:txXfrm>
        <a:off x="3149500" y="1422995"/>
        <a:ext cx="2030015" cy="1218009"/>
      </dsp:txXfrm>
    </dsp:sp>
    <dsp:sp modelId="{D4C6BE44-AD5D-4AFB-B9B2-874AFE015133}">
      <dsp:nvSpPr>
        <dsp:cNvPr id="0" name=""/>
        <dsp:cNvSpPr/>
      </dsp:nvSpPr>
      <dsp:spPr>
        <a:xfrm>
          <a:off x="2032992" y="2844006"/>
          <a:ext cx="2030015" cy="121800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свадебный</a:t>
          </a:r>
          <a:endParaRPr lang="ru-RU" sz="1600" kern="1200" dirty="0"/>
        </a:p>
      </dsp:txBody>
      <dsp:txXfrm>
        <a:off x="2032992"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07.04.2017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07.04.2017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07.04.2017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07.04.2017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07.04.2017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07.04.2017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07.04.2017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07.04.2017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07.04.2017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76992" cy="3643338"/>
          </a:xfrm>
        </p:spPr>
        <p:txBody>
          <a:bodyPr/>
          <a:lstStyle/>
          <a:p>
            <a:pPr marL="0" indent="0" algn="ctr">
              <a:buNone/>
            </a:pPr>
            <a:r>
              <a:rPr lang="ru-RU" dirty="0" smtClean="0"/>
              <a:t/>
            </a:r>
            <a:br>
              <a:rPr lang="ru-RU" dirty="0" smtClean="0"/>
            </a:br>
            <a:r>
              <a:rPr lang="ru-RU" dirty="0"/>
              <a:t/>
            </a:r>
            <a:br>
              <a:rPr lang="ru-RU" dirty="0"/>
            </a:br>
            <a:r>
              <a:rPr lang="ru-RU" dirty="0">
                <a:solidFill>
                  <a:schemeClr val="accent1">
                    <a:lumMod val="50000"/>
                  </a:schemeClr>
                </a:solidFill>
                <a:effectLst/>
              </a:rPr>
              <a:t>Исследовательский проект на тему: </a:t>
            </a:r>
            <a:br>
              <a:rPr lang="ru-RU" dirty="0">
                <a:solidFill>
                  <a:schemeClr val="accent1">
                    <a:lumMod val="50000"/>
                  </a:schemeClr>
                </a:solidFill>
                <a:effectLst/>
              </a:rPr>
            </a:br>
            <a:r>
              <a:rPr lang="ru-RU" dirty="0">
                <a:solidFill>
                  <a:schemeClr val="accent1">
                    <a:lumMod val="50000"/>
                  </a:schemeClr>
                </a:solidFill>
                <a:effectLst/>
              </a:rPr>
              <a:t>Люди и поведение людей в школе и культурно-образовательных  местах</a:t>
            </a:r>
            <a:r>
              <a:rPr lang="ru-RU" dirty="0">
                <a:effectLst/>
              </a:rPr>
              <a:t/>
            </a:r>
            <a:br>
              <a:rPr lang="ru-RU" dirty="0">
                <a:effectLst/>
              </a:rPr>
            </a:br>
            <a:endParaRPr lang="ru-RU" dirty="0"/>
          </a:p>
        </p:txBody>
      </p:sp>
      <p:sp>
        <p:nvSpPr>
          <p:cNvPr id="3" name="TextBox 2"/>
          <p:cNvSpPr txBox="1"/>
          <p:nvPr/>
        </p:nvSpPr>
        <p:spPr>
          <a:xfrm>
            <a:off x="3500430" y="5929330"/>
            <a:ext cx="4572032" cy="646331"/>
          </a:xfrm>
          <a:prstGeom prst="rect">
            <a:avLst/>
          </a:prstGeom>
          <a:noFill/>
        </p:spPr>
        <p:txBody>
          <a:bodyPr wrap="square" rtlCol="0">
            <a:spAutoFit/>
          </a:bodyPr>
          <a:lstStyle/>
          <a:p>
            <a:pPr algn="ctr"/>
            <a:r>
              <a:rPr lang="ru-RU" b="1" dirty="0" smtClean="0">
                <a:solidFill>
                  <a:schemeClr val="accent1">
                    <a:lumMod val="50000"/>
                  </a:schemeClr>
                </a:solidFill>
              </a:rPr>
              <a:t>Подготовила ученица 4 А класса </a:t>
            </a:r>
          </a:p>
          <a:p>
            <a:pPr algn="ctr"/>
            <a:r>
              <a:rPr lang="ru-RU" b="1" dirty="0" err="1" smtClean="0">
                <a:solidFill>
                  <a:schemeClr val="accent1">
                    <a:lumMod val="50000"/>
                  </a:schemeClr>
                </a:solidFill>
              </a:rPr>
              <a:t>Голяндина</a:t>
            </a:r>
            <a:r>
              <a:rPr lang="ru-RU" b="1" dirty="0" smtClean="0">
                <a:solidFill>
                  <a:schemeClr val="accent1">
                    <a:lumMod val="50000"/>
                  </a:schemeClr>
                </a:solidFill>
              </a:rPr>
              <a:t> Софья</a:t>
            </a:r>
            <a:endParaRPr lang="ru-RU" b="1" dirty="0">
              <a:solidFill>
                <a:schemeClr val="accent1">
                  <a:lumMod val="50000"/>
                </a:schemeClr>
              </a:solidFill>
            </a:endParaRPr>
          </a:p>
        </p:txBody>
      </p:sp>
      <p:sp>
        <p:nvSpPr>
          <p:cNvPr id="4" name="TextBox 3"/>
          <p:cNvSpPr txBox="1"/>
          <p:nvPr/>
        </p:nvSpPr>
        <p:spPr>
          <a:xfrm>
            <a:off x="571472" y="214290"/>
            <a:ext cx="8215370" cy="369332"/>
          </a:xfrm>
          <a:prstGeom prst="rect">
            <a:avLst/>
          </a:prstGeom>
          <a:noFill/>
        </p:spPr>
        <p:txBody>
          <a:bodyPr wrap="square" rtlCol="0">
            <a:spAutoFit/>
          </a:bodyPr>
          <a:lstStyle/>
          <a:p>
            <a:pPr algn="ctr"/>
            <a:r>
              <a:rPr lang="ru-RU" b="1" dirty="0" smtClean="0">
                <a:solidFill>
                  <a:schemeClr val="accent1">
                    <a:lumMod val="50000"/>
                  </a:schemeClr>
                </a:solidFill>
              </a:rPr>
              <a:t>КГУ  ОСШ № 11   г.Караганда</a:t>
            </a:r>
            <a:endParaRPr lang="ru-RU" b="1" dirty="0">
              <a:solidFill>
                <a:schemeClr val="accent1">
                  <a:lumMod val="50000"/>
                </a:schemeClr>
              </a:solidFill>
            </a:endParaRPr>
          </a:p>
        </p:txBody>
      </p:sp>
    </p:spTree>
    <p:extLst>
      <p:ext uri="{BB962C8B-B14F-4D97-AF65-F5344CB8AC3E}">
        <p14:creationId xmlns:p14="http://schemas.microsoft.com/office/powerpoint/2010/main" xmlns="" val="1549431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80919" cy="5832648"/>
          </a:xfrm>
        </p:spPr>
        <p:txBody>
          <a:bodyPr/>
          <a:lstStyle/>
          <a:p>
            <a:pPr marL="0" indent="0" algn="ctr">
              <a:buNone/>
            </a:pPr>
            <a:r>
              <a:rPr lang="ru-RU" sz="2000" dirty="0">
                <a:solidFill>
                  <a:srgbClr val="FF0000"/>
                </a:solidFill>
                <a:effectLst/>
              </a:rPr>
              <a:t>Результаты опроса</a:t>
            </a:r>
            <a:r>
              <a:rPr lang="ru-RU" sz="2000" dirty="0" smtClean="0">
                <a:solidFill>
                  <a:srgbClr val="FF0000"/>
                </a:solidFill>
                <a:effectLst/>
              </a:rPr>
              <a:t>:</a:t>
            </a:r>
            <a:br>
              <a:rPr lang="ru-RU" sz="2000" dirty="0" smtClean="0">
                <a:solidFill>
                  <a:srgbClr val="FF0000"/>
                </a:solidFill>
                <a:effectLst/>
              </a:rPr>
            </a:br>
            <a:r>
              <a:rPr lang="ru-RU" sz="2000" dirty="0">
                <a:solidFill>
                  <a:srgbClr val="FF0000"/>
                </a:solidFill>
                <a:effectLst/>
              </a:rPr>
              <a:t/>
            </a:r>
            <a:br>
              <a:rPr lang="ru-RU" sz="2000" dirty="0">
                <a:solidFill>
                  <a:srgbClr val="FF0000"/>
                </a:solidFill>
                <a:effectLst/>
              </a:rPr>
            </a:br>
            <a:r>
              <a:rPr lang="ru-RU" sz="1800" dirty="0">
                <a:solidFill>
                  <a:schemeClr val="tx1"/>
                </a:solidFill>
                <a:effectLst/>
              </a:rPr>
              <a:t>Я провела опрос среди учеников нашего класса, на </a:t>
            </a:r>
            <a:r>
              <a:rPr lang="ru-RU" sz="1800" dirty="0" err="1">
                <a:solidFill>
                  <a:schemeClr val="tx1"/>
                </a:solidFill>
                <a:effectLst/>
              </a:rPr>
              <a:t>тему:"Соблюдаете</a:t>
            </a:r>
            <a:r>
              <a:rPr lang="ru-RU" sz="1800" dirty="0">
                <a:solidFill>
                  <a:schemeClr val="tx1"/>
                </a:solidFill>
                <a:effectLst/>
              </a:rPr>
              <a:t> ли вы правила этикета в школе", результаты опроса таковы: 80% учащихся знакомы с правилами этикета, стараются соблюдать их ежедневно, 20% учеников не всегда ведут себя культурно на уроках и переменах. </a:t>
            </a:r>
            <a:r>
              <a:rPr lang="ru-RU" sz="1800" dirty="0">
                <a:effectLst/>
              </a:rPr>
              <a:t/>
            </a:r>
            <a:br>
              <a:rPr lang="ru-RU" sz="1800" dirty="0">
                <a:effectLst/>
              </a:rPr>
            </a:br>
            <a:endParaRPr lang="ru-RU" sz="1800" dirty="0"/>
          </a:p>
        </p:txBody>
      </p:sp>
      <p:graphicFrame>
        <p:nvGraphicFramePr>
          <p:cNvPr id="3" name="Диаграмма 2"/>
          <p:cNvGraphicFramePr/>
          <p:nvPr>
            <p:extLst>
              <p:ext uri="{D42A27DB-BD31-4B8C-83A1-F6EECF244321}">
                <p14:modId xmlns:p14="http://schemas.microsoft.com/office/powerpoint/2010/main" xmlns="" val="2577407886"/>
              </p:ext>
            </p:extLst>
          </p:nvPr>
        </p:nvGraphicFramePr>
        <p:xfrm>
          <a:off x="428596" y="3140968"/>
          <a:ext cx="8072494" cy="3112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9038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352927" cy="6048672"/>
          </a:xfrm>
        </p:spPr>
        <p:txBody>
          <a:bodyPr/>
          <a:lstStyle/>
          <a:p>
            <a:pPr marL="0" indent="0" algn="ctr">
              <a:buNone/>
            </a:pPr>
            <a:r>
              <a:rPr lang="ru-RU" sz="2000" dirty="0" smtClean="0">
                <a:solidFill>
                  <a:srgbClr val="FF0000"/>
                </a:solidFill>
                <a:effectLst/>
              </a:rPr>
              <a:t>Заключение</a:t>
            </a:r>
            <a:br>
              <a:rPr lang="ru-RU" sz="2000" dirty="0" smtClean="0">
                <a:solidFill>
                  <a:srgbClr val="FF0000"/>
                </a:solidFill>
                <a:effectLst/>
              </a:rPr>
            </a:br>
            <a:r>
              <a:rPr lang="ru-RU" sz="2000" dirty="0">
                <a:solidFill>
                  <a:srgbClr val="FF0000"/>
                </a:solidFill>
                <a:effectLst/>
              </a:rPr>
              <a:t/>
            </a:r>
            <a:br>
              <a:rPr lang="ru-RU" sz="2000" dirty="0">
                <a:solidFill>
                  <a:srgbClr val="FF0000"/>
                </a:solidFill>
                <a:effectLst/>
              </a:rPr>
            </a:br>
            <a:r>
              <a:rPr lang="ru-RU" sz="1200" dirty="0">
                <a:effectLst/>
              </a:rPr>
              <a:t/>
            </a:r>
            <a:br>
              <a:rPr lang="ru-RU" sz="1200" dirty="0">
                <a:effectLst/>
              </a:rPr>
            </a:br>
            <a:r>
              <a:rPr lang="ru-RU" sz="1400" dirty="0">
                <a:solidFill>
                  <a:schemeClr val="tx1"/>
                </a:solidFill>
                <a:effectLst/>
              </a:rPr>
              <a:t>По окончанию своего исследования я сделала вывод, что моя гипотеза подтвердилась. Соблюдая нормы культурного общения в классе, в культурно-образовательных местах, то мы становимся более приветливыми, тактичными и дружными. Соблюдая правила этикета, можно стать более уверенным и успешным человеком. Если же убрать правила школьного и общественного этикета из нашей жизни, то жизнь превратится в хаос. Исчезнут такие понятия как дружба, ответственность, сплоченность. Люди будут обижать друг друга своим поведением, не смогут правильно воспринимать информацию на уроках, соответственно понизится уровень их знаний и умений. Этикет очень важная и нужная вещь в современном мире, и ни в коем случае нельзя пренебрегать этими правилами.                                                                                                                          Начиная свой проект, я заинтересовалась нормами поведения не только в школе, но и историей этикета в целом. Мне было очень интересно прочитать про культуру разных стран, про интересные и смешные особенности правил поведения народов, не только нашей страны.                                                                                                           Я считаю, что эта тема важна для меня и учеников моего класса и моей школы. Каждый ученик, который задумается над своим поведением, сделает маленький шаг в сторону  улучшения своего окружения и своего мира в целом. Для того, чтобы повысить наши знания в области этикета и стать более культурными людьми, я предлагаю  ввести в нашем классе "Классные правила" и  минутки этикета, как на уроках литературного чтения, так и на уроках самопознания.</a:t>
            </a:r>
            <a:r>
              <a:rPr lang="ru-RU" sz="1200" dirty="0">
                <a:effectLst/>
              </a:rPr>
              <a:t/>
            </a:r>
            <a:br>
              <a:rPr lang="ru-RU" sz="1200" dirty="0">
                <a:effectLst/>
              </a:rPr>
            </a:br>
            <a:endParaRPr lang="ru-RU" sz="1200" dirty="0"/>
          </a:p>
        </p:txBody>
      </p:sp>
    </p:spTree>
    <p:extLst>
      <p:ext uri="{BB962C8B-B14F-4D97-AF65-F5344CB8AC3E}">
        <p14:creationId xmlns:p14="http://schemas.microsoft.com/office/powerpoint/2010/main" xmlns="" val="3374008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4282" y="142852"/>
            <a:ext cx="4286280" cy="5214974"/>
          </a:xfrm>
          <a:prstGeom prst="rect">
            <a:avLst/>
          </a:prstGeom>
          <a:ln>
            <a:noFill/>
          </a:ln>
          <a:effectLst>
            <a:softEdge rad="112500"/>
          </a:effectLst>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4876" y="857232"/>
            <a:ext cx="4286280" cy="5857892"/>
          </a:xfrm>
          <a:prstGeom prst="rect">
            <a:avLst/>
          </a:prstGeom>
          <a:ln>
            <a:noFill/>
          </a:ln>
          <a:effectLst>
            <a:softEdge rad="112500"/>
          </a:effectLst>
        </p:spPr>
      </p:pic>
      <p:sp>
        <p:nvSpPr>
          <p:cNvPr id="4" name="TextBox 3"/>
          <p:cNvSpPr txBox="1"/>
          <p:nvPr/>
        </p:nvSpPr>
        <p:spPr>
          <a:xfrm>
            <a:off x="4857752" y="357166"/>
            <a:ext cx="4071966" cy="523220"/>
          </a:xfrm>
          <a:prstGeom prst="rect">
            <a:avLst/>
          </a:prstGeom>
          <a:noFill/>
        </p:spPr>
        <p:txBody>
          <a:bodyPr wrap="square" rtlCol="0">
            <a:spAutoFit/>
          </a:bodyPr>
          <a:lstStyle/>
          <a:p>
            <a:r>
              <a:rPr lang="ru-RU" sz="2800" b="1" dirty="0" smtClean="0">
                <a:solidFill>
                  <a:schemeClr val="accent1">
                    <a:lumMod val="75000"/>
                  </a:schemeClr>
                </a:solidFill>
              </a:rPr>
              <a:t>Приложение</a:t>
            </a:r>
            <a:r>
              <a:rPr lang="ru-RU" dirty="0" smtClean="0"/>
              <a:t> </a:t>
            </a:r>
            <a:endParaRPr lang="ru-RU" dirty="0"/>
          </a:p>
        </p:txBody>
      </p:sp>
      <p:pic>
        <p:nvPicPr>
          <p:cNvPr id="5121" name="Picture 1"/>
          <p:cNvPicPr>
            <a:picLocks noChangeAspect="1" noChangeArrowheads="1"/>
          </p:cNvPicPr>
          <p:nvPr/>
        </p:nvPicPr>
        <p:blipFill>
          <a:blip r:embed="rId4" cstate="print"/>
          <a:srcRect/>
          <a:stretch>
            <a:fillRect/>
          </a:stretch>
        </p:blipFill>
        <p:spPr bwMode="auto">
          <a:xfrm>
            <a:off x="0" y="5214950"/>
            <a:ext cx="2857488" cy="1643050"/>
          </a:xfrm>
          <a:prstGeom prst="rect">
            <a:avLst/>
          </a:prstGeom>
          <a:ln>
            <a:noFill/>
          </a:ln>
          <a:effectLst>
            <a:softEdge rad="112500"/>
          </a:effectLst>
        </p:spPr>
      </p:pic>
    </p:spTree>
    <p:extLst>
      <p:ext uri="{BB962C8B-B14F-4D97-AF65-F5344CB8AC3E}">
        <p14:creationId xmlns:p14="http://schemas.microsoft.com/office/powerpoint/2010/main" xmlns="" val="3606929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596" y="142852"/>
            <a:ext cx="3643338" cy="3724630"/>
          </a:xfrm>
          <a:prstGeom prst="rect">
            <a:avLst/>
          </a:prstGeom>
          <a:ln>
            <a:noFill/>
          </a:ln>
          <a:effectLst>
            <a:softEdge rad="112500"/>
          </a:effectLst>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3438" y="642918"/>
            <a:ext cx="3643306" cy="4779386"/>
          </a:xfrm>
          <a:prstGeom prst="rect">
            <a:avLst/>
          </a:prstGeom>
          <a:ln>
            <a:noFill/>
          </a:ln>
          <a:effectLst>
            <a:softEdge rad="112500"/>
          </a:effectLst>
        </p:spPr>
      </p:pic>
      <p:pic>
        <p:nvPicPr>
          <p:cNvPr id="1025" name="Picture 1"/>
          <p:cNvPicPr>
            <a:picLocks noChangeAspect="1" noChangeArrowheads="1"/>
          </p:cNvPicPr>
          <p:nvPr/>
        </p:nvPicPr>
        <p:blipFill>
          <a:blip r:embed="rId4"/>
          <a:srcRect/>
          <a:stretch>
            <a:fillRect/>
          </a:stretch>
        </p:blipFill>
        <p:spPr bwMode="auto">
          <a:xfrm>
            <a:off x="285720" y="3857628"/>
            <a:ext cx="4714908" cy="3000372"/>
          </a:xfrm>
          <a:prstGeom prst="rect">
            <a:avLst/>
          </a:prstGeom>
          <a:ln>
            <a:noFill/>
          </a:ln>
          <a:effectLst>
            <a:softEdge rad="112500"/>
          </a:effectLst>
        </p:spPr>
      </p:pic>
    </p:spTree>
    <p:extLst>
      <p:ext uri="{BB962C8B-B14F-4D97-AF65-F5344CB8AC3E}">
        <p14:creationId xmlns:p14="http://schemas.microsoft.com/office/powerpoint/2010/main" xmlns="" val="1462417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142844" y="857232"/>
            <a:ext cx="8218203" cy="5794248"/>
          </a:xfrm>
          <a:prstGeom prst="rect">
            <a:avLst/>
          </a:prstGeom>
          <a:ln>
            <a:noFill/>
          </a:ln>
          <a:effectLst>
            <a:softEdge rad="112500"/>
          </a:effectLst>
        </p:spPr>
      </p:pic>
      <p:sp>
        <p:nvSpPr>
          <p:cNvPr id="4098" name="Rectangle 2"/>
          <p:cNvSpPr>
            <a:spLocks noChangeArrowheads="1"/>
          </p:cNvSpPr>
          <p:nvPr/>
        </p:nvSpPr>
        <p:spPr bwMode="auto">
          <a:xfrm>
            <a:off x="500034" y="428604"/>
            <a:ext cx="742955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Правила "Классные правила"</a:t>
            </a:r>
            <a:endParaRPr kumimoji="0" lang="ru-RU" sz="24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«Классные правила».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1.  </a:t>
            </a:r>
            <a:r>
              <a:rPr kumimoji="0" lang="ru-RU" sz="1600" b="1" i="0" u="sng"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Доброжелательность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 Мы доброжелательно относимся друг к другу.                                                                                                    - Здороваемся со всеми взрослыми, независимо от того, учат они нас или нет.                                                    - Улыбаемся. Не ходим с кислыми лицами.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2. </a:t>
            </a:r>
            <a:r>
              <a:rPr kumimoji="0" lang="ru-RU" sz="1600" b="1" i="0" u="sng"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Поведение и дисциплина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 В классе и школе не сорим, пользуемся урнами как воспитанные люди.                                                           - Не опаздываем и не прогуливаем уроки.                                                                                                               - Не пользуемся во время уроков телефонами.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3. </a:t>
            </a:r>
            <a:r>
              <a:rPr kumimoji="0" lang="ru-RU" sz="1600" b="1" i="0" u="sng"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Наша речь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 Не повышаем голос и не кричим.                                                                                                                        - Вежливо разговариваем со взрослыми и между собой.                                                                                - Не говорим плохие слова.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4. </a:t>
            </a:r>
            <a:r>
              <a:rPr kumimoji="0" lang="ru-RU" sz="1600" b="1" i="0" u="sng"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Общественные места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 Во время общешкольных массовых мероприятий входим в актовый зал и столовую без рюкзаков и верхней одежды.                                                                                                                                      - Не трогаем и не портим чужие вещи.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5. </a:t>
            </a:r>
            <a:r>
              <a:rPr kumimoji="0" lang="ru-RU" sz="1600" b="1" i="0" u="sng"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Наши школьные традиции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6">
                    <a:lumMod val="75000"/>
                  </a:schemeClr>
                </a:solidFill>
                <a:effectLst/>
                <a:latin typeface="Arial" pitchFamily="34" charset="0"/>
                <a:ea typeface="Times New Roman" pitchFamily="18" charset="0"/>
                <a:cs typeface="Arial" pitchFamily="34" charset="0"/>
              </a:rPr>
              <a:t>- Обязательно посещаем общешкольные линейки.                                                                                                 - Любим, дорожим и поддерживаем школьные традиции.</a:t>
            </a:r>
            <a:endParaRPr kumimoji="0" lang="ru-RU" sz="1600" b="1"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xmlns="" val="3264396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500694" y="4500570"/>
            <a:ext cx="3549900" cy="2197568"/>
          </a:xfrm>
          <a:prstGeom prst="rect">
            <a:avLst/>
          </a:prstGeom>
          <a:ln>
            <a:noFill/>
          </a:ln>
          <a:effectLst>
            <a:softEdge rad="112500"/>
          </a:effectLst>
        </p:spPr>
      </p:pic>
      <p:sp>
        <p:nvSpPr>
          <p:cNvPr id="3073" name="Rectangle 1"/>
          <p:cNvSpPr>
            <a:spLocks noChangeArrowheads="1"/>
          </p:cNvSpPr>
          <p:nvPr/>
        </p:nvSpPr>
        <p:spPr bwMode="auto">
          <a:xfrm>
            <a:off x="357158" y="357166"/>
            <a:ext cx="7429552"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Задания для минуток этикета.</a:t>
            </a:r>
            <a:endParaRPr kumimoji="0" lang="ru-RU" sz="24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ru-RU" b="1" i="0" u="sng" strike="noStrike" cap="none" normalizeH="0" baseline="0" dirty="0" smtClean="0">
                <a:ln>
                  <a:noFill/>
                </a:ln>
                <a:solidFill>
                  <a:schemeClr val="accent6">
                    <a:lumMod val="75000"/>
                  </a:schemeClr>
                </a:solidFill>
                <a:effectLst/>
                <a:latin typeface="Calibri" pitchFamily="34" charset="0"/>
                <a:ea typeface="Times New Roman" pitchFamily="18" charset="0"/>
                <a:cs typeface="Times New Roman" pitchFamily="18" charset="0"/>
              </a:rPr>
              <a:t>Перед вами человечек. </a:t>
            </a:r>
            <a:r>
              <a:rPr kumimoji="0" lang="ru-RU" b="1"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Times New Roman" pitchFamily="18" charset="0"/>
              </a:rPr>
              <a:t>Пусть каждый из вас даст ему признак воспитанного человека. (от человечка в разные стороны чертятся стрелочки и ученики по очереди записывают свойства воспитанного человека).Дискуссируются свойства личности воспитанного человека. Вырабатываются правила поведения.                               </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ru-RU" b="1" i="0" u="sng" strike="noStrike" cap="none" normalizeH="0" baseline="0" dirty="0" smtClean="0">
                <a:ln>
                  <a:noFill/>
                </a:ln>
                <a:solidFill>
                  <a:schemeClr val="accent6">
                    <a:lumMod val="75000"/>
                  </a:schemeClr>
                </a:solidFill>
                <a:effectLst/>
                <a:latin typeface="Calibri" pitchFamily="34" charset="0"/>
                <a:ea typeface="Times New Roman" pitchFamily="18" charset="0"/>
                <a:cs typeface="Times New Roman" pitchFamily="18" charset="0"/>
              </a:rPr>
              <a:t>Игра в ситуации. </a:t>
            </a:r>
            <a:r>
              <a:rPr kumimoji="0" lang="ru-RU" b="1"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Times New Roman" pitchFamily="18" charset="0"/>
              </a:rPr>
              <a:t>Ученики участвуют в игровых ситуациях, когда необходимо применить правила этикета. Например, правильно обменяться приветствиями, помочь другу в какой-либо ситуации.                                                                                          3. </a:t>
            </a:r>
            <a:r>
              <a:rPr kumimoji="0" lang="ru-RU" b="1" i="0" u="sng" strike="noStrike" cap="none" normalizeH="0" baseline="0" dirty="0" smtClean="0">
                <a:ln>
                  <a:noFill/>
                </a:ln>
                <a:solidFill>
                  <a:schemeClr val="accent6">
                    <a:lumMod val="75000"/>
                  </a:schemeClr>
                </a:solidFill>
                <a:effectLst/>
                <a:latin typeface="Calibri" pitchFamily="34" charset="0"/>
                <a:ea typeface="Times New Roman" pitchFamily="18" charset="0"/>
                <a:cs typeface="Times New Roman" pitchFamily="18" charset="0"/>
              </a:rPr>
              <a:t>Домино. </a:t>
            </a:r>
            <a:r>
              <a:rPr kumimoji="0" lang="ru-RU" b="1"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Times New Roman" pitchFamily="18" charset="0"/>
              </a:rPr>
              <a:t>Вопросы по правилам этикета на полосках бумаги, а ответы на других половинках. Ученики должны подобрать верный ответ к вопросу.    </a:t>
            </a:r>
            <a:r>
              <a:rPr kumimoji="0" lang="ru-RU" sz="1400" b="1"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Times New Roman" pitchFamily="18" charset="0"/>
              </a:rPr>
              <a:t>                                       </a:t>
            </a:r>
            <a:r>
              <a:rPr kumimoji="0" lang="ru-RU" sz="900" b="1" i="0" u="none" strike="noStrike" cap="none" normalizeH="0" baseline="0" dirty="0" smtClean="0">
                <a:ln>
                  <a:noFill/>
                </a:ln>
                <a:solidFill>
                  <a:schemeClr val="accent6">
                    <a:lumMod val="75000"/>
                  </a:schemeClr>
                </a:solidFill>
                <a:effectLst/>
                <a:latin typeface="Arial" pitchFamily="34" charset="0"/>
                <a:cs typeface="Arial" pitchFamily="34" charset="0"/>
              </a:rPr>
              <a:t> </a:t>
            </a:r>
            <a:endParaRPr kumimoji="0" lang="ru-RU" sz="1800" b="1"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
        <p:nvSpPr>
          <p:cNvPr id="5" name="Прямоугольник 4"/>
          <p:cNvSpPr/>
          <p:nvPr/>
        </p:nvSpPr>
        <p:spPr>
          <a:xfrm>
            <a:off x="571472" y="3786190"/>
            <a:ext cx="5857916" cy="2031325"/>
          </a:xfrm>
          <a:prstGeom prst="rect">
            <a:avLst/>
          </a:prstGeom>
        </p:spPr>
        <p:txBody>
          <a:bodyPr wrap="square">
            <a:spAutoFit/>
          </a:bodyPr>
          <a:lstStyle/>
          <a:p>
            <a:r>
              <a:rPr lang="ru-RU" b="1" dirty="0" smtClean="0">
                <a:solidFill>
                  <a:schemeClr val="accent6">
                    <a:lumMod val="75000"/>
                  </a:schemeClr>
                </a:solidFill>
              </a:rPr>
              <a:t>4. </a:t>
            </a:r>
            <a:r>
              <a:rPr lang="ru-RU" b="1" u="sng" dirty="0" smtClean="0">
                <a:solidFill>
                  <a:schemeClr val="accent6">
                    <a:lumMod val="75000"/>
                  </a:schemeClr>
                </a:solidFill>
              </a:rPr>
              <a:t>В течение </a:t>
            </a:r>
            <a:r>
              <a:rPr lang="ru-RU" b="1" dirty="0" smtClean="0">
                <a:solidFill>
                  <a:schemeClr val="accent6">
                    <a:lumMod val="75000"/>
                  </a:schemeClr>
                </a:solidFill>
              </a:rPr>
              <a:t>5 минут придумать, точно, коротко и выразительно разыграть сценки обычных ситуаций соблюдения либо нарушения норм культуры поведения и общения в разных ситуациях: "Как мы приветствуем, друг дружку, взрослых в школе, на улице”, "Как мы возражаем взрослым, родителям”.</a:t>
            </a:r>
            <a:endParaRPr lang="ru-RU" b="1" dirty="0">
              <a:solidFill>
                <a:schemeClr val="accent6">
                  <a:lumMod val="75000"/>
                </a:schemeClr>
              </a:solidFill>
            </a:endParaRPr>
          </a:p>
        </p:txBody>
      </p:sp>
    </p:spTree>
    <p:extLst>
      <p:ext uri="{BB962C8B-B14F-4D97-AF65-F5344CB8AC3E}">
        <p14:creationId xmlns:p14="http://schemas.microsoft.com/office/powerpoint/2010/main" xmlns="" val="1462417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357166"/>
            <a:ext cx="8215370" cy="6524863"/>
          </a:xfrm>
          <a:prstGeom prst="rect">
            <a:avLst/>
          </a:prstGeom>
          <a:noFill/>
        </p:spPr>
        <p:txBody>
          <a:bodyPr wrap="square" rtlCol="0">
            <a:spAutoFit/>
          </a:bodyPr>
          <a:lstStyle/>
          <a:p>
            <a:r>
              <a:rPr lang="ru-RU" sz="1600" dirty="0" smtClean="0">
                <a:solidFill>
                  <a:schemeClr val="accent6">
                    <a:lumMod val="75000"/>
                  </a:schemeClr>
                </a:solidFill>
              </a:rPr>
              <a:t>5. </a:t>
            </a:r>
            <a:r>
              <a:rPr lang="ru-RU" sz="1600" u="sng" dirty="0" smtClean="0">
                <a:solidFill>
                  <a:schemeClr val="accent6">
                    <a:lumMod val="75000"/>
                  </a:schemeClr>
                </a:solidFill>
              </a:rPr>
              <a:t>Упражнение </a:t>
            </a:r>
            <a:r>
              <a:rPr lang="ru-RU" sz="1600" dirty="0" smtClean="0">
                <a:solidFill>
                  <a:schemeClr val="accent6">
                    <a:lumMod val="75000"/>
                  </a:schemeClr>
                </a:solidFill>
              </a:rPr>
              <a:t>“Урок или перемена”.В школе бывают уроки и перемены. На уроках и переменах школьники ведут себя как? </a:t>
            </a:r>
            <a:r>
              <a:rPr lang="ru-RU" sz="1600" i="1" dirty="0" smtClean="0">
                <a:solidFill>
                  <a:schemeClr val="accent6">
                    <a:lumMod val="75000"/>
                  </a:schemeClr>
                </a:solidFill>
              </a:rPr>
              <a:t>(по-разному) </a:t>
            </a:r>
            <a:r>
              <a:rPr lang="ru-RU" sz="1600" dirty="0" smtClean="0">
                <a:solidFill>
                  <a:schemeClr val="accent6">
                    <a:lumMod val="75000"/>
                  </a:schemeClr>
                </a:solidFill>
              </a:rPr>
              <a:t>Сейчас я буду кидать мяч одному из вас и называть разные действия, а вы отвечайте, когда это делают школьники – на уроке или на перемене.</a:t>
            </a:r>
          </a:p>
          <a:p>
            <a:pPr lvl="0"/>
            <a:r>
              <a:rPr lang="ru-RU" sz="1600" dirty="0" smtClean="0">
                <a:solidFill>
                  <a:schemeClr val="accent6">
                    <a:lumMod val="75000"/>
                  </a:schemeClr>
                </a:solidFill>
              </a:rPr>
              <a:t>Читать</a:t>
            </a:r>
          </a:p>
          <a:p>
            <a:pPr lvl="0"/>
            <a:r>
              <a:rPr lang="ru-RU" sz="1600" dirty="0" smtClean="0">
                <a:solidFill>
                  <a:schemeClr val="accent6">
                    <a:lumMod val="75000"/>
                  </a:schemeClr>
                </a:solidFill>
              </a:rPr>
              <a:t>Играть</a:t>
            </a:r>
          </a:p>
          <a:p>
            <a:pPr lvl="0"/>
            <a:r>
              <a:rPr lang="ru-RU" sz="1600" dirty="0" smtClean="0">
                <a:solidFill>
                  <a:schemeClr val="accent6">
                    <a:lumMod val="75000"/>
                  </a:schemeClr>
                </a:solidFill>
              </a:rPr>
              <a:t>Разговаривать с друзьями</a:t>
            </a:r>
          </a:p>
          <a:p>
            <a:pPr lvl="0"/>
            <a:r>
              <a:rPr lang="ru-RU" sz="1600" dirty="0" smtClean="0">
                <a:solidFill>
                  <a:schemeClr val="accent6">
                    <a:lumMod val="75000"/>
                  </a:schemeClr>
                </a:solidFill>
              </a:rPr>
              <a:t>Просить у друга ластик</a:t>
            </a:r>
          </a:p>
          <a:p>
            <a:pPr lvl="0"/>
            <a:r>
              <a:rPr lang="ru-RU" sz="1600" dirty="0" smtClean="0">
                <a:solidFill>
                  <a:schemeClr val="accent6">
                    <a:lumMod val="75000"/>
                  </a:schemeClr>
                </a:solidFill>
              </a:rPr>
              <a:t>Писать в тетради</a:t>
            </a:r>
          </a:p>
          <a:p>
            <a:pPr lvl="0"/>
            <a:r>
              <a:rPr lang="ru-RU" sz="1600" dirty="0" smtClean="0">
                <a:solidFill>
                  <a:schemeClr val="accent6">
                    <a:lumMod val="75000"/>
                  </a:schemeClr>
                </a:solidFill>
              </a:rPr>
              <a:t>Отвечать на вопросы учителя</a:t>
            </a:r>
          </a:p>
          <a:p>
            <a:pPr lvl="0"/>
            <a:r>
              <a:rPr lang="ru-RU" sz="1600" dirty="0" smtClean="0">
                <a:solidFill>
                  <a:schemeClr val="accent6">
                    <a:lumMod val="75000"/>
                  </a:schemeClr>
                </a:solidFill>
              </a:rPr>
              <a:t>Решать задачки</a:t>
            </a:r>
          </a:p>
          <a:p>
            <a:pPr lvl="0"/>
            <a:r>
              <a:rPr lang="ru-RU" sz="1600" dirty="0" smtClean="0">
                <a:solidFill>
                  <a:schemeClr val="accent6">
                    <a:lumMod val="75000"/>
                  </a:schemeClr>
                </a:solidFill>
              </a:rPr>
              <a:t>Готовиться к уроку</a:t>
            </a:r>
          </a:p>
          <a:p>
            <a:pPr lvl="0"/>
            <a:r>
              <a:rPr lang="ru-RU" sz="1600" dirty="0" smtClean="0">
                <a:solidFill>
                  <a:schemeClr val="accent6">
                    <a:lumMod val="75000"/>
                  </a:schemeClr>
                </a:solidFill>
              </a:rPr>
              <a:t>Есть яблоко</a:t>
            </a:r>
          </a:p>
          <a:p>
            <a:r>
              <a:rPr lang="ru-RU" sz="1600" dirty="0" smtClean="0">
                <a:solidFill>
                  <a:schemeClr val="accent6">
                    <a:lumMod val="75000"/>
                  </a:schemeClr>
                </a:solidFill>
              </a:rPr>
              <a:t>6. </a:t>
            </a:r>
            <a:r>
              <a:rPr lang="ru-RU" sz="1600" u="sng" dirty="0" smtClean="0">
                <a:solidFill>
                  <a:schemeClr val="accent6">
                    <a:lumMod val="75000"/>
                  </a:schemeClr>
                </a:solidFill>
              </a:rPr>
              <a:t>Придумать знаки к правилам: </a:t>
            </a:r>
            <a:r>
              <a:rPr lang="ru-RU" sz="1600" dirty="0" smtClean="0">
                <a:solidFill>
                  <a:schemeClr val="accent6">
                    <a:lumMod val="75000"/>
                  </a:schemeClr>
                </a:solidFill>
              </a:rPr>
              <a:t>1. На уроке нельзя разговаривать друг с другом, иначе можно все прослушать и ничего не узнать, поэтому в вашем классе будет висеть знак.2. Мы уже знаем с вами, что когда все кричат с места, ответов не слышно, поэтому о том, что нельзя кричать с места, даже если знаешь ответ, нам будет напоминать какой знак? 3. А можно ли подсказывать другим ответ, когда учитель спрашивает не вас? О том, что в нашем классе нет места подсказкам, нам подскажет какой знак? 4. А что делать, если хочешь о чем-то спросить или ответить на вопрос? (Знак) 5.Чтобы у нас все хорошо получалось и весело училось, мы должны быть всегда дружны и нет места спорам в классе. Мы изобразим какой знак?                                                                                                                                                          7. </a:t>
            </a:r>
            <a:r>
              <a:rPr lang="ru-RU" sz="1600" u="sng" dirty="0" smtClean="0">
                <a:solidFill>
                  <a:schemeClr val="accent6">
                    <a:lumMod val="75000"/>
                  </a:schemeClr>
                </a:solidFill>
              </a:rPr>
              <a:t>Игра "Интервью". </a:t>
            </a:r>
            <a:r>
              <a:rPr lang="ru-RU" sz="1600" dirty="0" smtClean="0">
                <a:solidFill>
                  <a:schemeClr val="accent6">
                    <a:lumMod val="75000"/>
                  </a:schemeClr>
                </a:solidFill>
              </a:rPr>
              <a:t>Взять интервью у одноклассника о том, что он думает о правилах поведения в школе, классе, культурных местах.</a:t>
            </a:r>
          </a:p>
          <a:p>
            <a:endParaRPr lang="ru-RU" dirty="0"/>
          </a:p>
        </p:txBody>
      </p:sp>
      <p:pic>
        <p:nvPicPr>
          <p:cNvPr id="2050" name="Picture 2"/>
          <p:cNvPicPr>
            <a:picLocks noChangeAspect="1" noChangeArrowheads="1"/>
          </p:cNvPicPr>
          <p:nvPr/>
        </p:nvPicPr>
        <p:blipFill>
          <a:blip r:embed="rId2"/>
          <a:srcRect/>
          <a:stretch>
            <a:fillRect/>
          </a:stretch>
        </p:blipFill>
        <p:spPr bwMode="auto">
          <a:xfrm>
            <a:off x="5072066" y="1500174"/>
            <a:ext cx="3500462" cy="1928826"/>
          </a:xfrm>
          <a:prstGeom prst="rect">
            <a:avLst/>
          </a:prstGeom>
          <a:ln>
            <a:noFill/>
          </a:ln>
          <a:effectLst>
            <a:softEdge rad="112500"/>
          </a:effectLst>
        </p:spPr>
      </p:pic>
    </p:spTree>
    <p:extLst>
      <p:ext uri="{BB962C8B-B14F-4D97-AF65-F5344CB8AC3E}">
        <p14:creationId xmlns:p14="http://schemas.microsoft.com/office/powerpoint/2010/main" xmlns="" val="648255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7158" y="214290"/>
            <a:ext cx="4416489"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6314" y="3143248"/>
            <a:ext cx="4105026" cy="3519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4786314" y="428604"/>
            <a:ext cx="4143404" cy="2031325"/>
          </a:xfrm>
          <a:prstGeom prst="rect">
            <a:avLst/>
          </a:prstGeom>
        </p:spPr>
        <p:txBody>
          <a:bodyPr wrap="square">
            <a:spAutoFit/>
          </a:bodyPr>
          <a:lstStyle/>
          <a:p>
            <a:pPr algn="ctr"/>
            <a:r>
              <a:rPr lang="ru-RU" b="1" dirty="0" smtClean="0">
                <a:solidFill>
                  <a:srgbClr val="FF0000"/>
                </a:solidFill>
              </a:rPr>
              <a:t>Актуальность:</a:t>
            </a:r>
            <a:r>
              <a:rPr lang="ru-RU" b="1" dirty="0" smtClean="0"/>
              <a:t> </a:t>
            </a:r>
            <a:endParaRPr lang="ru-RU" b="1" dirty="0" smtClean="0"/>
          </a:p>
          <a:p>
            <a:pPr algn="ctr"/>
            <a:r>
              <a:rPr lang="ru-RU" b="1" dirty="0" smtClean="0"/>
              <a:t>считаю</a:t>
            </a:r>
            <a:r>
              <a:rPr lang="ru-RU" b="1" dirty="0" smtClean="0"/>
              <a:t>, что поведение учащихся в школе и культурно-образовательных местах невозможно без такого качества как вежливость, без знания правил этикета.</a:t>
            </a:r>
            <a:endParaRPr lang="ru-RU" b="1" dirty="0"/>
          </a:p>
        </p:txBody>
      </p:sp>
      <p:sp>
        <p:nvSpPr>
          <p:cNvPr id="6" name="Прямоугольник 5"/>
          <p:cNvSpPr/>
          <p:nvPr/>
        </p:nvSpPr>
        <p:spPr>
          <a:xfrm>
            <a:off x="142844" y="3857628"/>
            <a:ext cx="4572000" cy="3139321"/>
          </a:xfrm>
          <a:prstGeom prst="rect">
            <a:avLst/>
          </a:prstGeom>
        </p:spPr>
        <p:txBody>
          <a:bodyPr>
            <a:spAutoFit/>
          </a:bodyPr>
          <a:lstStyle/>
          <a:p>
            <a:pPr algn="ctr"/>
            <a:r>
              <a:rPr lang="ru-RU" b="1" dirty="0" smtClean="0">
                <a:solidFill>
                  <a:srgbClr val="FF0000"/>
                </a:solidFill>
              </a:rPr>
              <a:t>Гипотеза: </a:t>
            </a:r>
            <a:endParaRPr lang="ru-RU" b="1" dirty="0" smtClean="0">
              <a:solidFill>
                <a:srgbClr val="FF0000"/>
              </a:solidFill>
            </a:endParaRPr>
          </a:p>
          <a:p>
            <a:pPr algn="ctr"/>
            <a:r>
              <a:rPr lang="ru-RU" b="1" dirty="0" smtClean="0"/>
              <a:t>если </a:t>
            </a:r>
            <a:r>
              <a:rPr lang="ru-RU" b="1" dirty="0" smtClean="0"/>
              <a:t>можно предположить, что, соблюдая нормы культурного общения в классе, в культурно-образовательных местах, то мы станем более приветливыми, тактичными и дружными или наоборот, мы не будем соблюдать правил и нам будет легче жить.</a:t>
            </a:r>
            <a:r>
              <a:rPr lang="ru-RU" dirty="0" smtClean="0"/>
              <a:t/>
            </a:r>
            <a:br>
              <a:rPr lang="ru-RU" dirty="0" smtClean="0"/>
            </a:br>
            <a:endParaRPr lang="ru-RU" dirty="0"/>
          </a:p>
        </p:txBody>
      </p:sp>
    </p:spTree>
    <p:extLst>
      <p:ext uri="{BB962C8B-B14F-4D97-AF65-F5344CB8AC3E}">
        <p14:creationId xmlns:p14="http://schemas.microsoft.com/office/powerpoint/2010/main" xmlns="" val="2525058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4282" y="142852"/>
            <a:ext cx="4357718" cy="3321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4786314" y="571480"/>
            <a:ext cx="4143404" cy="1938992"/>
          </a:xfrm>
          <a:prstGeom prst="rect">
            <a:avLst/>
          </a:prstGeom>
        </p:spPr>
        <p:txBody>
          <a:bodyPr wrap="square">
            <a:spAutoFit/>
          </a:bodyPr>
          <a:lstStyle/>
          <a:p>
            <a:r>
              <a:rPr lang="ru-RU" sz="2400" b="1" dirty="0" smtClean="0">
                <a:solidFill>
                  <a:srgbClr val="FF0000"/>
                </a:solidFill>
              </a:rPr>
              <a:t>Цель: </a:t>
            </a:r>
            <a:r>
              <a:rPr lang="ru-RU" sz="2400" dirty="0" smtClean="0"/>
              <a:t>выяснить, как люди себя ведут себя в школе, в классе  и существуют ли определенные правила поведения.</a:t>
            </a:r>
            <a:endParaRPr lang="ru-RU" sz="2400" dirty="0"/>
          </a:p>
        </p:txBody>
      </p:sp>
      <p:sp>
        <p:nvSpPr>
          <p:cNvPr id="6" name="Прямоугольник 5"/>
          <p:cNvSpPr/>
          <p:nvPr/>
        </p:nvSpPr>
        <p:spPr>
          <a:xfrm>
            <a:off x="214282" y="2857496"/>
            <a:ext cx="8786874" cy="3477875"/>
          </a:xfrm>
          <a:prstGeom prst="rect">
            <a:avLst/>
          </a:prstGeom>
        </p:spPr>
        <p:txBody>
          <a:bodyPr wrap="square">
            <a:spAutoFit/>
          </a:bodyPr>
          <a:lstStyle/>
          <a:p>
            <a:r>
              <a:rPr lang="ru-RU" sz="2000" b="1" dirty="0" smtClean="0">
                <a:solidFill>
                  <a:srgbClr val="FF0000"/>
                </a:solidFill>
              </a:rPr>
              <a:t>Задачи:</a:t>
            </a:r>
            <a:r>
              <a:rPr lang="ru-RU" sz="2000" b="1" dirty="0" smtClean="0"/>
              <a:t/>
            </a:r>
            <a:br>
              <a:rPr lang="ru-RU" sz="2000" b="1" dirty="0" smtClean="0"/>
            </a:br>
            <a:r>
              <a:rPr lang="ru-RU" sz="2000" dirty="0" smtClean="0"/>
              <a:t>1. Собрать информацию о том, откуда взялись правила поведения, какова их история</a:t>
            </a:r>
            <a:br>
              <a:rPr lang="ru-RU" sz="2000" dirty="0" smtClean="0"/>
            </a:br>
            <a:r>
              <a:rPr lang="ru-RU" sz="2000" dirty="0" smtClean="0"/>
              <a:t>2. Рассказать, какую роль в современном мире играет этикет. </a:t>
            </a:r>
            <a:br>
              <a:rPr lang="ru-RU" sz="2000" dirty="0" smtClean="0"/>
            </a:br>
            <a:r>
              <a:rPr lang="ru-RU" sz="2000" dirty="0" smtClean="0"/>
              <a:t>3. Выяснить, существует ли школьный этикет и соблюдают ли его ученики</a:t>
            </a:r>
            <a:br>
              <a:rPr lang="ru-RU" sz="2000" dirty="0" smtClean="0"/>
            </a:br>
            <a:r>
              <a:rPr lang="ru-RU" sz="2000" dirty="0" smtClean="0"/>
              <a:t>4. Понаблюдать за поведением учеников в школе и образовательных местах</a:t>
            </a:r>
            <a:br>
              <a:rPr lang="ru-RU" sz="2000" dirty="0" smtClean="0"/>
            </a:br>
            <a:r>
              <a:rPr lang="ru-RU" sz="2000" dirty="0" smtClean="0"/>
              <a:t>5. Провести опрос на тему: "Знаете ли вы как нужно вести себя в школе                 </a:t>
            </a:r>
            <a:br>
              <a:rPr lang="ru-RU" sz="2000" dirty="0" smtClean="0"/>
            </a:br>
            <a:r>
              <a:rPr lang="ru-RU" sz="2000" dirty="0" smtClean="0"/>
              <a:t> 6. Составить правила этикета для ребят своего класса.</a:t>
            </a:r>
            <a:br>
              <a:rPr lang="ru-RU" sz="2000" dirty="0" smtClean="0"/>
            </a:br>
            <a:r>
              <a:rPr lang="ru-RU" sz="2000" dirty="0" smtClean="0"/>
              <a:t>6. Предложить минутки этикета на уроках самопознания.</a:t>
            </a:r>
            <a:endParaRPr lang="ru-RU" sz="2000" dirty="0"/>
          </a:p>
        </p:txBody>
      </p:sp>
    </p:spTree>
    <p:extLst>
      <p:ext uri="{BB962C8B-B14F-4D97-AF65-F5344CB8AC3E}">
        <p14:creationId xmlns:p14="http://schemas.microsoft.com/office/powerpoint/2010/main" xmlns="" val="1087832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28794" y="142852"/>
            <a:ext cx="4286280" cy="2954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571472" y="3714752"/>
            <a:ext cx="7786742" cy="2277547"/>
          </a:xfrm>
          <a:prstGeom prst="rect">
            <a:avLst/>
          </a:prstGeom>
        </p:spPr>
        <p:txBody>
          <a:bodyPr wrap="square">
            <a:spAutoFit/>
          </a:bodyPr>
          <a:lstStyle/>
          <a:p>
            <a:pPr algn="ctr"/>
            <a:r>
              <a:rPr lang="ru-RU" sz="2400" b="1" dirty="0" smtClean="0">
                <a:solidFill>
                  <a:srgbClr val="FF0000"/>
                </a:solidFill>
              </a:rPr>
              <a:t>Методы исследования:</a:t>
            </a:r>
            <a:r>
              <a:rPr lang="ru-RU" dirty="0" smtClean="0"/>
              <a:t/>
            </a:r>
            <a:br>
              <a:rPr lang="ru-RU" dirty="0" smtClean="0"/>
            </a:br>
            <a:r>
              <a:rPr lang="ru-RU" sz="2000" dirty="0" smtClean="0"/>
              <a:t>анализ литературы;</a:t>
            </a:r>
            <a:br>
              <a:rPr lang="ru-RU" sz="2000" dirty="0" smtClean="0"/>
            </a:br>
            <a:r>
              <a:rPr lang="ru-RU" sz="2000" dirty="0" smtClean="0"/>
              <a:t>наблюдение;</a:t>
            </a:r>
            <a:br>
              <a:rPr lang="ru-RU" sz="2000" dirty="0" smtClean="0"/>
            </a:br>
            <a:r>
              <a:rPr lang="ru-RU" sz="2000" dirty="0" smtClean="0"/>
              <a:t>анкетирование;</a:t>
            </a:r>
            <a:br>
              <a:rPr lang="ru-RU" sz="2000" dirty="0" smtClean="0"/>
            </a:br>
            <a:r>
              <a:rPr lang="ru-RU" sz="2000" dirty="0" smtClean="0"/>
              <a:t>сравнение полученных результатов;</a:t>
            </a:r>
            <a:br>
              <a:rPr lang="ru-RU" sz="2000" dirty="0" smtClean="0"/>
            </a:br>
            <a:r>
              <a:rPr lang="ru-RU" sz="2000" dirty="0" smtClean="0"/>
              <a:t>составление правил классного этикета.</a:t>
            </a:r>
            <a:br>
              <a:rPr lang="ru-RU" sz="2000" dirty="0" smtClean="0"/>
            </a:br>
            <a:r>
              <a:rPr lang="ru-RU" dirty="0" smtClean="0"/>
              <a:t> </a:t>
            </a:r>
            <a:endParaRPr lang="ru-RU" dirty="0"/>
          </a:p>
        </p:txBody>
      </p:sp>
    </p:spTree>
    <p:extLst>
      <p:ext uri="{BB962C8B-B14F-4D97-AF65-F5344CB8AC3E}">
        <p14:creationId xmlns:p14="http://schemas.microsoft.com/office/powerpoint/2010/main" xmlns="" val="199418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352927" cy="6048672"/>
          </a:xfrm>
        </p:spPr>
        <p:txBody>
          <a:bodyPr/>
          <a:lstStyle/>
          <a:p>
            <a:pPr algn="l"/>
            <a:r>
              <a:rPr lang="ru-RU" sz="1400" dirty="0">
                <a:solidFill>
                  <a:srgbClr val="FF0000"/>
                </a:solidFill>
                <a:effectLst/>
              </a:rPr>
              <a:t>1.История возникновения этикета </a:t>
            </a:r>
            <a:r>
              <a:rPr lang="ru-RU" sz="1400" dirty="0">
                <a:effectLst/>
              </a:rPr>
              <a:t/>
            </a:r>
            <a:br>
              <a:rPr lang="ru-RU" sz="1400" dirty="0">
                <a:effectLst/>
              </a:rPr>
            </a:br>
            <a:r>
              <a:rPr lang="ru-RU" sz="1400" dirty="0">
                <a:solidFill>
                  <a:schemeClr val="tx1"/>
                </a:solidFill>
                <a:effectLst/>
              </a:rPr>
              <a:t>Правила поведения возникли очень давно, на заре человеческого общества. Как только люди стали жить вместе, появилась потребность мирного сосуществования. Правила хорошего тона (стремление «вести себя прилично») существовали уже у древних. Знакомое нам слово «этикет» стало общеупотребимым в XVII веке. Дело было так: однажды на одном придворном приеме гостям раздали карточки, на которых перечислялись некоторые правила поведения. От их французского названия слово «этикет» и произошло, а позже оно вошло в языки многих стран. Многие правила зародились еще в средневековье. Например, снимать шляпу или перчатку при приветствии. Средневековый рыцарь, желая показать, что он находится в кругу друзей и ему нечего опасаться, снимал шлем или поднимал забрало.</a:t>
            </a:r>
            <a:br>
              <a:rPr lang="ru-RU" sz="1400" dirty="0">
                <a:solidFill>
                  <a:schemeClr val="tx1"/>
                </a:solidFill>
                <a:effectLst/>
              </a:rPr>
            </a:br>
            <a:r>
              <a:rPr lang="ru-RU" sz="1400" dirty="0">
                <a:solidFill>
                  <a:schemeClr val="tx1"/>
                </a:solidFill>
                <a:effectLst/>
              </a:rPr>
              <a:t>Впоследствии, когда шлем уступил место другим головным уборам, дворянин снимал или приподнимал шляпу с той же целью показать, что он находится в кругу друзей. Помимо универсальных правил этикета существуют “национальные” – принятые в той или иной стране. Не зная этих нюансов, можно легко попасть в неловкую ситуацию во время деловой поездки или на отдыхе. Вот несколько примеров правил этикета разных стран, которые покажутся нам необычными и даже странными.</a:t>
            </a:r>
            <a:br>
              <a:rPr lang="ru-RU" sz="1400" dirty="0">
                <a:solidFill>
                  <a:schemeClr val="tx1"/>
                </a:solidFill>
                <a:effectLst/>
              </a:rPr>
            </a:br>
            <a:r>
              <a:rPr lang="ru-RU" sz="1400" dirty="0">
                <a:solidFill>
                  <a:schemeClr val="tx1"/>
                </a:solidFill>
                <a:effectLst/>
              </a:rPr>
              <a:t>В современном мире многие воспринимают соблюдение норм и правил общения как нечто зазорное, считая это признаком малодушия и при этом забывая о том, что грубое и бестактное поведение может вызвать такую же реакцию в ответ. А это, в свою очередь, приводит к разобщению людей, являющихся членами большого общества  и маленького социума — отдельной семьи или рабочего коллектива. </a:t>
            </a:r>
            <a:br>
              <a:rPr lang="ru-RU" sz="1400" dirty="0">
                <a:solidFill>
                  <a:schemeClr val="tx1"/>
                </a:solidFill>
                <a:effectLst/>
              </a:rPr>
            </a:br>
            <a:r>
              <a:rPr lang="ru-RU" sz="1400" dirty="0">
                <a:solidFill>
                  <a:schemeClr val="tx1"/>
                </a:solidFill>
                <a:effectLst/>
              </a:rPr>
              <a:t>Кроме того, назвать человека интеллигентным и культурным можно лишь в том случае, если он тактичен, вежлив и с должным уважением относится к окружающим. Именно уровень развития отдельного человека сказывается на развитии всего общества, целой страны. </a:t>
            </a:r>
            <a:br>
              <a:rPr lang="ru-RU" sz="1400" dirty="0">
                <a:solidFill>
                  <a:schemeClr val="tx1"/>
                </a:solidFill>
                <a:effectLst/>
              </a:rPr>
            </a:br>
            <a:r>
              <a:rPr lang="ru-RU" sz="1400" dirty="0">
                <a:solidFill>
                  <a:schemeClr val="tx1"/>
                </a:solidFill>
                <a:effectLst/>
              </a:rPr>
              <a:t>В этикете высоко ценятся внимательность, умение выслушать говорящего, оказать услугу нуждающемуся в ней.</a:t>
            </a:r>
            <a:r>
              <a:rPr lang="ru-RU" sz="1400" dirty="0">
                <a:effectLst/>
              </a:rPr>
              <a:t/>
            </a:r>
            <a:br>
              <a:rPr lang="ru-RU" sz="1400" dirty="0">
                <a:effectLst/>
              </a:rPr>
            </a:br>
            <a:endParaRPr lang="ru-RU" sz="1400" dirty="0"/>
          </a:p>
        </p:txBody>
      </p:sp>
    </p:spTree>
    <p:extLst>
      <p:ext uri="{BB962C8B-B14F-4D97-AF65-F5344CB8AC3E}">
        <p14:creationId xmlns:p14="http://schemas.microsoft.com/office/powerpoint/2010/main" xmlns="" val="3677756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496943" cy="5976664"/>
          </a:xfrm>
        </p:spPr>
        <p:txBody>
          <a:bodyPr/>
          <a:lstStyle/>
          <a:p>
            <a:pPr algn="ctr"/>
            <a:r>
              <a:rPr lang="ru-RU" sz="1400" dirty="0">
                <a:solidFill>
                  <a:srgbClr val="FF0000"/>
                </a:solidFill>
                <a:effectLst/>
              </a:rPr>
              <a:t>Кроме общепринятых правил этикета для всех людей, существуют отдельные правила для мужчин, женщин, детей, многонациональный этикет, бытовой этикет...  </a:t>
            </a:r>
            <a:br>
              <a:rPr lang="ru-RU" sz="1400" dirty="0">
                <a:solidFill>
                  <a:srgbClr val="FF0000"/>
                </a:solidFill>
                <a:effectLst/>
              </a:rPr>
            </a:br>
            <a:endParaRPr lang="ru-RU" sz="1400" dirty="0">
              <a:solidFill>
                <a:srgbClr val="FF0000"/>
              </a:solidFill>
            </a:endParaRPr>
          </a:p>
        </p:txBody>
      </p:sp>
      <p:graphicFrame>
        <p:nvGraphicFramePr>
          <p:cNvPr id="3" name="Схема 2"/>
          <p:cNvGraphicFramePr/>
          <p:nvPr>
            <p:extLst>
              <p:ext uri="{D42A27DB-BD31-4B8C-83A1-F6EECF244321}">
                <p14:modId xmlns:p14="http://schemas.microsoft.com/office/powerpoint/2010/main" xmlns="" val="70893482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26233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08911" cy="5976664"/>
          </a:xfrm>
        </p:spPr>
        <p:txBody>
          <a:bodyPr/>
          <a:lstStyle/>
          <a:p>
            <a:pPr marL="0" indent="0" algn="ctr">
              <a:buNone/>
            </a:pPr>
            <a:r>
              <a:rPr lang="ru-RU" sz="1400" dirty="0" smtClean="0">
                <a:solidFill>
                  <a:srgbClr val="FF0000"/>
                </a:solidFill>
                <a:effectLst/>
              </a:rPr>
              <a:t>Правила </a:t>
            </a:r>
            <a:r>
              <a:rPr lang="ru-RU" sz="1400" dirty="0">
                <a:solidFill>
                  <a:srgbClr val="FF0000"/>
                </a:solidFill>
                <a:effectLst/>
              </a:rPr>
              <a:t>школьного этикета</a:t>
            </a:r>
            <a:r>
              <a:rPr lang="ru-RU" sz="1200" dirty="0">
                <a:solidFill>
                  <a:schemeClr val="tx1"/>
                </a:solidFill>
                <a:effectLst/>
              </a:rPr>
              <a:t/>
            </a:r>
            <a:br>
              <a:rPr lang="ru-RU" sz="1200" dirty="0">
                <a:solidFill>
                  <a:schemeClr val="tx1"/>
                </a:solidFill>
                <a:effectLst/>
              </a:rPr>
            </a:br>
            <a:r>
              <a:rPr lang="ru-RU" sz="1200" dirty="0">
                <a:solidFill>
                  <a:schemeClr val="tx1"/>
                </a:solidFill>
                <a:effectLst/>
              </a:rPr>
              <a:t>Существуют правила школьного этикета, они гласят, что:</a:t>
            </a:r>
            <a:br>
              <a:rPr lang="ru-RU" sz="1200" dirty="0">
                <a:solidFill>
                  <a:schemeClr val="tx1"/>
                </a:solidFill>
                <a:effectLst/>
              </a:rPr>
            </a:br>
            <a:r>
              <a:rPr lang="ru-RU" sz="1200" dirty="0">
                <a:solidFill>
                  <a:schemeClr val="tx1"/>
                </a:solidFill>
                <a:effectLst/>
              </a:rPr>
              <a:t>В школу лучше приходить за 10-15 минут до начала урока. В холодное время года ты сдаешь пальто или куртку в гардероб, переобуваешься в чистую обувь (во многих школах за этим строго следят). Затем идешь в класс, садишься за свою парту и готовишься к уроку. Если повезет, то ты еще успеешь поздороваться с одноклассниками и обсудить с ним последние новости, чтобы не делать этого во время урока.</a:t>
            </a:r>
            <a:br>
              <a:rPr lang="ru-RU" sz="1200" dirty="0">
                <a:solidFill>
                  <a:schemeClr val="tx1"/>
                </a:solidFill>
                <a:effectLst/>
              </a:rPr>
            </a:br>
            <a:r>
              <a:rPr lang="ru-RU" sz="1200" dirty="0">
                <a:solidFill>
                  <a:schemeClr val="tx1"/>
                </a:solidFill>
                <a:effectLst/>
              </a:rPr>
              <a:t>Приходить нужно с выполненным домашним заданием и заполненным на две недели вперед дневником с записанными на каждый день заданиями. Если учительница попросит показать дневник, тебе не будет за него стыдно. Веди записи в дневнике и тетрадях по возможности аккуратно.</a:t>
            </a:r>
            <a:br>
              <a:rPr lang="ru-RU" sz="1200" dirty="0">
                <a:solidFill>
                  <a:schemeClr val="tx1"/>
                </a:solidFill>
                <a:effectLst/>
              </a:rPr>
            </a:br>
            <a:r>
              <a:rPr lang="ru-RU" sz="1200" dirty="0">
                <a:solidFill>
                  <a:schemeClr val="tx1"/>
                </a:solidFill>
                <a:effectLst/>
              </a:rPr>
              <a:t>Все необходимые учебники, тетради, ручки и карандаши должны быть под рукой, поэтому портфель собирай с вечера. Тогда точно ничего не забудешь. </a:t>
            </a:r>
            <a:br>
              <a:rPr lang="ru-RU" sz="1200" dirty="0">
                <a:solidFill>
                  <a:schemeClr val="tx1"/>
                </a:solidFill>
                <a:effectLst/>
              </a:rPr>
            </a:br>
            <a:r>
              <a:rPr lang="ru-RU" sz="1200" dirty="0">
                <a:solidFill>
                  <a:schemeClr val="tx1"/>
                </a:solidFill>
                <a:effectLst/>
              </a:rPr>
              <a:t>На время уроков обязательно выключай звук на мобильном телефоне, чтобы он не мешал внимательно слушать учителя. Если во время урока пришло SMS, прочитать его ты, конечно, украдкой можешь. Но отвечать на него лучше на перемене, чтобы не отвлекаться. Вдруг пропустишь мимо ушей объяснения учителя, потом дома будешь долго мучиться с выполнением задания.</a:t>
            </a:r>
            <a:br>
              <a:rPr lang="ru-RU" sz="1200" dirty="0">
                <a:solidFill>
                  <a:schemeClr val="tx1"/>
                </a:solidFill>
                <a:effectLst/>
              </a:rPr>
            </a:br>
            <a:r>
              <a:rPr lang="ru-RU" sz="1200" dirty="0">
                <a:solidFill>
                  <a:schemeClr val="tx1"/>
                </a:solidFill>
                <a:effectLst/>
              </a:rPr>
              <a:t>Неприличные выражения и жесты строго запрещены не только на уроках, но и в свободное время. Этим ты показываешь свою невоспитанность.</a:t>
            </a:r>
            <a:br>
              <a:rPr lang="ru-RU" sz="1200" dirty="0">
                <a:solidFill>
                  <a:schemeClr val="tx1"/>
                </a:solidFill>
                <a:effectLst/>
              </a:rPr>
            </a:br>
            <a:r>
              <a:rPr lang="ru-RU" sz="1200" dirty="0">
                <a:solidFill>
                  <a:schemeClr val="tx1"/>
                </a:solidFill>
                <a:effectLst/>
              </a:rPr>
              <a:t>Когда в начале урока в класс входит учитель, нужно встать и поприветствовать его. Так же приветствуют входящего в класс директора школы или любого другого взрослого.</a:t>
            </a:r>
            <a:br>
              <a:rPr lang="ru-RU" sz="1200" dirty="0">
                <a:solidFill>
                  <a:schemeClr val="tx1"/>
                </a:solidFill>
                <a:effectLst/>
              </a:rPr>
            </a:br>
            <a:r>
              <a:rPr lang="ru-RU" sz="1200" dirty="0">
                <a:solidFill>
                  <a:schemeClr val="tx1"/>
                </a:solidFill>
                <a:effectLst/>
              </a:rPr>
              <a:t>Во время урока нельзя разговаривать, вертеться по сторонам, мешать другим детям слушать объяснения учителя.</a:t>
            </a:r>
            <a:br>
              <a:rPr lang="ru-RU" sz="1200" dirty="0">
                <a:solidFill>
                  <a:schemeClr val="tx1"/>
                </a:solidFill>
                <a:effectLst/>
              </a:rPr>
            </a:br>
            <a:r>
              <a:rPr lang="ru-RU" sz="1200" dirty="0">
                <a:solidFill>
                  <a:schemeClr val="tx1"/>
                </a:solidFill>
                <a:effectLst/>
              </a:rPr>
              <a:t>При необходимости выйти из класса  подними руку, попроси разрешения выйти. Во всех случаях, когда на уроке ты хочешь задать вопрос учителю, поднимай руку.</a:t>
            </a:r>
            <a:br>
              <a:rPr lang="ru-RU" sz="1200" dirty="0">
                <a:solidFill>
                  <a:schemeClr val="tx1"/>
                </a:solidFill>
                <a:effectLst/>
              </a:rPr>
            </a:br>
            <a:r>
              <a:rPr lang="ru-RU" sz="1200" dirty="0">
                <a:solidFill>
                  <a:schemeClr val="tx1"/>
                </a:solidFill>
                <a:effectLst/>
              </a:rPr>
              <a:t>Соблюдай чистоту и порядок на своей парте. Пусть на ней будет лежать то, что нужно на уроке. Все остальное лучше убрать.</a:t>
            </a:r>
            <a:br>
              <a:rPr lang="ru-RU" sz="1200" dirty="0">
                <a:solidFill>
                  <a:schemeClr val="tx1"/>
                </a:solidFill>
                <a:effectLst/>
              </a:rPr>
            </a:br>
            <a:r>
              <a:rPr lang="ru-RU" sz="1200" dirty="0">
                <a:solidFill>
                  <a:schemeClr val="tx1"/>
                </a:solidFill>
                <a:effectLst/>
              </a:rPr>
              <a:t>Внешний вид школьных принадлежностей тоже очень важен! Небрежное отношение к предметам выдает в своем  владельце человека несобранного, с которым не очень приятно иметь дело.</a:t>
            </a:r>
            <a:br>
              <a:rPr lang="ru-RU" sz="1200" dirty="0">
                <a:solidFill>
                  <a:schemeClr val="tx1"/>
                </a:solidFill>
                <a:effectLst/>
              </a:rPr>
            </a:br>
            <a:r>
              <a:rPr lang="ru-RU" sz="1200" dirty="0">
                <a:solidFill>
                  <a:schemeClr val="tx1"/>
                </a:solidFill>
                <a:effectLst/>
              </a:rPr>
              <a:t>Не отказывайся помочь учителю подготовить класс  перед  следующим уроком. Будет очень здорово, если ты сам догадаешься предложить такую помощь (раздать тетрадки, достать из шкафа книги и учебные наглядные пособия, вытереть доску и пр.).</a:t>
            </a:r>
            <a:r>
              <a:rPr lang="ru-RU" sz="1100" dirty="0">
                <a:effectLst/>
              </a:rPr>
              <a:t/>
            </a:r>
            <a:br>
              <a:rPr lang="ru-RU" sz="1100" dirty="0">
                <a:effectLst/>
              </a:rPr>
            </a:br>
            <a:endParaRPr lang="ru-RU" sz="1100" dirty="0"/>
          </a:p>
        </p:txBody>
      </p:sp>
    </p:spTree>
    <p:extLst>
      <p:ext uri="{BB962C8B-B14F-4D97-AF65-F5344CB8AC3E}">
        <p14:creationId xmlns:p14="http://schemas.microsoft.com/office/powerpoint/2010/main" xmlns="" val="2558911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352927" cy="6048672"/>
          </a:xfrm>
        </p:spPr>
        <p:txBody>
          <a:bodyPr/>
          <a:lstStyle/>
          <a:p>
            <a:pPr marL="0" indent="0" algn="ctr">
              <a:buNone/>
            </a:pPr>
            <a:r>
              <a:rPr lang="ru-RU" sz="2400" dirty="0">
                <a:solidFill>
                  <a:srgbClr val="FF0000"/>
                </a:solidFill>
                <a:effectLst/>
              </a:rPr>
              <a:t>Правила поведения на перемене в школе</a:t>
            </a:r>
            <a:br>
              <a:rPr lang="ru-RU" sz="2400" dirty="0">
                <a:solidFill>
                  <a:srgbClr val="FF0000"/>
                </a:solidFill>
                <a:effectLst/>
              </a:rPr>
            </a:br>
            <a:r>
              <a:rPr lang="ru-RU" sz="2400" dirty="0" smtClean="0">
                <a:solidFill>
                  <a:srgbClr val="FF0000"/>
                </a:solidFill>
                <a:effectLst/>
              </a:rPr>
              <a:t/>
            </a:r>
            <a:br>
              <a:rPr lang="ru-RU" sz="2400" dirty="0" smtClean="0">
                <a:solidFill>
                  <a:srgbClr val="FF0000"/>
                </a:solidFill>
                <a:effectLst/>
              </a:rPr>
            </a:br>
            <a:r>
              <a:rPr lang="ru-RU" sz="2400" dirty="0">
                <a:solidFill>
                  <a:srgbClr val="FF0000"/>
                </a:solidFill>
                <a:effectLst/>
              </a:rPr>
              <a:t/>
            </a:r>
            <a:br>
              <a:rPr lang="ru-RU" sz="2400" dirty="0">
                <a:solidFill>
                  <a:srgbClr val="FF0000"/>
                </a:solidFill>
                <a:effectLst/>
              </a:rPr>
            </a:br>
            <a:r>
              <a:rPr lang="ru-RU" sz="1200" dirty="0" smtClean="0">
                <a:solidFill>
                  <a:schemeClr val="tx1"/>
                </a:solidFill>
                <a:effectLst/>
              </a:rPr>
              <a:t>Школьными </a:t>
            </a:r>
            <a:r>
              <a:rPr lang="ru-RU" sz="1200" dirty="0">
                <a:solidFill>
                  <a:schemeClr val="tx1"/>
                </a:solidFill>
                <a:effectLst/>
              </a:rPr>
              <a:t>правилами на переменах запрещено:</a:t>
            </a:r>
            <a:br>
              <a:rPr lang="ru-RU" sz="1200" dirty="0">
                <a:solidFill>
                  <a:schemeClr val="tx1"/>
                </a:solidFill>
                <a:effectLst/>
              </a:rPr>
            </a:br>
            <a:r>
              <a:rPr lang="ru-RU" sz="1200" dirty="0">
                <a:solidFill>
                  <a:schemeClr val="tx1"/>
                </a:solidFill>
                <a:effectLst/>
              </a:rPr>
              <a:t>Толкаться.</a:t>
            </a:r>
            <a:br>
              <a:rPr lang="ru-RU" sz="1200" dirty="0">
                <a:solidFill>
                  <a:schemeClr val="tx1"/>
                </a:solidFill>
                <a:effectLst/>
              </a:rPr>
            </a:br>
            <a:r>
              <a:rPr lang="ru-RU" sz="1200" dirty="0">
                <a:solidFill>
                  <a:schemeClr val="tx1"/>
                </a:solidFill>
                <a:effectLst/>
              </a:rPr>
              <a:t>Использовать непристойные жесты и выражения.</a:t>
            </a:r>
            <a:br>
              <a:rPr lang="ru-RU" sz="1200" dirty="0">
                <a:solidFill>
                  <a:schemeClr val="tx1"/>
                </a:solidFill>
                <a:effectLst/>
              </a:rPr>
            </a:br>
            <a:r>
              <a:rPr lang="ru-RU" sz="1200" dirty="0">
                <a:solidFill>
                  <a:schemeClr val="tx1"/>
                </a:solidFill>
                <a:effectLst/>
              </a:rPr>
              <a:t>Швырять в других детей различные предметы.</a:t>
            </a:r>
            <a:br>
              <a:rPr lang="ru-RU" sz="1200" dirty="0">
                <a:solidFill>
                  <a:schemeClr val="tx1"/>
                </a:solidFill>
                <a:effectLst/>
              </a:rPr>
            </a:br>
            <a:r>
              <a:rPr lang="ru-RU" sz="1200" dirty="0">
                <a:solidFill>
                  <a:schemeClr val="tx1"/>
                </a:solidFill>
                <a:effectLst/>
              </a:rPr>
              <a:t>Драться.</a:t>
            </a:r>
            <a:br>
              <a:rPr lang="ru-RU" sz="1200" dirty="0">
                <a:solidFill>
                  <a:schemeClr val="tx1"/>
                </a:solidFill>
                <a:effectLst/>
              </a:rPr>
            </a:br>
            <a:r>
              <a:rPr lang="ru-RU" sz="1200" dirty="0">
                <a:solidFill>
                  <a:schemeClr val="tx1"/>
                </a:solidFill>
                <a:effectLst/>
              </a:rPr>
              <a:t>Бегать по лестницам, коридорам, рядом с оконными проемами или стеклянными витринами, съезжать по перилам лестницы или перегибаться через них. Вообще по ступенькам нужно ходить, держась с правой стороны.</a:t>
            </a:r>
            <a:br>
              <a:rPr lang="ru-RU" sz="1200" dirty="0">
                <a:solidFill>
                  <a:schemeClr val="tx1"/>
                </a:solidFill>
                <a:effectLst/>
              </a:rPr>
            </a:br>
            <a:r>
              <a:rPr lang="ru-RU" sz="1200" dirty="0">
                <a:solidFill>
                  <a:schemeClr val="tx1"/>
                </a:solidFill>
                <a:effectLst/>
              </a:rPr>
              <a:t>Делать все, что может привести к травмам или поломке школьного инвентаря.</a:t>
            </a:r>
            <a:br>
              <a:rPr lang="ru-RU" sz="1200" dirty="0">
                <a:solidFill>
                  <a:schemeClr val="tx1"/>
                </a:solidFill>
                <a:effectLst/>
              </a:rPr>
            </a:br>
            <a:r>
              <a:rPr lang="ru-RU" sz="1200" dirty="0">
                <a:solidFill>
                  <a:schemeClr val="tx1"/>
                </a:solidFill>
                <a:effectLst/>
              </a:rPr>
              <a:t>Бегать. Тем более с острыми предметами в руках (ножницами, указкой, карандашами и ручками). Не хватало еще поранить других детей или себя самого.</a:t>
            </a:r>
            <a:br>
              <a:rPr lang="ru-RU" sz="1200" dirty="0">
                <a:solidFill>
                  <a:schemeClr val="tx1"/>
                </a:solidFill>
                <a:effectLst/>
              </a:rPr>
            </a:br>
            <a:r>
              <a:rPr lang="ru-RU" sz="1200" dirty="0">
                <a:solidFill>
                  <a:schemeClr val="tx1"/>
                </a:solidFill>
                <a:effectLst/>
              </a:rPr>
              <a:t>Садиться на подоконники, особенно если окна открыты. Это может быть очень опасным!</a:t>
            </a:r>
            <a:br>
              <a:rPr lang="ru-RU" sz="1200" dirty="0">
                <a:solidFill>
                  <a:schemeClr val="tx1"/>
                </a:solidFill>
                <a:effectLst/>
              </a:rPr>
            </a:br>
            <a:r>
              <a:rPr lang="ru-RU" sz="1200" dirty="0">
                <a:solidFill>
                  <a:schemeClr val="tx1"/>
                </a:solidFill>
                <a:effectLst/>
              </a:rPr>
              <a:t>Взрослых или детей, которые идут впереди тебя по коридору или лестнице, можно попросить посторониться, если ты спешишь. Но ни в коем случае не обгонять. С работниками школы, родителями и учителями надо приостановиться и поздороваться при встрече.</a:t>
            </a:r>
            <a:br>
              <a:rPr lang="ru-RU" sz="1200" dirty="0">
                <a:solidFill>
                  <a:schemeClr val="tx1"/>
                </a:solidFill>
                <a:effectLst/>
              </a:rPr>
            </a:br>
            <a:r>
              <a:rPr lang="ru-RU" sz="1200" dirty="0">
                <a:solidFill>
                  <a:schemeClr val="tx1"/>
                </a:solidFill>
                <a:effectLst/>
              </a:rPr>
              <a:t>Так же несколько слов  хочу сказать о внешнем виде. На первый взгляд правила о внешнем виде не касаются этикета. Но на самом деле это не так. Внешний вид школьника может сказать о многом. Чисто одетый и аккуратный школьник производит впечатление дисциплинированного человека, с которым приятно иметь дело. Неряшливый,  грязный,  небрежно  одетый  человек  обычно  бывает  и  внутренне  несобранным,  недисциплинированным,  не  умеет  или  плохо  умеет  </a:t>
            </a:r>
            <a:r>
              <a:rPr lang="ru-RU" sz="1200" dirty="0" smtClean="0">
                <a:solidFill>
                  <a:schemeClr val="tx1"/>
                </a:solidFill>
                <a:effectLst/>
              </a:rPr>
              <a:t>контролировать </a:t>
            </a:r>
            <a:r>
              <a:rPr lang="ru-RU" sz="1200" dirty="0">
                <a:solidFill>
                  <a:schemeClr val="tx1"/>
                </a:solidFill>
                <a:effectLst/>
              </a:rPr>
              <a:t> свои  поступки.</a:t>
            </a:r>
            <a:br>
              <a:rPr lang="ru-RU" sz="1200" dirty="0">
                <a:solidFill>
                  <a:schemeClr val="tx1"/>
                </a:solidFill>
                <a:effectLst/>
              </a:rPr>
            </a:br>
            <a:r>
              <a:rPr lang="ru-RU" sz="1200" dirty="0">
                <a:solidFill>
                  <a:schemeClr val="tx1"/>
                </a:solidFill>
                <a:effectLst/>
              </a:rPr>
              <a:t>Сейчас во многих школах вводят школьную форму для учеников. Я считаю, это благоприятно влияет на школьников, потому  что  строгий стиль одежды создает в школе деловую атмосферу, необходимую для занятий, дисциплинирует.  Формирует у школьников представление о культуре одежды как части общей культуры человека.</a:t>
            </a:r>
            <a:endParaRPr lang="ru-RU" sz="1200" dirty="0">
              <a:solidFill>
                <a:schemeClr val="tx1"/>
              </a:solidFill>
            </a:endParaRPr>
          </a:p>
        </p:txBody>
      </p:sp>
    </p:spTree>
    <p:extLst>
      <p:ext uri="{BB962C8B-B14F-4D97-AF65-F5344CB8AC3E}">
        <p14:creationId xmlns:p14="http://schemas.microsoft.com/office/powerpoint/2010/main" xmlns="" val="1862817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80919" cy="6120680"/>
          </a:xfrm>
        </p:spPr>
        <p:txBody>
          <a:bodyPr/>
          <a:lstStyle/>
          <a:p>
            <a:pPr marL="0" indent="0" algn="ctr">
              <a:buNone/>
            </a:pPr>
            <a:r>
              <a:rPr lang="ru-RU" sz="2000" dirty="0">
                <a:solidFill>
                  <a:srgbClr val="FF0000"/>
                </a:solidFill>
                <a:effectLst/>
              </a:rPr>
              <a:t>Наблюдение</a:t>
            </a:r>
            <a:r>
              <a:rPr lang="ru-RU" sz="1100" dirty="0">
                <a:effectLst/>
              </a:rPr>
              <a:t> </a:t>
            </a:r>
            <a:br>
              <a:rPr lang="ru-RU" sz="1100" dirty="0">
                <a:effectLst/>
              </a:rPr>
            </a:br>
            <a:r>
              <a:rPr lang="ru-RU" sz="1400" dirty="0" smtClean="0">
                <a:effectLst/>
              </a:rPr>
              <a:t/>
            </a:r>
            <a:br>
              <a:rPr lang="ru-RU" sz="1400" dirty="0" smtClean="0">
                <a:effectLst/>
              </a:rPr>
            </a:br>
            <a:r>
              <a:rPr lang="ru-RU" sz="1400" dirty="0" smtClean="0">
                <a:solidFill>
                  <a:schemeClr val="tx1"/>
                </a:solidFill>
                <a:effectLst/>
              </a:rPr>
              <a:t>Наблюдая </a:t>
            </a:r>
            <a:r>
              <a:rPr lang="ru-RU" sz="1400" dirty="0">
                <a:solidFill>
                  <a:schemeClr val="tx1"/>
                </a:solidFill>
                <a:effectLst/>
              </a:rPr>
              <a:t>за учащимися своей школы, я заметила, что некоторые ученики часто бегают на переменах, задевая других учеников, часто младшего возраста. Если учителя нет в классе, ученики шумят и встают со своих мест и могут даже подраться. Еще некоторые учащиеся не здороваются со старшими. В столовой бывает очень шумно, хотя по правилам столовая предназначена для употребления пищи. Хотя я заметила, что ученики нашего класса все-таки соблюдают правила школьного этикета. Например, мы очень дружный класс. Стараемся поддерживать друг друга в трудных ситуациях. Если кто-то получил плохую оценку или просто расстроен, то мы поддерживаем его, говорим ободряющие слова. Отзывчивость - очень важный пункт этикета! Мы любим своего учителя, каждый из нас по- своему выражает свою признательность. Кто-то радостно приветствует каждый день, кто то принесет поделку для украшения класса, кто-то поможет организовать праздник. Я считаю, что наш класс очень дружный и сплоченный.</a:t>
            </a:r>
          </a:p>
        </p:txBody>
      </p:sp>
    </p:spTree>
    <p:extLst>
      <p:ext uri="{BB962C8B-B14F-4D97-AF65-F5344CB8AC3E}">
        <p14:creationId xmlns:p14="http://schemas.microsoft.com/office/powerpoint/2010/main" xmlns="" val="682575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107</TotalTime>
  <Words>489</Words>
  <Application>Microsoft Office PowerPoint</Application>
  <PresentationFormat>Экран (4:3)</PresentationFormat>
  <Paragraphs>52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Воздушный поток</vt:lpstr>
      <vt:lpstr>  Исследовательский проект на тему:  Люди и поведение людей в школе и культурно-образовательных  местах </vt:lpstr>
      <vt:lpstr>Слайд 2</vt:lpstr>
      <vt:lpstr>Слайд 3</vt:lpstr>
      <vt:lpstr>Слайд 4</vt:lpstr>
      <vt:lpstr>1.История возникновения этикета  Правила поведения возникли очень давно, на заре человеческого общества. Как только люди стали жить вместе, появилась потребность мирного сосуществования. Правила хорошего тона (стремление «вести себя прилично») существовали уже у древних. Знакомое нам слово «этикет» стало общеупотребимым в XVII веке. Дело было так: однажды на одном придворном приеме гостям раздали карточки, на которых перечислялись некоторые правила поведения. От их французского названия слово «этикет» и произошло, а позже оно вошло в языки многих стран. Многие правила зародились еще в средневековье. Например, снимать шляпу или перчатку при приветствии. Средневековый рыцарь, желая показать, что он находится в кругу друзей и ему нечего опасаться, снимал шлем или поднимал забрало. Впоследствии, когда шлем уступил место другим головным уборам, дворянин снимал или приподнимал шляпу с той же целью показать, что он находится в кругу друзей. Помимо универсальных правил этикета существуют “национальные” – принятые в той или иной стране. Не зная этих нюансов, можно легко попасть в неловкую ситуацию во время деловой поездки или на отдыхе. Вот несколько примеров правил этикета разных стран, которые покажутся нам необычными и даже странными. В современном мире многие воспринимают соблюдение норм и правил общения как нечто зазорное, считая это признаком малодушия и при этом забывая о том, что грубое и бестактное поведение может вызвать такую же реакцию в ответ. А это, в свою очередь, приводит к разобщению людей, являющихся членами большого общества  и маленького социума — отдельной семьи или рабочего коллектива.  Кроме того, назвать человека интеллигентным и культурным можно лишь в том случае, если он тактичен, вежлив и с должным уважением относится к окружающим. Именно уровень развития отдельного человека сказывается на развитии всего общества, целой страны.  В этикете высоко ценятся внимательность, умение выслушать говорящего, оказать услугу нуждающемуся в ней. </vt:lpstr>
      <vt:lpstr>Кроме общепринятых правил этикета для всех людей, существуют отдельные правила для мужчин, женщин, детей, многонациональный этикет, бытовой этикет...   </vt:lpstr>
      <vt:lpstr>Правила школьного этикета Существуют правила школьного этикета, они гласят, что: В школу лучше приходить за 10-15 минут до начала урока. В холодное время года ты сдаешь пальто или куртку в гардероб, переобуваешься в чистую обувь (во многих школах за этим строго следят). Затем идешь в класс, садишься за свою парту и готовишься к уроку. Если повезет, то ты еще успеешь поздороваться с одноклассниками и обсудить с ним последние новости, чтобы не делать этого во время урока. Приходить нужно с выполненным домашним заданием и заполненным на две недели вперед дневником с записанными на каждый день заданиями. Если учительница попросит показать дневник, тебе не будет за него стыдно. Веди записи в дневнике и тетрадях по возможности аккуратно. Все необходимые учебники, тетради, ручки и карандаши должны быть под рукой, поэтому портфель собирай с вечера. Тогда точно ничего не забудешь.  На время уроков обязательно выключай звук на мобильном телефоне, чтобы он не мешал внимательно слушать учителя. Если во время урока пришло SMS, прочитать его ты, конечно, украдкой можешь. Но отвечать на него лучше на перемене, чтобы не отвлекаться. Вдруг пропустишь мимо ушей объяснения учителя, потом дома будешь долго мучиться с выполнением задания. Неприличные выражения и жесты строго запрещены не только на уроках, но и в свободное время. Этим ты показываешь свою невоспитанность. Когда в начале урока в класс входит учитель, нужно встать и поприветствовать его. Так же приветствуют входящего в класс директора школы или любого другого взрослого. Во время урока нельзя разговаривать, вертеться по сторонам, мешать другим детям слушать объяснения учителя. При необходимости выйти из класса  подними руку, попроси разрешения выйти. Во всех случаях, когда на уроке ты хочешь задать вопрос учителю, поднимай руку. Соблюдай чистоту и порядок на своей парте. Пусть на ней будет лежать то, что нужно на уроке. Все остальное лучше убрать. Внешний вид школьных принадлежностей тоже очень важен! Небрежное отношение к предметам выдает в своем  владельце человека несобранного, с которым не очень приятно иметь дело. Не отказывайся помочь учителю подготовить класс  перед  следующим уроком. Будет очень здорово, если ты сам догадаешься предложить такую помощь (раздать тетрадки, достать из шкафа книги и учебные наглядные пособия, вытереть доску и пр.). </vt:lpstr>
      <vt:lpstr>Правила поведения на перемене в школе   Школьными правилами на переменах запрещено: Толкаться. Использовать непристойные жесты и выражения. Швырять в других детей различные предметы. Драться. Бегать по лестницам, коридорам, рядом с оконными проемами или стеклянными витринами, съезжать по перилам лестницы или перегибаться через них. Вообще по ступенькам нужно ходить, держась с правой стороны. Делать все, что может привести к травмам или поломке школьного инвентаря. Бегать. Тем более с острыми предметами в руках (ножницами, указкой, карандашами и ручками). Не хватало еще поранить других детей или себя самого. Садиться на подоконники, особенно если окна открыты. Это может быть очень опасным! Взрослых или детей, которые идут впереди тебя по коридору или лестнице, можно попросить посторониться, если ты спешишь. Но ни в коем случае не обгонять. С работниками школы, родителями и учителями надо приостановиться и поздороваться при встрече. Так же несколько слов  хочу сказать о внешнем виде. На первый взгляд правила о внешнем виде не касаются этикета. Но на самом деле это не так. Внешний вид школьника может сказать о многом. Чисто одетый и аккуратный школьник производит впечатление дисциплинированного человека, с которым приятно иметь дело. Неряшливый,  грязный,  небрежно  одетый  человек  обычно  бывает  и  внутренне  несобранным,  недисциплинированным,  не  умеет  или  плохо  умеет  контролировать  свои  поступки. Сейчас во многих школах вводят школьную форму для учеников. Я считаю, это благоприятно влияет на школьников, потому  что  строгий стиль одежды создает в школе деловую атмосферу, необходимую для занятий, дисциплинирует.  Формирует у школьников представление о культуре одежды как части общей культуры человека.</vt:lpstr>
      <vt:lpstr>Наблюдение   Наблюдая за учащимися своей школы, я заметила, что некоторые ученики часто бегают на переменах, задевая других учеников, часто младшего возраста. Если учителя нет в классе, ученики шумят и встают со своих мест и могут даже подраться. Еще некоторые учащиеся не здороваются со старшими. В столовой бывает очень шумно, хотя по правилам столовая предназначена для употребления пищи. Хотя я заметила, что ученики нашего класса все-таки соблюдают правила школьного этикета. Например, мы очень дружный класс. Стараемся поддерживать друг друга в трудных ситуациях. Если кто-то получил плохую оценку или просто расстроен, то мы поддерживаем его, говорим ободряющие слова. Отзывчивость - очень важный пункт этикета! Мы любим своего учителя, каждый из нас по- своему выражает свою признательность. Кто-то радостно приветствует каждый день, кто то принесет поделку для украшения класса, кто-то поможет организовать праздник. Я считаю, что наш класс очень дружный и сплоченный.</vt:lpstr>
      <vt:lpstr>Результаты опроса:  Я провела опрос среди учеников нашего класса, на тему:"Соблюдаете ли вы правила этикета в школе", результаты опроса таковы: 80% учащихся знакомы с правилами этикета, стараются соблюдать их ежедневно, 20% учеников не всегда ведут себя культурно на уроках и переменах.  </vt:lpstr>
      <vt:lpstr>Заключение   По окончанию своего исследования я сделала вывод, что моя гипотеза подтвердилась. Соблюдая нормы культурного общения в классе, в культурно-образовательных местах, то мы становимся более приветливыми, тактичными и дружными. Соблюдая правила этикета, можно стать более уверенным и успешным человеком. Если же убрать правила школьного и общественного этикета из нашей жизни, то жизнь превратится в хаос. Исчезнут такие понятия как дружба, ответственность, сплоченность. Люди будут обижать друг друга своим поведением, не смогут правильно воспринимать информацию на уроках, соответственно понизится уровень их знаний и умений. Этикет очень важная и нужная вещь в современном мире, и ни в коем случае нельзя пренебрегать этими правилами.                                                                                                                          Начиная свой проект, я заинтересовалась нормами поведения не только в школе, но и историей этикета в целом. Мне было очень интересно прочитать про культуру разных стран, про интересные и смешные особенности правил поведения народов, не только нашей страны.                                                                                                           Я считаю, что эта тема важна для меня и учеников моего класса и моей школы. Каждый ученик, который задумается над своим поведением, сделает маленький шаг в сторону  улучшения своего окружения и своего мира в целом. Для того, чтобы повысить наши знания в области этикета и стать более культурными людьми, я предлагаю  ввести в нашем классе "Классные правила" и  минутки этикета, как на уроках литературного чтения, так и на уроках самопознания. </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Исследовательский проект на тему:  Люди и поведение людей в школе и культурно-образовательных  местах </dc:title>
  <dc:creator>User</dc:creator>
  <cp:lastModifiedBy>Владелец</cp:lastModifiedBy>
  <cp:revision>12</cp:revision>
  <dcterms:created xsi:type="dcterms:W3CDTF">2017-04-07T05:08:48Z</dcterms:created>
  <dcterms:modified xsi:type="dcterms:W3CDTF">2017-04-07T15:02:23Z</dcterms:modified>
</cp:coreProperties>
</file>