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15"/>
  </p:notesMasterIdLst>
  <p:sldIdLst>
    <p:sldId id="256" r:id="rId2"/>
    <p:sldId id="299" r:id="rId3"/>
    <p:sldId id="297" r:id="rId4"/>
    <p:sldId id="286" r:id="rId5"/>
    <p:sldId id="287" r:id="rId6"/>
    <p:sldId id="293" r:id="rId7"/>
    <p:sldId id="288" r:id="rId8"/>
    <p:sldId id="294" r:id="rId9"/>
    <p:sldId id="289" r:id="rId10"/>
    <p:sldId id="295" r:id="rId11"/>
    <p:sldId id="290" r:id="rId12"/>
    <p:sldId id="291" r:id="rId13"/>
    <p:sldId id="29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33CC"/>
    <a:srgbClr val="CCFF99"/>
    <a:srgbClr val="ECB2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1838" autoAdjust="0"/>
    <p:restoredTop sz="94660"/>
  </p:normalViewPr>
  <p:slideViewPr>
    <p:cSldViewPr>
      <p:cViewPr>
        <p:scale>
          <a:sx n="80" d="100"/>
          <a:sy n="80" d="100"/>
        </p:scale>
        <p:origin x="-1554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729605B-3608-4F6F-B8EB-E60D31D4CA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62116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3C0387-9856-4862-928E-7CD071FCA16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29276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D0E389-A14E-4F10-ADE0-D495B866D12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07467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D0E389-A14E-4F10-ADE0-D495B866D12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4859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8177" y="3771174"/>
            <a:ext cx="5540814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D0E389-A14E-4F10-ADE0-D495B866D12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11269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3124201"/>
            <a:ext cx="6620968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D0E389-A14E-4F10-ADE0-D495B866D12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28813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D0E389-A14E-4F10-ADE0-D495B866D12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0697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D0E389-A14E-4F10-ADE0-D495B866D12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126093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4705E8-FA8A-4469-ABCA-06BCC914E15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008952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8D19B9-1396-48AA-9864-944F05E9946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58805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8D77E3-C493-47E4-84BF-DCE11745FAB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0992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D8166D-D518-4D9C-8C8D-14A5EC2C43E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40122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CB7C31-ABD0-4501-867F-D586084C9D1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10532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47A109-3608-4B79-9002-F822D3AF67D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90163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38D604-03E2-430B-B10C-4EE47B7D8A4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07215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C48E11-A4FD-4982-9252-7A64C48906B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11289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2B7844-E8B6-4CA7-A5EF-3E6152DB950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9650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2D48A8-B732-440B-84DE-64D4553A3CA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76714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2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5D0E389-A14E-4F10-ADE0-D495B866D12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758204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images.yandex.ru/yandsearch?img_url=http://sovetskiymultik.at.ua/_ph/431/1/276915774.jpg&amp;iorient=&amp;icolor=&amp;site=&amp;text=%D1%80%D0%B0%D0%B7%D0%B1%D1%80%D0%BE%D1%81%D0%B0%D0%BD%D0%BD%D1%8B%D0%B5%20%D0%B8%D0%B3%D1%80%D1%83%D1%88%D0%BA%D0%B8%20%D0%BA%D0%B0%D1%80%D1%82%D0%B8%D0%BD%D0%BA%D0%B0&amp;wp=&amp;pos=4&amp;isize=&amp;type=&amp;recent=&amp;rpt=simage&amp;itype=&amp;nojs=1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http://img-fotki.yandex.ru/get/3416/n-carasyova.c/0_2fc0b_619d6a8a_XL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school118.edu.kh.ua/files2/images/uchenik.png%20%D0%A7%D0%98%D0%A2%D0%90%D0%A2%D0%95%D0%9B%D0%AC%20!.png?size=11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hyperlink" Target="http://content.foto.mail.ru/mail/lenysik_rezvix/_animated/i-7834.gif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http://www.livegif.ru/Gallery/ALFAV_CH/ALPH1/arg-exclaim-50-trans.gif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http://www.livegif.ru/Gallery/ALFAV_CH/ALPH1/arg-exclaim-50-trans.gif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356948" y="1963191"/>
            <a:ext cx="6172200" cy="860424"/>
          </a:xfrm>
        </p:spPr>
        <p:txBody>
          <a:bodyPr/>
          <a:lstStyle/>
          <a:p>
            <a:pPr eaLnBrk="1" hangingPunct="1"/>
            <a:r>
              <a:rPr lang="ru-RU" sz="3600" b="1" dirty="0"/>
              <a:t>Видовые пары глаголов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298927"/>
            <a:ext cx="8229600" cy="271145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3600" dirty="0"/>
              <a:t> РУССКИЙ ЯЗЫК, 5 «В» КЛАСС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36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36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dirty="0"/>
              <a:t>                                                                                 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762000" y="5648325"/>
            <a:ext cx="8001000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400"/>
              <a:t>                                                             </a:t>
            </a:r>
            <a:endParaRPr lang="ru-RU"/>
          </a:p>
        </p:txBody>
      </p:sp>
      <p:pic>
        <p:nvPicPr>
          <p:cNvPr id="2053" name="Picture 5" descr="sova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447" y="2823615"/>
            <a:ext cx="3024554" cy="3416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Прямоугольник 5"/>
          <p:cNvSpPr>
            <a:spLocks noChangeArrowheads="1"/>
          </p:cNvSpPr>
          <p:nvPr/>
        </p:nvSpPr>
        <p:spPr bwMode="auto">
          <a:xfrm>
            <a:off x="2209800" y="5648325"/>
            <a:ext cx="61722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0" hangingPunct="0"/>
            <a:r>
              <a:rPr lang="ru-RU" sz="3600" dirty="0" err="1"/>
              <a:t>Сош</a:t>
            </a:r>
            <a:r>
              <a:rPr lang="ru-RU" sz="3600" dirty="0"/>
              <a:t> № 10, </a:t>
            </a:r>
            <a:r>
              <a:rPr lang="ru-RU" sz="3600" dirty="0" smtClean="0"/>
              <a:t>2017</a:t>
            </a:r>
            <a:endParaRPr lang="ru-RU" sz="3600" dirty="0"/>
          </a:p>
          <a:p>
            <a:pPr eaLnBrk="0" hangingPunct="0"/>
            <a:r>
              <a:rPr lang="ru-RU" dirty="0"/>
              <a:t>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xrest.ru/images/collection/00699/196/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85800"/>
            <a:ext cx="1447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981200" y="1050925"/>
            <a:ext cx="4572000" cy="5191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Обратите внимание!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81000" y="3505200"/>
            <a:ext cx="8305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Это видовые пары, образованные от разных основ (</a:t>
            </a:r>
            <a:r>
              <a:rPr lang="ru-RU" sz="2400" b="1"/>
              <a:t>разнокорневые</a:t>
            </a:r>
            <a:r>
              <a:rPr lang="ru-RU" sz="2400"/>
              <a:t>).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81000" y="4724400"/>
            <a:ext cx="8382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Они различаются только видом, лексическое значение у них одинаковое.</a:t>
            </a:r>
          </a:p>
        </p:txBody>
      </p:sp>
      <p:sp>
        <p:nvSpPr>
          <p:cNvPr id="9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001000" y="6324600"/>
            <a:ext cx="914400" cy="3048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90800" y="1828800"/>
            <a:ext cx="4343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сказать – говорить</a:t>
            </a:r>
          </a:p>
          <a:p>
            <a:r>
              <a:rPr lang="ru-RU" sz="28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положить - класть</a:t>
            </a:r>
            <a:r>
              <a:rPr lang="ru-RU" sz="28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build="allAtOnce"/>
      <p:bldP spid="7" grpId="0" build="p"/>
      <p:bldP spid="9" grpId="0" animBg="1" autoUpdateAnimBg="0"/>
      <p:bldP spid="14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152400"/>
            <a:ext cx="7924800" cy="5334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 Проверяем понимание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28600" y="838200"/>
            <a:ext cx="868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Образуйте видовые пары от данных глаголов.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200400" y="1905000"/>
            <a:ext cx="205376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спросить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проглотить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прополоть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разбросать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пристроить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усвоить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19800" y="1905000"/>
            <a:ext cx="246093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спрашивать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проглатывать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пропалывать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разбрасывать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пристраивать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усваивать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33400" y="4267200"/>
            <a:ext cx="3278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Выделите суффиксы.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04800" y="4953000"/>
            <a:ext cx="8382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 smtClean="0"/>
              <a:t>От каких глаголов, с помощью чего вы образовали видовые пары? </a:t>
            </a:r>
            <a:endParaRPr lang="ru-RU" sz="2400" dirty="0"/>
          </a:p>
        </p:txBody>
      </p:sp>
      <p:pic>
        <p:nvPicPr>
          <p:cNvPr id="37894" name="Picture 6" descr="http://im2-tub-ru.yandex.net/i?id=1951537-42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905000"/>
            <a:ext cx="1905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Блок-схема: альтернативный процесс 10"/>
          <p:cNvSpPr/>
          <p:nvPr/>
        </p:nvSpPr>
        <p:spPr>
          <a:xfrm>
            <a:off x="6248400" y="4343400"/>
            <a:ext cx="2133600" cy="609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</a:rPr>
              <a:t>Проверьте себя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017325" y="1902190"/>
            <a:ext cx="246093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спраш</a:t>
            </a:r>
            <a:r>
              <a:rPr lang="ru-RU" sz="2400" b="1" dirty="0">
                <a:solidFill>
                  <a:schemeClr val="bg1"/>
                </a:solidFill>
              </a:rPr>
              <a:t>ива</a:t>
            </a: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ть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проглат</a:t>
            </a:r>
            <a:r>
              <a:rPr lang="ru-RU" sz="2400" b="1" dirty="0">
                <a:solidFill>
                  <a:schemeClr val="bg1"/>
                </a:solidFill>
              </a:rPr>
              <a:t>ыва</a:t>
            </a: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ть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пропал</a:t>
            </a:r>
            <a:r>
              <a:rPr lang="ru-RU" sz="2400" b="1" dirty="0">
                <a:solidFill>
                  <a:schemeClr val="bg1"/>
                </a:solidFill>
              </a:rPr>
              <a:t>ыва</a:t>
            </a: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ть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разбрас</a:t>
            </a:r>
            <a:r>
              <a:rPr lang="ru-RU" sz="2400" b="1" dirty="0">
                <a:solidFill>
                  <a:schemeClr val="bg1"/>
                </a:solidFill>
              </a:rPr>
              <a:t>ыва</a:t>
            </a: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ть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пристра</a:t>
            </a:r>
            <a:r>
              <a:rPr lang="ru-RU" sz="2400" b="1" dirty="0">
                <a:solidFill>
                  <a:schemeClr val="bg1"/>
                </a:solidFill>
              </a:rPr>
              <a:t>ива</a:t>
            </a: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ть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усва</a:t>
            </a:r>
            <a:r>
              <a:rPr lang="ru-RU" sz="2400" b="1" dirty="0">
                <a:solidFill>
                  <a:schemeClr val="bg1"/>
                </a:solidFill>
              </a:rPr>
              <a:t>ива</a:t>
            </a: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ть</a:t>
            </a:r>
          </a:p>
          <a:p>
            <a:endParaRPr lang="ru-RU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allAtOnce"/>
      <p:bldP spid="6" grpId="0" build="allAtOnce"/>
      <p:bldP spid="7" grpId="0" build="allAtOnce"/>
      <p:bldP spid="11" grpId="0" build="p" animBg="1" autoUpdateAnimBg="0"/>
      <p:bldP spid="12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228600"/>
            <a:ext cx="371608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i="1" cap="all" spc="250" dirty="0">
                <a:solidFill>
                  <a:schemeClr val="bg1"/>
                </a:solidFill>
              </a:rPr>
              <a:t>Запомните!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190999" y="877600"/>
            <a:ext cx="3352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Надо говорить!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86233" y="1282700"/>
            <a:ext cx="3209533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положил</a:t>
            </a:r>
          </a:p>
          <a:p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клал</a:t>
            </a:r>
          </a:p>
          <a:p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положи</a:t>
            </a:r>
          </a:p>
          <a:p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положите</a:t>
            </a:r>
          </a:p>
          <a:p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клади, положи</a:t>
            </a:r>
          </a:p>
          <a:p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кладете</a:t>
            </a:r>
          </a:p>
          <a:p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кладите</a:t>
            </a:r>
          </a:p>
        </p:txBody>
      </p:sp>
      <p:pic>
        <p:nvPicPr>
          <p:cNvPr id="5" name="Picture 2" descr="http://img-fotki.yandex.ru/get/3416/n-carasyova.c/0_2fc0b_619d6a8a_XL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295400"/>
            <a:ext cx="172402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57200" y="5257800"/>
            <a:ext cx="68437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/>
              <a:t>В чем особенность глаголов с корнем –лож–?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600200" y="6019800"/>
            <a:ext cx="6870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В чем особенность глаголов с корнем –клад–?</a:t>
            </a: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152400" y="5105400"/>
            <a:ext cx="7924800" cy="612775"/>
          </a:xfrm>
          <a:prstGeom prst="wedgeRectCallout">
            <a:avLst>
              <a:gd name="adj1" fmla="val -44749"/>
              <a:gd name="adj2" fmla="val 84449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Эти глаголы не употребляются </a:t>
            </a:r>
            <a:r>
              <a:rPr lang="ru-RU" sz="2400" b="1" dirty="0">
                <a:solidFill>
                  <a:schemeClr val="tx1"/>
                </a:solidFill>
              </a:rPr>
              <a:t>без приставки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1219200" y="5943600"/>
            <a:ext cx="7924800" cy="612775"/>
          </a:xfrm>
          <a:prstGeom prst="wedgeRectCallout">
            <a:avLst>
              <a:gd name="adj1" fmla="val -44749"/>
              <a:gd name="adj2" fmla="val 84449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Эти глаголы не употребляются </a:t>
            </a:r>
            <a:r>
              <a:rPr lang="ru-RU" sz="2400" b="1" dirty="0">
                <a:solidFill>
                  <a:schemeClr val="tx1"/>
                </a:solidFill>
              </a:rPr>
              <a:t>с приставкой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allAtOnce"/>
      <p:bldP spid="6" grpId="0" build="p"/>
      <p:bldP spid="7" grpId="0" build="p"/>
      <p:bldP spid="8" grpId="0" build="allAtOnce" animBg="1"/>
      <p:bldP spid="9" grpId="0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5"/>
          <p:cNvSpPr>
            <a:spLocks noChangeArrowheads="1"/>
          </p:cNvSpPr>
          <p:nvPr/>
        </p:nvSpPr>
        <p:spPr bwMode="auto">
          <a:xfrm>
            <a:off x="1371600" y="304800"/>
            <a:ext cx="6781800" cy="6858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Рефлексия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57200" y="1143000"/>
            <a:ext cx="79629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Спишите, вставьте подходящую форму глаголов </a:t>
            </a:r>
            <a:r>
              <a:rPr lang="ru-RU" sz="2400" i="1"/>
              <a:t>класть, положить</a:t>
            </a:r>
            <a:r>
              <a:rPr lang="ru-RU" sz="2400"/>
              <a:t>. </a:t>
            </a:r>
          </a:p>
        </p:txBody>
      </p:sp>
      <p:pic>
        <p:nvPicPr>
          <p:cNvPr id="12292" name="Picture 8" descr="http://www.segment.ru/data/images/1po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4710113"/>
            <a:ext cx="1395413" cy="195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9600" y="2286000"/>
            <a:ext cx="78486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ru-RU" sz="2400"/>
              <a:t>Митя … чертеж в портфель.</a:t>
            </a:r>
          </a:p>
          <a:p>
            <a:pPr marL="457200" indent="-457200">
              <a:buFontTx/>
              <a:buAutoNum type="arabicPeriod"/>
            </a:pPr>
            <a:r>
              <a:rPr lang="ru-RU" sz="2400"/>
              <a:t>Пятиклассники, … все всегда на место – не будете ничего искать.</a:t>
            </a:r>
          </a:p>
          <a:p>
            <a:pPr marL="457200" indent="-457200">
              <a:buFontTx/>
              <a:buAutoNum type="arabicPeriod"/>
            </a:pPr>
            <a:r>
              <a:rPr lang="ru-RU" sz="2400"/>
              <a:t>… горчицу в отдельную посуду.</a:t>
            </a: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4495800" y="4419600"/>
            <a:ext cx="2362200" cy="4572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</a:rPr>
              <a:t>Проверьте себя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57200" y="2209800"/>
            <a:ext cx="8077200" cy="1905000"/>
          </a:xfrm>
          <a:prstGeom prst="flowChartAlternateProcess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>
              <a:buFontTx/>
              <a:buAutoNum type="arabicPeriod"/>
              <a:defRPr/>
            </a:pPr>
            <a:r>
              <a:rPr lang="ru-RU" sz="2400" dirty="0">
                <a:solidFill>
                  <a:schemeClr val="tx1"/>
                </a:solidFill>
              </a:rPr>
              <a:t>Митя положил чертеж в портфель.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400" dirty="0">
                <a:solidFill>
                  <a:schemeClr val="tx1"/>
                </a:solidFill>
              </a:rPr>
              <a:t>Пятиклассники, кладите все всегда на место – не будете ничего искать.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sz="2400" dirty="0">
                <a:solidFill>
                  <a:schemeClr val="tx1"/>
                </a:solidFill>
              </a:rPr>
              <a:t>Положи горчицу в отдельную посуду.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allAtOnce"/>
      <p:bldP spid="6" grpId="0" build="p" animBg="1" autoUpdateAnimBg="0"/>
      <p:bldP spid="7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Поставьте вопросы к выделенным глаголам:</a:t>
            </a:r>
            <a:endParaRPr lang="ru-RU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sz="3600" b="1" dirty="0"/>
              <a:t>Решал </a:t>
            </a:r>
            <a:r>
              <a:rPr lang="ru-RU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(решает) </a:t>
            </a:r>
            <a:r>
              <a:rPr lang="ru-RU" sz="3600" dirty="0"/>
              <a:t>задачу.   </a:t>
            </a:r>
          </a:p>
          <a:p>
            <a:pPr>
              <a:lnSpc>
                <a:spcPct val="150000"/>
              </a:lnSpc>
            </a:pPr>
            <a:r>
              <a:rPr lang="ru-RU" sz="3600" b="1" dirty="0"/>
              <a:t>Решил</a:t>
            </a:r>
            <a:r>
              <a:rPr lang="ru-RU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(решит)</a:t>
            </a:r>
            <a:r>
              <a:rPr lang="ru-RU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dirty="0"/>
              <a:t>задачу. </a:t>
            </a:r>
          </a:p>
          <a:p>
            <a:pPr>
              <a:lnSpc>
                <a:spcPct val="150000"/>
              </a:lnSpc>
            </a:pPr>
            <a:r>
              <a:rPr lang="ru-RU" sz="3600" b="1" dirty="0"/>
              <a:t>Учил </a:t>
            </a:r>
            <a:r>
              <a:rPr lang="ru-RU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(учит)</a:t>
            </a:r>
            <a:r>
              <a:rPr lang="ru-RU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dirty="0"/>
              <a:t>правило.</a:t>
            </a:r>
          </a:p>
          <a:p>
            <a:pPr>
              <a:lnSpc>
                <a:spcPct val="150000"/>
              </a:lnSpc>
            </a:pPr>
            <a:r>
              <a:rPr lang="ru-RU" sz="3600" b="1" dirty="0"/>
              <a:t>Выучил </a:t>
            </a:r>
            <a:r>
              <a:rPr lang="ru-RU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(выучит) </a:t>
            </a:r>
            <a:r>
              <a:rPr lang="ru-RU" sz="3600" dirty="0"/>
              <a:t>правило.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0909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Глаголы в русском языке имеют два вида: </a:t>
            </a:r>
            <a:b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ru-RU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84710" y="2052925"/>
            <a:ext cx="8202090" cy="419548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3200" dirty="0"/>
              <a:t>несовершенный 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(что делать?) </a:t>
            </a:r>
            <a:r>
              <a:rPr lang="ru-RU" sz="3200" dirty="0"/>
              <a:t>- писать, читать, рассказывать, отвечать.</a:t>
            </a:r>
          </a:p>
          <a:p>
            <a:pPr>
              <a:lnSpc>
                <a:spcPct val="110000"/>
              </a:lnSpc>
            </a:pPr>
            <a:r>
              <a:rPr lang="ru-RU" sz="3200" dirty="0"/>
              <a:t> совершенный 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(что сделать?) </a:t>
            </a:r>
            <a:r>
              <a:rPr lang="ru-RU" sz="3200" dirty="0"/>
              <a:t>- написать, прочитать, рассказать, спросить.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58234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0"/>
          <p:cNvSpPr>
            <a:spLocks noChangeArrowheads="1"/>
          </p:cNvSpPr>
          <p:nvPr/>
        </p:nvSpPr>
        <p:spPr bwMode="auto">
          <a:xfrm>
            <a:off x="685800" y="228600"/>
            <a:ext cx="7924800" cy="609600"/>
          </a:xfrm>
          <a:prstGeom prst="roundRect">
            <a:avLst>
              <a:gd name="adj" fmla="val 1041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Вспоминаем то, что знаем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33400" y="1066800"/>
            <a:ext cx="63995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dirty="0"/>
              <a:t>Прочитайте ключевые слова темы.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5800" y="4191000"/>
            <a:ext cx="5691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/>
              <a:t>Какое слово является для вас новым?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09600" y="4800600"/>
            <a:ext cx="7543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/>
              <a:t>Как вы думаете, о каких «парах» пойдет речь?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27538" y="5695982"/>
            <a:ext cx="55803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dirty="0"/>
              <a:t>Сформулируйте тему урока.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817018" y="2015898"/>
            <a:ext cx="395172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Вид глагола</a:t>
            </a:r>
          </a:p>
          <a:p>
            <a:r>
              <a:rPr lang="ru-RU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Совершенный вид</a:t>
            </a:r>
          </a:p>
          <a:p>
            <a:r>
              <a:rPr lang="ru-RU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Несовершенный вид</a:t>
            </a:r>
          </a:p>
          <a:p>
            <a:r>
              <a:rPr lang="ru-RU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Видовая пара</a:t>
            </a:r>
          </a:p>
        </p:txBody>
      </p:sp>
      <p:pic>
        <p:nvPicPr>
          <p:cNvPr id="10" name="Picture 15" descr="http://school118.edu.kh.ua/files2/images/uchenik.png%20%D0%A7%D0%98%D0%A2%D0%90%D0%A2%D0%95%D0%9B%D0%AC%20%21.png?size=1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676400"/>
            <a:ext cx="1524000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Блок-схема: перфолента 10"/>
          <p:cNvSpPr/>
          <p:nvPr/>
        </p:nvSpPr>
        <p:spPr>
          <a:xfrm>
            <a:off x="2566190" y="1636392"/>
            <a:ext cx="4115891" cy="2574893"/>
          </a:xfrm>
          <a:prstGeom prst="flowChartPunchedTap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i="1" spc="150" dirty="0">
                <a:solidFill>
                  <a:schemeClr val="bg1"/>
                </a:solidFill>
              </a:rPr>
              <a:t>Видовая пара</a:t>
            </a:r>
          </a:p>
        </p:txBody>
      </p:sp>
      <p:sp>
        <p:nvSpPr>
          <p:cNvPr id="12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20000" y="6172200"/>
            <a:ext cx="990600" cy="3810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661736" y="248454"/>
            <a:ext cx="7924800" cy="609600"/>
          </a:xfrm>
          <a:prstGeom prst="roundRect">
            <a:avLst>
              <a:gd name="adj" fmla="val 1041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Видовые пары глаголов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build="allAtOnce"/>
      <p:bldP spid="7" grpId="0" build="allAtOnce"/>
      <p:bldP spid="8" grpId="0" build="p"/>
      <p:bldP spid="9" grpId="0" build="p"/>
      <p:bldP spid="11" grpId="0" build="allAtOnce" animBg="1"/>
      <p:bldP spid="12" grpId="0" animBg="1" autoUpdateAnimBg="0"/>
      <p:bldP spid="13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762000" y="228600"/>
            <a:ext cx="7924800" cy="5334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Arial" charset="0"/>
                <a:cs typeface="Arial" charset="0"/>
              </a:rPr>
              <a:t>Прочитайте фрагмент из рассказа Г. </a:t>
            </a:r>
            <a:r>
              <a:rPr lang="ru-RU" b="1" dirty="0" err="1">
                <a:solidFill>
                  <a:srgbClr val="000000"/>
                </a:solidFill>
                <a:latin typeface="Arial" charset="0"/>
                <a:cs typeface="Arial" charset="0"/>
              </a:rPr>
              <a:t>Остера</a:t>
            </a:r>
            <a:r>
              <a:rPr lang="ru-RU" b="1" dirty="0">
                <a:solidFill>
                  <a:srgbClr val="000000"/>
                </a:solidFill>
                <a:latin typeface="Arial" charset="0"/>
                <a:cs typeface="Arial" charset="0"/>
              </a:rPr>
              <a:t> «Как лечить удава». </a:t>
            </a:r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1447800" y="2590800"/>
            <a:ext cx="184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  <a:p>
            <a:endParaRPr lang="ru-RU"/>
          </a:p>
        </p:txBody>
      </p:sp>
      <p:pic>
        <p:nvPicPr>
          <p:cNvPr id="9" name="Picture 5" descr="http://content.foto.mail.ru/mail/lenysik_rezvix/_animated/i-7834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066800"/>
            <a:ext cx="8001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539875" y="1066800"/>
            <a:ext cx="6858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/>
              <a:t>Выпишите в столбик глаголы совершенного вида.</a:t>
            </a: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6816383" y="1856283"/>
            <a:ext cx="2209800" cy="7265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</a:rPr>
              <a:t>Проверьте себя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57200" y="2514600"/>
            <a:ext cx="316144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залезла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повисела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сказала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слезла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попрыгала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поставить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перекувыркнулось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39615" y="5476983"/>
            <a:ext cx="78566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/>
              <a:t>Образуйте от них глаголы несовершенного вида.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657600" y="2514600"/>
            <a:ext cx="338586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лезла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висела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говорила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лезла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прыгала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ставить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перекувыркивалось</a:t>
            </a: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6787075" y="3729900"/>
            <a:ext cx="2209800" cy="817661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</a:rPr>
              <a:t>Проверьте себя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 build="p" animBg="1" autoUpdateAnimBg="0"/>
      <p:bldP spid="12" grpId="0" build="allAtOnce"/>
      <p:bldP spid="13" grpId="0" build="allAtOnce"/>
      <p:bldP spid="15" grpId="0" build="allAtOnce"/>
      <p:bldP spid="16" grpId="0" build="p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762000" y="228600"/>
            <a:ext cx="7924800" cy="5334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 Открываем новые знания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066800" y="914400"/>
            <a:ext cx="746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Сравните лексическое значение в парах глаголов.</a:t>
            </a:r>
          </a:p>
        </p:txBody>
      </p:sp>
      <p:sp>
        <p:nvSpPr>
          <p:cNvPr id="5124" name="TextBox 3"/>
          <p:cNvSpPr txBox="1">
            <a:spLocks noChangeArrowheads="1"/>
          </p:cNvSpPr>
          <p:nvPr/>
        </p:nvSpPr>
        <p:spPr bwMode="auto">
          <a:xfrm>
            <a:off x="1447800" y="2590800"/>
            <a:ext cx="184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  <a:p>
            <a:endParaRPr lang="ru-RU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618659" y="1554244"/>
            <a:ext cx="27821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залезла - лезла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слезла - лезла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04800" y="5334000"/>
            <a:ext cx="849783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200" dirty="0"/>
              <a:t>От чего зависит изменение лексического значения </a:t>
            </a:r>
          </a:p>
          <a:p>
            <a:r>
              <a:rPr lang="ru-RU" sz="2200" dirty="0"/>
              <a:t>в парах глаголов совершенного и несовершенного вида?</a:t>
            </a:r>
          </a:p>
        </p:txBody>
      </p:sp>
      <p:sp>
        <p:nvSpPr>
          <p:cNvPr id="2" name="TextBox 11"/>
          <p:cNvSpPr txBox="1">
            <a:spLocks noChangeArrowheads="1"/>
          </p:cNvSpPr>
          <p:nvPr/>
        </p:nvSpPr>
        <p:spPr bwMode="auto">
          <a:xfrm>
            <a:off x="1371600" y="28194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2400">
              <a:solidFill>
                <a:srgbClr val="0070C0"/>
              </a:solidFill>
            </a:endParaRPr>
          </a:p>
        </p:txBody>
      </p:sp>
      <p:sp>
        <p:nvSpPr>
          <p:cNvPr id="4" name="TextBox 11"/>
          <p:cNvSpPr txBox="1">
            <a:spLocks noChangeArrowheads="1"/>
          </p:cNvSpPr>
          <p:nvPr/>
        </p:nvSpPr>
        <p:spPr bwMode="auto">
          <a:xfrm>
            <a:off x="3124200" y="2819400"/>
            <a:ext cx="35141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повисела - висела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попрыгала - прыгала</a:t>
            </a:r>
          </a:p>
        </p:txBody>
      </p:sp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2238375" y="3783623"/>
            <a:ext cx="667956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сказала - говорила</a:t>
            </a:r>
          </a:p>
          <a:p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перекувыркнулось - перекувыркивалось</a:t>
            </a:r>
          </a:p>
        </p:txBody>
      </p:sp>
      <p:sp>
        <p:nvSpPr>
          <p:cNvPr id="23570" name="AutoShape 18"/>
          <p:cNvSpPr>
            <a:spLocks noChangeArrowheads="1"/>
          </p:cNvSpPr>
          <p:nvPr/>
        </p:nvSpPr>
        <p:spPr bwMode="auto">
          <a:xfrm>
            <a:off x="1676400" y="1371600"/>
            <a:ext cx="1828800" cy="457200"/>
          </a:xfrm>
          <a:prstGeom prst="wedgeRoundRectCallout">
            <a:avLst>
              <a:gd name="adj1" fmla="val 57986"/>
              <a:gd name="adj2" fmla="val 81597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 «вверх»</a:t>
            </a:r>
          </a:p>
        </p:txBody>
      </p:sp>
      <p:sp>
        <p:nvSpPr>
          <p:cNvPr id="23571" name="AutoShape 19"/>
          <p:cNvSpPr>
            <a:spLocks noChangeArrowheads="1"/>
          </p:cNvSpPr>
          <p:nvPr/>
        </p:nvSpPr>
        <p:spPr bwMode="auto">
          <a:xfrm>
            <a:off x="1676400" y="2362200"/>
            <a:ext cx="1828800" cy="457200"/>
          </a:xfrm>
          <a:prstGeom prst="wedgeRoundRectCallout">
            <a:avLst>
              <a:gd name="adj1" fmla="val 56685"/>
              <a:gd name="adj2" fmla="val -80903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>
                <a:solidFill>
                  <a:schemeClr val="bg1"/>
                </a:solidFill>
              </a:rPr>
              <a:t> «вниз»</a:t>
            </a:r>
          </a:p>
        </p:txBody>
      </p:sp>
      <p:sp>
        <p:nvSpPr>
          <p:cNvPr id="23572" name="AutoShape 20"/>
          <p:cNvSpPr>
            <a:spLocks noChangeArrowheads="1"/>
          </p:cNvSpPr>
          <p:nvPr/>
        </p:nvSpPr>
        <p:spPr bwMode="auto">
          <a:xfrm>
            <a:off x="6629400" y="1981200"/>
            <a:ext cx="1828800" cy="457200"/>
          </a:xfrm>
          <a:prstGeom prst="wedgeRoundRectCallout">
            <a:avLst>
              <a:gd name="adj1" fmla="val -149306"/>
              <a:gd name="adj2" fmla="val 154167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 «немного»</a:t>
            </a:r>
          </a:p>
        </p:txBody>
      </p:sp>
      <p:sp>
        <p:nvSpPr>
          <p:cNvPr id="23573" name="AutoShape 21"/>
          <p:cNvSpPr>
            <a:spLocks noChangeArrowheads="1"/>
          </p:cNvSpPr>
          <p:nvPr/>
        </p:nvSpPr>
        <p:spPr bwMode="auto">
          <a:xfrm>
            <a:off x="3810000" y="4724400"/>
            <a:ext cx="1828800" cy="457200"/>
          </a:xfrm>
          <a:prstGeom prst="wedgeRoundRectCallout">
            <a:avLst>
              <a:gd name="adj1" fmla="val -75176"/>
              <a:gd name="adj2" fmla="val -6875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совпадает</a:t>
            </a:r>
          </a:p>
        </p:txBody>
      </p:sp>
      <p:pic>
        <p:nvPicPr>
          <p:cNvPr id="23574" name="Picture 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971800"/>
            <a:ext cx="185737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3617058" y="1557619"/>
            <a:ext cx="278374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за</a:t>
            </a: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лезла - лезла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с</a:t>
            </a: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лезла - лезла</a:t>
            </a:r>
          </a:p>
        </p:txBody>
      </p:sp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3128942" y="2819559"/>
            <a:ext cx="35141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по</a:t>
            </a: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висела - висела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по</a:t>
            </a: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прыгала - прыгала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12" grpId="0" build="allAtOnce"/>
      <p:bldP spid="13" grpId="0" build="allAtOnce"/>
      <p:bldP spid="2" grpId="0" build="allAtOnce"/>
      <p:bldP spid="4" grpId="0" build="allAtOnce"/>
      <p:bldP spid="5" grpId="0" build="allAtOnce"/>
      <p:bldP spid="23570" grpId="0" animBg="1"/>
      <p:bldP spid="23571" grpId="0" animBg="1"/>
      <p:bldP spid="23572" grpId="0" animBg="1"/>
      <p:bldP spid="23573" grpId="0" animBg="1"/>
      <p:bldP spid="6" grpId="0" build="allAtOnce"/>
      <p:bldP spid="7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xrest.ru/images/collection/00699/196/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85800"/>
            <a:ext cx="1447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Box 2"/>
          <p:cNvSpPr txBox="1">
            <a:spLocks noChangeArrowheads="1"/>
          </p:cNvSpPr>
          <p:nvPr/>
        </p:nvSpPr>
        <p:spPr bwMode="auto">
          <a:xfrm>
            <a:off x="1905000" y="228600"/>
            <a:ext cx="541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/>
              <a:t>Продолжим наблюдение.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905000" y="762000"/>
            <a:ext cx="72651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/>
              <a:t>Прочитайте пары глаголов. Определите вид.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1371600"/>
            <a:ext cx="49530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спросить – спрашивать</a:t>
            </a:r>
          </a:p>
          <a:p>
            <a:r>
              <a:rPr lang="ru-RU" sz="28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загадать – загадывать </a:t>
            </a:r>
          </a:p>
          <a:p>
            <a:r>
              <a:rPr lang="ru-RU" sz="28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дать – давать </a:t>
            </a:r>
          </a:p>
          <a:p>
            <a:r>
              <a:rPr lang="ru-RU" sz="28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сгореть – сгорать </a:t>
            </a:r>
          </a:p>
          <a:p>
            <a:r>
              <a:rPr lang="ru-RU" sz="28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положить – класть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81000" y="3810000"/>
            <a:ext cx="830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/>
              <a:t>Сравните</a:t>
            </a:r>
            <a:r>
              <a:rPr lang="ru-RU" sz="2400" dirty="0"/>
              <a:t> лексическое значение в этих глагольных парах: одинаковое оно или разное?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81000" y="4724400"/>
            <a:ext cx="838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/>
              <a:t>Выделите</a:t>
            </a:r>
            <a:r>
              <a:rPr lang="ru-RU" sz="2400" dirty="0"/>
              <a:t> суффиксы в основах глаголов. </a:t>
            </a:r>
            <a:r>
              <a:rPr lang="ru-RU" sz="2400" b="1" dirty="0"/>
              <a:t>Понаблюдайте</a:t>
            </a:r>
            <a:r>
              <a:rPr lang="ru-RU" sz="2400" dirty="0"/>
              <a:t>, какие суффиксы имеют глаголы несовершенного вида.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81000" y="5791200"/>
            <a:ext cx="8229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/>
              <a:t>Сделайте</a:t>
            </a:r>
            <a:r>
              <a:rPr lang="ru-RU" sz="2400" dirty="0"/>
              <a:t> вывод о лексическом значении глаголов разных видов, различающихся суффиксами.</a:t>
            </a:r>
          </a:p>
        </p:txBody>
      </p:sp>
      <p:sp>
        <p:nvSpPr>
          <p:cNvPr id="9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001000" y="6324600"/>
            <a:ext cx="914400" cy="3048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667000" y="1369092"/>
            <a:ext cx="49530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спросить – спраш</a:t>
            </a:r>
            <a:r>
              <a:rPr lang="ru-RU" sz="2800" b="1" i="1" dirty="0">
                <a:solidFill>
                  <a:schemeClr val="bg1"/>
                </a:solidFill>
              </a:rPr>
              <a:t>ива</a:t>
            </a:r>
            <a:r>
              <a:rPr lang="ru-RU" sz="28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ть</a:t>
            </a:r>
          </a:p>
          <a:p>
            <a:r>
              <a:rPr lang="ru-RU" sz="28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загадать – загад</a:t>
            </a:r>
            <a:r>
              <a:rPr lang="ru-RU" sz="2800" b="1" i="1" dirty="0">
                <a:solidFill>
                  <a:schemeClr val="bg1"/>
                </a:solidFill>
              </a:rPr>
              <a:t>ыва</a:t>
            </a:r>
            <a:r>
              <a:rPr lang="ru-RU" sz="28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ть </a:t>
            </a:r>
          </a:p>
          <a:p>
            <a:r>
              <a:rPr lang="ru-RU" sz="28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дать – да</a:t>
            </a:r>
            <a:r>
              <a:rPr lang="ru-RU" sz="2800" b="1" i="1" dirty="0">
                <a:solidFill>
                  <a:schemeClr val="bg1"/>
                </a:solidFill>
              </a:rPr>
              <a:t>ва</a:t>
            </a:r>
            <a:r>
              <a:rPr lang="ru-RU" sz="28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ть </a:t>
            </a:r>
          </a:p>
          <a:p>
            <a:r>
              <a:rPr lang="ru-RU" sz="28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сгореть – сгор</a:t>
            </a:r>
            <a:r>
              <a:rPr lang="ru-RU" sz="2800" b="1" i="1" dirty="0">
                <a:solidFill>
                  <a:schemeClr val="bg1"/>
                </a:solidFill>
              </a:rPr>
              <a:t>а</a:t>
            </a:r>
            <a:r>
              <a:rPr lang="ru-RU" sz="28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ть </a:t>
            </a:r>
          </a:p>
          <a:p>
            <a:r>
              <a:rPr lang="ru-RU" sz="28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положить – класть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allAtOnce"/>
      <p:bldP spid="7" grpId="0" build="p"/>
      <p:bldP spid="8" grpId="0" build="p"/>
      <p:bldP spid="9" grpId="0" animBg="1" autoUpdateAnimBg="0"/>
      <p:bldP spid="14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524000" y="381000"/>
            <a:ext cx="7391400" cy="22860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Глаголы, имеющие одинаковое лексическое значение, но относящиеся к разным видам, образуют </a:t>
            </a:r>
            <a:r>
              <a:rPr lang="ru-RU" sz="2400" b="1" i="1" dirty="0">
                <a:solidFill>
                  <a:schemeClr val="tx1"/>
                </a:solidFill>
              </a:rPr>
              <a:t>видовую пару</a:t>
            </a:r>
            <a:r>
              <a:rPr lang="ru-RU" sz="2400" b="1" dirty="0">
                <a:solidFill>
                  <a:schemeClr val="tx1"/>
                </a:solidFill>
              </a:rPr>
              <a:t>. 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Не образуют видовую пару глаголы с разным лексическим значением.</a:t>
            </a:r>
          </a:p>
          <a:p>
            <a:pPr algn="ctr">
              <a:defRPr/>
            </a:pP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7171" name="Picture 16" descr="http://www.livegif.ru/Gallery/ALFAV_CH/ALPH1/arg-exclaim-50-trans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928" y="485775"/>
            <a:ext cx="1381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57200" y="3276600"/>
            <a:ext cx="8534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/>
              <a:t>На основе проведенных наблюдений сделайте вывод, как образуются видовые </a:t>
            </a:r>
            <a:r>
              <a:rPr lang="ru-RU" sz="2400" dirty="0" smtClean="0"/>
              <a:t>пары?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/>
              <a:t>Что приводит к изменению лексического значения при образовании глагола другого вида?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33600" y="304800"/>
            <a:ext cx="6400800" cy="312420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2">
                    <a:lumMod val="25000"/>
                  </a:schemeClr>
                </a:solidFill>
              </a:rPr>
              <a:t>Видовые пары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 чаще всего образуются с помощью суффиксов –</a:t>
            </a:r>
            <a:r>
              <a:rPr lang="ru-RU" sz="2400" b="1" dirty="0">
                <a:solidFill>
                  <a:schemeClr val="tx2">
                    <a:lumMod val="25000"/>
                  </a:schemeClr>
                </a:solidFill>
              </a:rPr>
              <a:t>а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-, -</a:t>
            </a:r>
            <a:r>
              <a:rPr lang="ru-RU" sz="2400" b="1" dirty="0" err="1">
                <a:solidFill>
                  <a:schemeClr val="tx2">
                    <a:lumMod val="25000"/>
                  </a:schemeClr>
                </a:solidFill>
              </a:rPr>
              <a:t>ыва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-(-</a:t>
            </a:r>
            <a:r>
              <a:rPr lang="ru-RU" sz="2400" b="1" dirty="0">
                <a:solidFill>
                  <a:schemeClr val="tx2">
                    <a:lumMod val="25000"/>
                  </a:schemeClr>
                </a:solidFill>
              </a:rPr>
              <a:t>ива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-), </a:t>
            </a:r>
          </a:p>
          <a:p>
            <a:pPr algn="ctr">
              <a:defRPr/>
            </a:pP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-</a:t>
            </a:r>
            <a:r>
              <a:rPr lang="ru-RU" sz="2400" b="1" dirty="0" err="1">
                <a:solidFill>
                  <a:schemeClr val="tx2">
                    <a:lumMod val="25000"/>
                  </a:schemeClr>
                </a:solidFill>
              </a:rPr>
              <a:t>ва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- от глаголов совершенного вида.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tx2">
                    <a:lumMod val="25000"/>
                  </a:schemeClr>
                </a:solidFill>
              </a:rPr>
              <a:t>Новое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 лексическое значение  в слово  обычно вносит приставка, поэтому </a:t>
            </a:r>
            <a:r>
              <a:rPr lang="ru-RU" sz="2400" b="1" i="1" dirty="0">
                <a:solidFill>
                  <a:schemeClr val="tx2">
                    <a:lumMod val="25000"/>
                  </a:schemeClr>
                </a:solidFill>
              </a:rPr>
              <a:t>приставочным</a:t>
            </a:r>
            <a:r>
              <a:rPr lang="ru-RU" sz="2400" i="1" dirty="0">
                <a:solidFill>
                  <a:schemeClr val="tx2">
                    <a:lumMod val="2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способом видовые пары </a:t>
            </a:r>
            <a:r>
              <a:rPr lang="ru-RU" sz="2400" b="1" dirty="0">
                <a:solidFill>
                  <a:schemeClr val="tx2">
                    <a:lumMod val="25000"/>
                  </a:schemeClr>
                </a:solidFill>
              </a:rPr>
              <a:t>не образуются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.</a:t>
            </a:r>
          </a:p>
        </p:txBody>
      </p:sp>
      <p:pic>
        <p:nvPicPr>
          <p:cNvPr id="8195" name="Picture 16" descr="http://www.livegif.ru/Gallery/ALFAV_CH/ALPH1/arg-exclaim-50-trans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0"/>
            <a:ext cx="1381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2133600" y="4724400"/>
            <a:ext cx="4800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/>
              <a:t>СВ    </a:t>
            </a:r>
            <a:r>
              <a:rPr lang="ru-RU" dirty="0"/>
              <a:t>-а-, -</a:t>
            </a:r>
            <a:r>
              <a:rPr lang="ru-RU" dirty="0" err="1"/>
              <a:t>ыва</a:t>
            </a:r>
            <a:r>
              <a:rPr lang="ru-RU" dirty="0"/>
              <a:t>- (-ива), -</a:t>
            </a:r>
            <a:r>
              <a:rPr lang="ru-RU" dirty="0" err="1"/>
              <a:t>ва</a:t>
            </a:r>
            <a:r>
              <a:rPr lang="ru-RU" dirty="0"/>
              <a:t>-</a:t>
            </a:r>
            <a:r>
              <a:rPr lang="ru-RU" sz="2400" b="1" dirty="0"/>
              <a:t>      НСВ</a:t>
            </a:r>
          </a:p>
          <a:p>
            <a:r>
              <a:rPr lang="ru-RU" sz="2400" b="1" dirty="0"/>
              <a:t>       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2895600" y="5105400"/>
            <a:ext cx="2438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2438400" y="5562600"/>
            <a:ext cx="3276600" cy="457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видовая пара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V="1">
            <a:off x="3124200" y="4419600"/>
            <a:ext cx="990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>
            <a:off x="4114800" y="4419600"/>
            <a:ext cx="990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6150" grpId="0"/>
      <p:bldP spid="6151" grpId="0" animBg="1"/>
      <p:bldP spid="6153" grpId="0" animBg="1"/>
      <p:bldP spid="6154" grpId="0" animBg="1"/>
      <p:bldP spid="615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tint val="100000"/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1780</TotalTime>
  <Words>617</Words>
  <Application>Microsoft Office PowerPoint</Application>
  <PresentationFormat>Экран (4:3)</PresentationFormat>
  <Paragraphs>140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Ион</vt:lpstr>
      <vt:lpstr>Видовые пары глаголов</vt:lpstr>
      <vt:lpstr>Поставьте вопросы к выделенным глаголам:</vt:lpstr>
      <vt:lpstr>Глаголы в русском языке имеют два вида: 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Видовые пары глаголов</dc:title>
  <dc:creator>Нина</dc:creator>
  <cp:lastModifiedBy>User-212</cp:lastModifiedBy>
  <cp:revision>170</cp:revision>
  <cp:lastPrinted>1601-01-01T00:00:00Z</cp:lastPrinted>
  <dcterms:created xsi:type="dcterms:W3CDTF">2012-04-22T07:50:44Z</dcterms:created>
  <dcterms:modified xsi:type="dcterms:W3CDTF">2017-04-12T04:13:08Z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