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4"/>
  </p:notesMasterIdLst>
  <p:sldIdLst>
    <p:sldId id="256" r:id="rId2"/>
    <p:sldId id="292" r:id="rId3"/>
    <p:sldId id="266" r:id="rId4"/>
    <p:sldId id="267" r:id="rId5"/>
    <p:sldId id="281" r:id="rId6"/>
    <p:sldId id="269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91" r:id="rId19"/>
    <p:sldId id="290" r:id="rId20"/>
    <p:sldId id="289" r:id="rId21"/>
    <p:sldId id="287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48691-EAFF-4D7F-94E0-08A3711F00C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A247446A-AEBD-4125-AFD8-EDDB6B23F4E2}">
      <dgm:prSet phldrT="[Текст]"/>
      <dgm:spPr/>
      <dgm:t>
        <a:bodyPr/>
        <a:lstStyle/>
        <a:p>
          <a:r>
            <a:rPr lang="ru-RU" dirty="0" smtClean="0"/>
            <a:t>-принцип развивающего и воспитывающего обучения; </a:t>
          </a:r>
          <a:endParaRPr lang="ru-RU" dirty="0"/>
        </a:p>
      </dgm:t>
    </dgm:pt>
    <dgm:pt modelId="{93D61437-501A-4EED-A497-E081C1A4C60C}" type="parTrans" cxnId="{A6F84297-83EC-4589-8623-DE54EC7F6C38}">
      <dgm:prSet/>
      <dgm:spPr/>
      <dgm:t>
        <a:bodyPr/>
        <a:lstStyle/>
        <a:p>
          <a:endParaRPr lang="ru-RU"/>
        </a:p>
      </dgm:t>
    </dgm:pt>
    <dgm:pt modelId="{64CD600D-4E7F-460E-8A4B-FBF37D06A34A}" type="sibTrans" cxnId="{A6F84297-83EC-4589-8623-DE54EC7F6C38}">
      <dgm:prSet/>
      <dgm:spPr/>
      <dgm:t>
        <a:bodyPr/>
        <a:lstStyle/>
        <a:p>
          <a:endParaRPr lang="ru-RU"/>
        </a:p>
      </dgm:t>
    </dgm:pt>
    <dgm:pt modelId="{3A6B9F5C-91BE-41AD-BF73-FECBF08D5268}">
      <dgm:prSet phldrT="[Текст]"/>
      <dgm:spPr/>
      <dgm:t>
        <a:bodyPr/>
        <a:lstStyle/>
        <a:p>
          <a:r>
            <a:rPr lang="ru-RU" dirty="0" smtClean="0"/>
            <a:t>-принцип индивидуализации и дифференциации в обучении; </a:t>
          </a:r>
          <a:endParaRPr lang="ru-RU" dirty="0"/>
        </a:p>
      </dgm:t>
    </dgm:pt>
    <dgm:pt modelId="{B5DBCB71-339B-4311-B581-FAE1CA34DBF0}" type="parTrans" cxnId="{3BFD1202-541F-4024-B1A2-73B8B5670990}">
      <dgm:prSet/>
      <dgm:spPr/>
      <dgm:t>
        <a:bodyPr/>
        <a:lstStyle/>
        <a:p>
          <a:endParaRPr lang="ru-RU"/>
        </a:p>
      </dgm:t>
    </dgm:pt>
    <dgm:pt modelId="{8E04D514-6EAF-4598-B33B-854B949312D6}" type="sibTrans" cxnId="{3BFD1202-541F-4024-B1A2-73B8B5670990}">
      <dgm:prSet/>
      <dgm:spPr/>
      <dgm:t>
        <a:bodyPr/>
        <a:lstStyle/>
        <a:p>
          <a:endParaRPr lang="ru-RU"/>
        </a:p>
      </dgm:t>
    </dgm:pt>
    <dgm:pt modelId="{80F60A7D-CF98-4CC5-82A9-04438E342F13}">
      <dgm:prSet phldrT="[Текст]"/>
      <dgm:spPr/>
      <dgm:t>
        <a:bodyPr/>
        <a:lstStyle/>
        <a:p>
          <a:r>
            <a:rPr lang="ru-RU" dirty="0" smtClean="0"/>
            <a:t>-принцип учета возрастных возможностей;</a:t>
          </a:r>
          <a:endParaRPr lang="ru-RU" dirty="0"/>
        </a:p>
      </dgm:t>
    </dgm:pt>
    <dgm:pt modelId="{8D8D30D2-C2FF-4A2F-ACED-94F6C7B93A29}" type="parTrans" cxnId="{3B346941-8D8B-4379-A16E-02FDD054B5DC}">
      <dgm:prSet/>
      <dgm:spPr/>
      <dgm:t>
        <a:bodyPr/>
        <a:lstStyle/>
        <a:p>
          <a:endParaRPr lang="ru-RU"/>
        </a:p>
      </dgm:t>
    </dgm:pt>
    <dgm:pt modelId="{C46F40D6-C04B-4BFF-AAE7-F622635FB5DA}" type="sibTrans" cxnId="{3B346941-8D8B-4379-A16E-02FDD054B5DC}">
      <dgm:prSet/>
      <dgm:spPr/>
      <dgm:t>
        <a:bodyPr/>
        <a:lstStyle/>
        <a:p>
          <a:endParaRPr lang="ru-RU"/>
        </a:p>
      </dgm:t>
    </dgm:pt>
    <dgm:pt modelId="{D03B7851-BEFB-4110-945B-E38C775A3AA1}" type="pres">
      <dgm:prSet presAssocID="{52848691-EAFF-4D7F-94E0-08A3711F00C9}" presName="compositeShape" presStyleCnt="0">
        <dgm:presLayoutVars>
          <dgm:dir/>
          <dgm:resizeHandles/>
        </dgm:presLayoutVars>
      </dgm:prSet>
      <dgm:spPr/>
    </dgm:pt>
    <dgm:pt modelId="{CDF3F8AE-64E0-49CA-9DED-9C16545802BF}" type="pres">
      <dgm:prSet presAssocID="{52848691-EAFF-4D7F-94E0-08A3711F00C9}" presName="pyramid" presStyleLbl="node1" presStyleIdx="0" presStyleCnt="1"/>
      <dgm:spPr/>
    </dgm:pt>
    <dgm:pt modelId="{A9541AA6-884E-4CD9-BD9D-CBF86FC67F31}" type="pres">
      <dgm:prSet presAssocID="{52848691-EAFF-4D7F-94E0-08A3711F00C9}" presName="theList" presStyleCnt="0"/>
      <dgm:spPr/>
    </dgm:pt>
    <dgm:pt modelId="{100557EE-FE82-49C8-BDD8-83777E86DA12}" type="pres">
      <dgm:prSet presAssocID="{A247446A-AEBD-4125-AFD8-EDDB6B23F4E2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4EE006-6F3E-4D2B-87DE-0D4251A0DF48}" type="pres">
      <dgm:prSet presAssocID="{A247446A-AEBD-4125-AFD8-EDDB6B23F4E2}" presName="aSpace" presStyleCnt="0"/>
      <dgm:spPr/>
    </dgm:pt>
    <dgm:pt modelId="{14234F43-0282-493F-8A77-6A7610B6D6EC}" type="pres">
      <dgm:prSet presAssocID="{3A6B9F5C-91BE-41AD-BF73-FECBF08D5268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4E956-A6B0-49E6-B098-F6EC2BC17B6E}" type="pres">
      <dgm:prSet presAssocID="{3A6B9F5C-91BE-41AD-BF73-FECBF08D5268}" presName="aSpace" presStyleCnt="0"/>
      <dgm:spPr/>
    </dgm:pt>
    <dgm:pt modelId="{A5F68346-32FE-4116-B3EA-8FEB02D00BCF}" type="pres">
      <dgm:prSet presAssocID="{80F60A7D-CF98-4CC5-82A9-04438E342F13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211979-255F-4E0B-AB07-63CB31AC2D61}" type="pres">
      <dgm:prSet presAssocID="{80F60A7D-CF98-4CC5-82A9-04438E342F13}" presName="aSpace" presStyleCnt="0"/>
      <dgm:spPr/>
    </dgm:pt>
  </dgm:ptLst>
  <dgm:cxnLst>
    <dgm:cxn modelId="{6E6C5A4F-3A2A-4220-92E9-8D36085EA74F}" type="presOf" srcId="{80F60A7D-CF98-4CC5-82A9-04438E342F13}" destId="{A5F68346-32FE-4116-B3EA-8FEB02D00BCF}" srcOrd="0" destOrd="0" presId="urn:microsoft.com/office/officeart/2005/8/layout/pyramid2"/>
    <dgm:cxn modelId="{F1F4222F-B055-4182-866B-5FDAFBAC0D14}" type="presOf" srcId="{52848691-EAFF-4D7F-94E0-08A3711F00C9}" destId="{D03B7851-BEFB-4110-945B-E38C775A3AA1}" srcOrd="0" destOrd="0" presId="urn:microsoft.com/office/officeart/2005/8/layout/pyramid2"/>
    <dgm:cxn modelId="{12DFA7F8-222D-4D86-92E8-2087D87B2F51}" type="presOf" srcId="{A247446A-AEBD-4125-AFD8-EDDB6B23F4E2}" destId="{100557EE-FE82-49C8-BDD8-83777E86DA12}" srcOrd="0" destOrd="0" presId="urn:microsoft.com/office/officeart/2005/8/layout/pyramid2"/>
    <dgm:cxn modelId="{3B346941-8D8B-4379-A16E-02FDD054B5DC}" srcId="{52848691-EAFF-4D7F-94E0-08A3711F00C9}" destId="{80F60A7D-CF98-4CC5-82A9-04438E342F13}" srcOrd="2" destOrd="0" parTransId="{8D8D30D2-C2FF-4A2F-ACED-94F6C7B93A29}" sibTransId="{C46F40D6-C04B-4BFF-AAE7-F622635FB5DA}"/>
    <dgm:cxn modelId="{A6F84297-83EC-4589-8623-DE54EC7F6C38}" srcId="{52848691-EAFF-4D7F-94E0-08A3711F00C9}" destId="{A247446A-AEBD-4125-AFD8-EDDB6B23F4E2}" srcOrd="0" destOrd="0" parTransId="{93D61437-501A-4EED-A497-E081C1A4C60C}" sibTransId="{64CD600D-4E7F-460E-8A4B-FBF37D06A34A}"/>
    <dgm:cxn modelId="{3BFD1202-541F-4024-B1A2-73B8B5670990}" srcId="{52848691-EAFF-4D7F-94E0-08A3711F00C9}" destId="{3A6B9F5C-91BE-41AD-BF73-FECBF08D5268}" srcOrd="1" destOrd="0" parTransId="{B5DBCB71-339B-4311-B581-FAE1CA34DBF0}" sibTransId="{8E04D514-6EAF-4598-B33B-854B949312D6}"/>
    <dgm:cxn modelId="{54111D5D-1C11-487F-9C8A-45C7DAA13131}" type="presOf" srcId="{3A6B9F5C-91BE-41AD-BF73-FECBF08D5268}" destId="{14234F43-0282-493F-8A77-6A7610B6D6EC}" srcOrd="0" destOrd="0" presId="urn:microsoft.com/office/officeart/2005/8/layout/pyramid2"/>
    <dgm:cxn modelId="{130C3611-4467-4611-BAD2-C530FD1B09A3}" type="presParOf" srcId="{D03B7851-BEFB-4110-945B-E38C775A3AA1}" destId="{CDF3F8AE-64E0-49CA-9DED-9C16545802BF}" srcOrd="0" destOrd="0" presId="urn:microsoft.com/office/officeart/2005/8/layout/pyramid2"/>
    <dgm:cxn modelId="{4E7F82E8-F649-455B-AE99-D73854DB7D46}" type="presParOf" srcId="{D03B7851-BEFB-4110-945B-E38C775A3AA1}" destId="{A9541AA6-884E-4CD9-BD9D-CBF86FC67F31}" srcOrd="1" destOrd="0" presId="urn:microsoft.com/office/officeart/2005/8/layout/pyramid2"/>
    <dgm:cxn modelId="{8E10F173-5EF1-4A1B-BFF5-C3F7ED4B5078}" type="presParOf" srcId="{A9541AA6-884E-4CD9-BD9D-CBF86FC67F31}" destId="{100557EE-FE82-49C8-BDD8-83777E86DA12}" srcOrd="0" destOrd="0" presId="urn:microsoft.com/office/officeart/2005/8/layout/pyramid2"/>
    <dgm:cxn modelId="{11DE6CB3-6098-4AE2-9D71-25672E946D9A}" type="presParOf" srcId="{A9541AA6-884E-4CD9-BD9D-CBF86FC67F31}" destId="{0C4EE006-6F3E-4D2B-87DE-0D4251A0DF48}" srcOrd="1" destOrd="0" presId="urn:microsoft.com/office/officeart/2005/8/layout/pyramid2"/>
    <dgm:cxn modelId="{8C909437-3208-4015-9289-2D3BE53FE8FE}" type="presParOf" srcId="{A9541AA6-884E-4CD9-BD9D-CBF86FC67F31}" destId="{14234F43-0282-493F-8A77-6A7610B6D6EC}" srcOrd="2" destOrd="0" presId="urn:microsoft.com/office/officeart/2005/8/layout/pyramid2"/>
    <dgm:cxn modelId="{1513C7E1-E1CB-4F4F-A8E9-01236B65F77B}" type="presParOf" srcId="{A9541AA6-884E-4CD9-BD9D-CBF86FC67F31}" destId="{02C4E956-A6B0-49E6-B098-F6EC2BC17B6E}" srcOrd="3" destOrd="0" presId="urn:microsoft.com/office/officeart/2005/8/layout/pyramid2"/>
    <dgm:cxn modelId="{6C68BC78-C476-4D79-9D81-5F1FB3435D20}" type="presParOf" srcId="{A9541AA6-884E-4CD9-BD9D-CBF86FC67F31}" destId="{A5F68346-32FE-4116-B3EA-8FEB02D00BCF}" srcOrd="4" destOrd="0" presId="urn:microsoft.com/office/officeart/2005/8/layout/pyramid2"/>
    <dgm:cxn modelId="{73EC2219-5144-4E79-982E-D3561883EDC0}" type="presParOf" srcId="{A9541AA6-884E-4CD9-BD9D-CBF86FC67F31}" destId="{31211979-255F-4E0B-AB07-63CB31AC2D6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297EAF-593C-4E4B-BD10-AAF8C411C894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BC56B1-CFF2-4842-B5F5-497F7FC1C8D8}">
      <dgm:prSet phldrT="[Текст]" custT="1"/>
      <dgm:spPr/>
      <dgm:t>
        <a:bodyPr/>
        <a:lstStyle/>
        <a:p>
          <a:r>
            <a:rPr lang="ru-RU" sz="2400" b="1" u="sng" dirty="0" smtClean="0"/>
            <a:t>Ускорение</a:t>
          </a:r>
          <a:r>
            <a:rPr lang="ru-RU" sz="1200" b="1" u="sng" dirty="0" smtClean="0"/>
            <a:t> </a:t>
          </a:r>
          <a:endParaRPr lang="ru-RU" sz="1200" dirty="0"/>
        </a:p>
      </dgm:t>
    </dgm:pt>
    <dgm:pt modelId="{D3B4E81A-8041-41C5-BFB2-C7BEB3DE0E7E}" type="parTrans" cxnId="{42319D9A-36A9-4530-9785-1C2F0DB06159}">
      <dgm:prSet/>
      <dgm:spPr/>
      <dgm:t>
        <a:bodyPr/>
        <a:lstStyle/>
        <a:p>
          <a:endParaRPr lang="ru-RU"/>
        </a:p>
      </dgm:t>
    </dgm:pt>
    <dgm:pt modelId="{EC556CDE-90A4-49FC-84EA-B3692FCF8640}" type="sibTrans" cxnId="{42319D9A-36A9-4530-9785-1C2F0DB06159}">
      <dgm:prSet/>
      <dgm:spPr/>
      <dgm:t>
        <a:bodyPr/>
        <a:lstStyle/>
        <a:p>
          <a:endParaRPr lang="ru-RU"/>
        </a:p>
      </dgm:t>
    </dgm:pt>
    <dgm:pt modelId="{3846E219-3B42-4BB8-87CA-4FF36A8B9130}">
      <dgm:prSet phldrT="[Текст]" custT="1"/>
      <dgm:spPr/>
      <dgm:t>
        <a:bodyPr/>
        <a:lstStyle/>
        <a:p>
          <a:r>
            <a:rPr lang="ru-RU" sz="2400" b="1" u="sng" dirty="0" smtClean="0"/>
            <a:t>Углубление </a:t>
          </a:r>
          <a:endParaRPr lang="ru-RU" sz="2400" dirty="0"/>
        </a:p>
      </dgm:t>
    </dgm:pt>
    <dgm:pt modelId="{927B81FB-2F77-49FC-B587-C416250DF930}" type="parTrans" cxnId="{9B34351D-769B-4EAF-9610-C53A857FDE37}">
      <dgm:prSet/>
      <dgm:spPr/>
      <dgm:t>
        <a:bodyPr/>
        <a:lstStyle/>
        <a:p>
          <a:endParaRPr lang="ru-RU"/>
        </a:p>
      </dgm:t>
    </dgm:pt>
    <dgm:pt modelId="{D6A495D6-711F-4C1B-9E20-95F7E6181E45}" type="sibTrans" cxnId="{9B34351D-769B-4EAF-9610-C53A857FDE37}">
      <dgm:prSet/>
      <dgm:spPr/>
      <dgm:t>
        <a:bodyPr/>
        <a:lstStyle/>
        <a:p>
          <a:endParaRPr lang="ru-RU"/>
        </a:p>
      </dgm:t>
    </dgm:pt>
    <dgm:pt modelId="{A7523AB8-75B2-4FF0-88C3-74ABC9FB88E2}">
      <dgm:prSet phldrT="[Текст]" custT="1"/>
      <dgm:spPr/>
      <dgm:t>
        <a:bodyPr/>
        <a:lstStyle/>
        <a:p>
          <a:r>
            <a:rPr lang="ru-RU" sz="2400" b="1" u="sng" dirty="0" smtClean="0"/>
            <a:t>Обогащение </a:t>
          </a:r>
          <a:endParaRPr lang="ru-RU" sz="2400" dirty="0"/>
        </a:p>
      </dgm:t>
    </dgm:pt>
    <dgm:pt modelId="{EA9E8966-00E5-4BB2-B429-D02E18B83C44}" type="parTrans" cxnId="{CB6B084B-63F4-4BE8-BF23-C71B7DD9469F}">
      <dgm:prSet/>
      <dgm:spPr/>
      <dgm:t>
        <a:bodyPr/>
        <a:lstStyle/>
        <a:p>
          <a:endParaRPr lang="ru-RU"/>
        </a:p>
      </dgm:t>
    </dgm:pt>
    <dgm:pt modelId="{C1A4CB53-C29C-4C2F-AC1E-9695D799E3AA}" type="sibTrans" cxnId="{CB6B084B-63F4-4BE8-BF23-C71B7DD9469F}">
      <dgm:prSet/>
      <dgm:spPr/>
      <dgm:t>
        <a:bodyPr/>
        <a:lstStyle/>
        <a:p>
          <a:endParaRPr lang="ru-RU"/>
        </a:p>
      </dgm:t>
    </dgm:pt>
    <dgm:pt modelId="{BE5E3E67-1C10-4773-AA69-03F7A395789D}">
      <dgm:prSet phldrT="[Текст]" custT="1"/>
      <dgm:spPr/>
      <dgm:t>
        <a:bodyPr/>
        <a:lstStyle/>
        <a:p>
          <a:r>
            <a:rPr lang="ru-RU" sz="2400" b="1" u="sng" dirty="0" err="1" smtClean="0"/>
            <a:t>Проблематизация</a:t>
          </a:r>
          <a:endParaRPr lang="ru-RU" sz="2400" dirty="0"/>
        </a:p>
      </dgm:t>
    </dgm:pt>
    <dgm:pt modelId="{8C2C9AD0-82C4-4C98-A588-7E7568747A5D}" type="parTrans" cxnId="{89581EDC-B615-43FC-8D1E-F752B7345D2B}">
      <dgm:prSet/>
      <dgm:spPr/>
      <dgm:t>
        <a:bodyPr/>
        <a:lstStyle/>
        <a:p>
          <a:endParaRPr lang="ru-RU"/>
        </a:p>
      </dgm:t>
    </dgm:pt>
    <dgm:pt modelId="{337FEAD5-F33F-431F-B001-E8877B7BF263}" type="sibTrans" cxnId="{89581EDC-B615-43FC-8D1E-F752B7345D2B}">
      <dgm:prSet/>
      <dgm:spPr/>
      <dgm:t>
        <a:bodyPr/>
        <a:lstStyle/>
        <a:p>
          <a:endParaRPr lang="ru-RU"/>
        </a:p>
      </dgm:t>
    </dgm:pt>
    <dgm:pt modelId="{68DAFD68-F630-4C1E-B4A9-B0860B2FE6BC}" type="pres">
      <dgm:prSet presAssocID="{83297EAF-593C-4E4B-BD10-AAF8C411C89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62CD91-2AC5-4676-9430-022F2DF364C4}" type="pres">
      <dgm:prSet presAssocID="{83297EAF-593C-4E4B-BD10-AAF8C411C894}" presName="diamond" presStyleLbl="bgShp" presStyleIdx="0" presStyleCnt="1" custScaleX="138223"/>
      <dgm:spPr/>
    </dgm:pt>
    <dgm:pt modelId="{20AD7138-D87D-43CF-9772-9B2B0D2DDC57}" type="pres">
      <dgm:prSet presAssocID="{83297EAF-593C-4E4B-BD10-AAF8C411C894}" presName="quad1" presStyleLbl="node1" presStyleIdx="0" presStyleCnt="4" custAng="0" custScaleX="128138" custScaleY="1036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F7235-C4EE-4595-8522-5AA322CCBB1E}" type="pres">
      <dgm:prSet presAssocID="{83297EAF-593C-4E4B-BD10-AAF8C411C894}" presName="quad2" presStyleLbl="node1" presStyleIdx="1" presStyleCnt="4" custScaleX="125684" custLinFactNeighborX="-240" custLinFactNeighborY="5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DE2CDB-B81D-4BF5-8214-2166F0115CA2}" type="pres">
      <dgm:prSet presAssocID="{83297EAF-593C-4E4B-BD10-AAF8C411C894}" presName="quad3" presStyleLbl="node1" presStyleIdx="2" presStyleCnt="4" custScaleX="119897" custScaleY="111574" custLinFactNeighborX="-11176" custLinFactNeighborY="-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946EF1-CC9F-4518-A60D-DA90B7B7AC06}" type="pres">
      <dgm:prSet presAssocID="{83297EAF-593C-4E4B-BD10-AAF8C411C894}" presName="quad4" presStyleLbl="node1" presStyleIdx="3" presStyleCnt="4" custScaleX="125204" custScaleY="1082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319D9A-36A9-4530-9785-1C2F0DB06159}" srcId="{83297EAF-593C-4E4B-BD10-AAF8C411C894}" destId="{35BC56B1-CFF2-4842-B5F5-497F7FC1C8D8}" srcOrd="0" destOrd="0" parTransId="{D3B4E81A-8041-41C5-BFB2-C7BEB3DE0E7E}" sibTransId="{EC556CDE-90A4-49FC-84EA-B3692FCF8640}"/>
    <dgm:cxn modelId="{C6A67D5C-5F43-42BD-967E-9762E2B102DB}" type="presOf" srcId="{3846E219-3B42-4BB8-87CA-4FF36A8B9130}" destId="{179F7235-C4EE-4595-8522-5AA322CCBB1E}" srcOrd="0" destOrd="0" presId="urn:microsoft.com/office/officeart/2005/8/layout/matrix3"/>
    <dgm:cxn modelId="{BDFD2E17-F5A2-4641-B52D-2EAEB8135308}" type="presOf" srcId="{A7523AB8-75B2-4FF0-88C3-74ABC9FB88E2}" destId="{82DE2CDB-B81D-4BF5-8214-2166F0115CA2}" srcOrd="0" destOrd="0" presId="urn:microsoft.com/office/officeart/2005/8/layout/matrix3"/>
    <dgm:cxn modelId="{EEDB3FF2-B35C-481F-BD94-6F34F05E566E}" type="presOf" srcId="{35BC56B1-CFF2-4842-B5F5-497F7FC1C8D8}" destId="{20AD7138-D87D-43CF-9772-9B2B0D2DDC57}" srcOrd="0" destOrd="0" presId="urn:microsoft.com/office/officeart/2005/8/layout/matrix3"/>
    <dgm:cxn modelId="{CB6B084B-63F4-4BE8-BF23-C71B7DD9469F}" srcId="{83297EAF-593C-4E4B-BD10-AAF8C411C894}" destId="{A7523AB8-75B2-4FF0-88C3-74ABC9FB88E2}" srcOrd="2" destOrd="0" parTransId="{EA9E8966-00E5-4BB2-B429-D02E18B83C44}" sibTransId="{C1A4CB53-C29C-4C2F-AC1E-9695D799E3AA}"/>
    <dgm:cxn modelId="{9B34351D-769B-4EAF-9610-C53A857FDE37}" srcId="{83297EAF-593C-4E4B-BD10-AAF8C411C894}" destId="{3846E219-3B42-4BB8-87CA-4FF36A8B9130}" srcOrd="1" destOrd="0" parTransId="{927B81FB-2F77-49FC-B587-C416250DF930}" sibTransId="{D6A495D6-711F-4C1B-9E20-95F7E6181E45}"/>
    <dgm:cxn modelId="{89581EDC-B615-43FC-8D1E-F752B7345D2B}" srcId="{83297EAF-593C-4E4B-BD10-AAF8C411C894}" destId="{BE5E3E67-1C10-4773-AA69-03F7A395789D}" srcOrd="3" destOrd="0" parTransId="{8C2C9AD0-82C4-4C98-A588-7E7568747A5D}" sibTransId="{337FEAD5-F33F-431F-B001-E8877B7BF263}"/>
    <dgm:cxn modelId="{28C18E0B-36AF-4439-98DC-CC29BC0E3F68}" type="presOf" srcId="{83297EAF-593C-4E4B-BD10-AAF8C411C894}" destId="{68DAFD68-F630-4C1E-B4A9-B0860B2FE6BC}" srcOrd="0" destOrd="0" presId="urn:microsoft.com/office/officeart/2005/8/layout/matrix3"/>
    <dgm:cxn modelId="{FB2CA993-913D-4361-8E8C-FE741B6ABF76}" type="presOf" srcId="{BE5E3E67-1C10-4773-AA69-03F7A395789D}" destId="{FA946EF1-CC9F-4518-A60D-DA90B7B7AC06}" srcOrd="0" destOrd="0" presId="urn:microsoft.com/office/officeart/2005/8/layout/matrix3"/>
    <dgm:cxn modelId="{FDA1F913-8280-4EA9-B8B6-34F872198E0E}" type="presParOf" srcId="{68DAFD68-F630-4C1E-B4A9-B0860B2FE6BC}" destId="{C262CD91-2AC5-4676-9430-022F2DF364C4}" srcOrd="0" destOrd="0" presId="urn:microsoft.com/office/officeart/2005/8/layout/matrix3"/>
    <dgm:cxn modelId="{9CF73041-3721-4F5C-AFDC-7C2C0476689A}" type="presParOf" srcId="{68DAFD68-F630-4C1E-B4A9-B0860B2FE6BC}" destId="{20AD7138-D87D-43CF-9772-9B2B0D2DDC57}" srcOrd="1" destOrd="0" presId="urn:microsoft.com/office/officeart/2005/8/layout/matrix3"/>
    <dgm:cxn modelId="{7B9C40BE-5A22-482C-B4C4-2BBE4A1EC556}" type="presParOf" srcId="{68DAFD68-F630-4C1E-B4A9-B0860B2FE6BC}" destId="{179F7235-C4EE-4595-8522-5AA322CCBB1E}" srcOrd="2" destOrd="0" presId="urn:microsoft.com/office/officeart/2005/8/layout/matrix3"/>
    <dgm:cxn modelId="{DED83ACD-C7F3-4894-9C5D-9552E06E5B8E}" type="presParOf" srcId="{68DAFD68-F630-4C1E-B4A9-B0860B2FE6BC}" destId="{82DE2CDB-B81D-4BF5-8214-2166F0115CA2}" srcOrd="3" destOrd="0" presId="urn:microsoft.com/office/officeart/2005/8/layout/matrix3"/>
    <dgm:cxn modelId="{FC894809-4651-4751-BAA0-C9CFE7612B3E}" type="presParOf" srcId="{68DAFD68-F630-4C1E-B4A9-B0860B2FE6BC}" destId="{FA946EF1-CC9F-4518-A60D-DA90B7B7AC0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F3F8AE-64E0-49CA-9DED-9C16545802BF}">
      <dsp:nvSpPr>
        <dsp:cNvPr id="0" name=""/>
        <dsp:cNvSpPr/>
      </dsp:nvSpPr>
      <dsp:spPr>
        <a:xfrm>
          <a:off x="574897" y="0"/>
          <a:ext cx="6858000" cy="6858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557EE-FE82-49C8-BDD8-83777E86DA12}">
      <dsp:nvSpPr>
        <dsp:cNvPr id="0" name=""/>
        <dsp:cNvSpPr/>
      </dsp:nvSpPr>
      <dsp:spPr>
        <a:xfrm>
          <a:off x="4003897" y="689483"/>
          <a:ext cx="4457700" cy="16234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-принцип развивающего и воспитывающего обучения; </a:t>
          </a:r>
          <a:endParaRPr lang="ru-RU" sz="2500" kern="1200" dirty="0"/>
        </a:p>
      </dsp:txBody>
      <dsp:txXfrm>
        <a:off x="4083146" y="768732"/>
        <a:ext cx="4299202" cy="1464919"/>
      </dsp:txXfrm>
    </dsp:sp>
    <dsp:sp modelId="{14234F43-0282-493F-8A77-6A7610B6D6EC}">
      <dsp:nvSpPr>
        <dsp:cNvPr id="0" name=""/>
        <dsp:cNvSpPr/>
      </dsp:nvSpPr>
      <dsp:spPr>
        <a:xfrm>
          <a:off x="4003897" y="2515827"/>
          <a:ext cx="4457700" cy="16234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-принцип индивидуализации и дифференциации в обучении; </a:t>
          </a:r>
          <a:endParaRPr lang="ru-RU" sz="2500" kern="1200" dirty="0"/>
        </a:p>
      </dsp:txBody>
      <dsp:txXfrm>
        <a:off x="4083146" y="2595076"/>
        <a:ext cx="4299202" cy="1464919"/>
      </dsp:txXfrm>
    </dsp:sp>
    <dsp:sp modelId="{A5F68346-32FE-4116-B3EA-8FEB02D00BCF}">
      <dsp:nvSpPr>
        <dsp:cNvPr id="0" name=""/>
        <dsp:cNvSpPr/>
      </dsp:nvSpPr>
      <dsp:spPr>
        <a:xfrm>
          <a:off x="4003897" y="4342172"/>
          <a:ext cx="4457700" cy="162341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-принцип учета возрастных возможностей;</a:t>
          </a:r>
          <a:endParaRPr lang="ru-RU" sz="2500" kern="1200" dirty="0"/>
        </a:p>
      </dsp:txBody>
      <dsp:txXfrm>
        <a:off x="4083146" y="4421421"/>
        <a:ext cx="4299202" cy="1464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2CD91-2AC5-4676-9430-022F2DF364C4}">
      <dsp:nvSpPr>
        <dsp:cNvPr id="0" name=""/>
        <dsp:cNvSpPr/>
      </dsp:nvSpPr>
      <dsp:spPr>
        <a:xfrm>
          <a:off x="4" y="0"/>
          <a:ext cx="8820463" cy="638132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AD7138-D87D-43CF-9772-9B2B0D2DDC57}">
      <dsp:nvSpPr>
        <dsp:cNvPr id="0" name=""/>
        <dsp:cNvSpPr/>
      </dsp:nvSpPr>
      <dsp:spPr>
        <a:xfrm>
          <a:off x="1475660" y="560197"/>
          <a:ext cx="3188993" cy="2580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Ускорение</a:t>
          </a:r>
          <a:r>
            <a:rPr lang="ru-RU" sz="1200" b="1" u="sng" kern="1200" dirty="0" smtClean="0"/>
            <a:t> </a:t>
          </a:r>
          <a:endParaRPr lang="ru-RU" sz="1200" kern="1200" dirty="0"/>
        </a:p>
      </dsp:txBody>
      <dsp:txXfrm>
        <a:off x="1601643" y="686180"/>
        <a:ext cx="2937027" cy="2328809"/>
      </dsp:txXfrm>
    </dsp:sp>
    <dsp:sp modelId="{179F7235-C4EE-4595-8522-5AA322CCBB1E}">
      <dsp:nvSpPr>
        <dsp:cNvPr id="0" name=""/>
        <dsp:cNvSpPr/>
      </dsp:nvSpPr>
      <dsp:spPr>
        <a:xfrm>
          <a:off x="4180381" y="620685"/>
          <a:ext cx="3127920" cy="24887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Углубление </a:t>
          </a:r>
          <a:endParaRPr lang="ru-RU" sz="2400" kern="1200" dirty="0"/>
        </a:p>
      </dsp:txBody>
      <dsp:txXfrm>
        <a:off x="4301870" y="742174"/>
        <a:ext cx="2884942" cy="2245739"/>
      </dsp:txXfrm>
    </dsp:sp>
    <dsp:sp modelId="{82DE2CDB-B81D-4BF5-8214-2166F0115CA2}">
      <dsp:nvSpPr>
        <dsp:cNvPr id="0" name=""/>
        <dsp:cNvSpPr/>
      </dsp:nvSpPr>
      <dsp:spPr>
        <a:xfrm>
          <a:off x="1300068" y="3140968"/>
          <a:ext cx="2983898" cy="2776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Обогащение </a:t>
          </a:r>
          <a:endParaRPr lang="ru-RU" sz="2400" kern="1200" dirty="0"/>
        </a:p>
      </dsp:txBody>
      <dsp:txXfrm>
        <a:off x="1435618" y="3276518"/>
        <a:ext cx="2712798" cy="2505662"/>
      </dsp:txXfrm>
    </dsp:sp>
    <dsp:sp modelId="{FA946EF1-CC9F-4518-A60D-DA90B7B7AC06}">
      <dsp:nvSpPr>
        <dsp:cNvPr id="0" name=""/>
        <dsp:cNvSpPr/>
      </dsp:nvSpPr>
      <dsp:spPr>
        <a:xfrm>
          <a:off x="4192327" y="3184209"/>
          <a:ext cx="3115974" cy="26930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err="1" smtClean="0"/>
            <a:t>Проблематизация</a:t>
          </a:r>
          <a:endParaRPr lang="ru-RU" sz="2400" kern="1200" dirty="0"/>
        </a:p>
      </dsp:txBody>
      <dsp:txXfrm>
        <a:off x="4323792" y="3315674"/>
        <a:ext cx="2853044" cy="2430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05EC3-B836-4ED9-8F70-52818FF02EBC}" type="datetimeFigureOut">
              <a:rPr lang="ru-RU" smtClean="0"/>
              <a:t>02.05.2017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3AED-7061-44C3-A02A-FC22915D69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7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93AED-7061-44C3-A02A-FC22915D69AD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B3F1E4B-5801-4844-9F57-21D063E7503C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A3E84B9-D84C-4600-B616-F62702C7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296144"/>
          </a:xfrm>
        </p:spPr>
        <p:txBody>
          <a:bodyPr>
            <a:normAutofit/>
          </a:bodyPr>
          <a:lstStyle/>
          <a:p>
            <a:r>
              <a:rPr lang="ru-RU" b="1" dirty="0" smtClean="0"/>
              <a:t>Работа с одаренными детьми.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060848"/>
            <a:ext cx="7920880" cy="230425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Индивидуальный</a:t>
            </a:r>
            <a:r>
              <a:rPr lang="ru-RU" b="1" dirty="0" smtClean="0"/>
              <a:t> </a:t>
            </a:r>
            <a:r>
              <a:rPr lang="ru-RU" sz="4000" b="1" dirty="0" smtClean="0"/>
              <a:t>образовательный </a:t>
            </a:r>
            <a:r>
              <a:rPr lang="ru-RU" sz="4000" b="1" dirty="0" smtClean="0"/>
              <a:t>маршрут</a:t>
            </a:r>
          </a:p>
          <a:p>
            <a:endParaRPr lang="en-US" sz="4000" b="1" dirty="0" smtClean="0"/>
          </a:p>
          <a:p>
            <a:r>
              <a:rPr lang="ru-RU" sz="2400" b="1" dirty="0" smtClean="0"/>
              <a:t>Учитель биологии </a:t>
            </a:r>
            <a:r>
              <a:rPr lang="ru-RU" sz="2400" b="1" dirty="0" err="1" smtClean="0"/>
              <a:t>Омарова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Бибигуь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Бектасовна</a:t>
            </a:r>
            <a:endParaRPr lang="ru-RU" sz="2400" dirty="0"/>
          </a:p>
        </p:txBody>
      </p:sp>
      <p:pic>
        <p:nvPicPr>
          <p:cNvPr id="4" name="Рисунок 3" descr="одаренные дет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221088"/>
            <a:ext cx="288032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AutoShape 2" descr="Картинки по запросу картинки одаренных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2" name="AutoShape 4" descr="Картинки по запросу картинки одаренных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4" name="AutoShape 6" descr="Картинки по запросу картинки одаренных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6" name="AutoShape 8" descr="Картинки по запросу картинки одаренных де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</a:t>
            </a:r>
            <a:r>
              <a:rPr lang="ru-RU" sz="3600" dirty="0"/>
              <a:t>. Индивидуальная работа с учащимися организуется в рамках содержания образовательной программы по предмету. По усмотрению учителя возможно изучение дополнительных тем, которые не включены в базовое содержание предмета.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r>
              <a:rPr lang="ru-RU" sz="3200" dirty="0"/>
              <a:t>3. При изучении отдельных учебных тем учитель определяет возможность расширения и углубления изучаемой темы путем введения дополнительных понятий, вопросов, практических умений, типов решения задач и т.д. Дополнительный материал отрабатывается учеником под руководством учителя. Преобладает самостоятельная работа ученика при освоении дополнительных знаний и умений.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4</a:t>
            </a:r>
            <a:r>
              <a:rPr lang="ru-RU" sz="3200" dirty="0"/>
              <a:t>. Учителем планируются дополнительные задания для ученика при изучении отдельных тем. Это могут быть тематические сообщения, исследовательские работы, проведение эксперимента и его объяснение, работа над рефератом, творческая работа с дополнительной литературой и т.д.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r>
              <a:rPr lang="ru-RU" sz="3600" dirty="0"/>
              <a:t>5. Для работы с одаренными учащимися учителем планируется система индивидуальных заданий для самостоятельной работы. Они могут носить различный характер: тесты, задачи, упражнения повышенного уровня сложности, олимпиадные задания, задания из материалов </a:t>
            </a:r>
            <a:r>
              <a:rPr lang="ru-RU" sz="3600" dirty="0" smtClean="0"/>
              <a:t>ЕНТ, </a:t>
            </a:r>
            <a:r>
              <a:rPr lang="ru-RU" sz="3600" dirty="0"/>
              <a:t>выступления перед классом с презентациями и т.д.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10669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6</a:t>
            </a:r>
            <a:r>
              <a:rPr lang="ru-RU" dirty="0"/>
              <a:t>. По мере работы с учеником учителем накапливается соответствующий дидактический материал и выстраивается методическая система при работе с одаренными учениками.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7. Индивидуальная работа организуется при наличии образовательного запроса ученика и родителей. 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3" name="Рисунок 2" descr="обучение одаренных дете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717032"/>
            <a:ext cx="403244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ru-RU" sz="3600" dirty="0"/>
              <a:t>Используя данные рекомендации, учитель составляет планирование индивидуальной работы по выбранному предмету с одаренным ребенком. 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21506" name="Picture 2" descr="Картинки по запросу рисунки одаренных дете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356992"/>
            <a:ext cx="5350904" cy="350100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sz="3200" dirty="0"/>
              <a:t>Хочется в конце вспомнить замечательные слова В.А. Сухомлинского: </a:t>
            </a:r>
            <a:br>
              <a:rPr lang="ru-RU" sz="3200" dirty="0"/>
            </a:br>
            <a:r>
              <a:rPr lang="ru-RU" sz="4400" dirty="0">
                <a:solidFill>
                  <a:srgbClr val="FF0000"/>
                </a:solidFill>
              </a:rPr>
              <a:t>«В душе каждого ребенка есть невидимые струны. Если тронуть их умелой рукой – они красиво зазвучат».</a:t>
            </a:r>
            <a:br>
              <a:rPr lang="ru-RU" sz="4400" dirty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20482" name="Picture 2" descr="Картинки по запросу рисунки одаренных дете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365104"/>
            <a:ext cx="4536504" cy="23241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78488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Интеллект + </a:t>
            </a:r>
            <a:r>
              <a:rPr lang="ru-RU" sz="2400" b="1" dirty="0" err="1"/>
              <a:t>Креативность</a:t>
            </a:r>
            <a:r>
              <a:rPr lang="ru-RU" sz="2400" b="1" dirty="0"/>
              <a:t> = одаренность? 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 smtClean="0"/>
              <a:t>Одаренность </a:t>
            </a:r>
            <a:r>
              <a:rPr lang="ru-RU" sz="2400" dirty="0"/>
              <a:t>– «выше среднего общие способности или интеллект, специальные способности </a:t>
            </a:r>
            <a:r>
              <a:rPr lang="ru-RU" sz="2400" dirty="0" smtClean="0"/>
              <a:t> и </a:t>
            </a:r>
            <a:r>
              <a:rPr lang="ru-RU" sz="2400" dirty="0"/>
              <a:t>таланты» (1986)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Одаренность</a:t>
            </a:r>
            <a:r>
              <a:rPr lang="ru-RU" sz="2400" dirty="0" smtClean="0"/>
              <a:t> </a:t>
            </a:r>
            <a:r>
              <a:rPr lang="ru-RU" sz="2400" dirty="0"/>
              <a:t>– «особые способности к обучению, к изобразительным или исполнительским видам искусства» (1972)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Одаренность </a:t>
            </a:r>
            <a:r>
              <a:rPr lang="ru-RU" sz="2400" b="1" dirty="0"/>
              <a:t>–</a:t>
            </a:r>
            <a:r>
              <a:rPr lang="ru-RU" sz="2400" dirty="0"/>
              <a:t> «выдающиеся </a:t>
            </a:r>
            <a:r>
              <a:rPr lang="ru-RU" sz="2400" dirty="0" smtClean="0"/>
              <a:t> способности  в </a:t>
            </a:r>
            <a:r>
              <a:rPr lang="ru-RU" sz="2400" dirty="0"/>
              <a:t>одной </a:t>
            </a:r>
            <a:r>
              <a:rPr lang="ru-RU" sz="2400" dirty="0" smtClean="0"/>
              <a:t> из  областей </a:t>
            </a:r>
            <a:r>
              <a:rPr lang="ru-RU" sz="2400" dirty="0"/>
              <a:t>деятельности» (2000)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Одаренность</a:t>
            </a:r>
            <a:r>
              <a:rPr lang="ru-RU" sz="2400" dirty="0" smtClean="0"/>
              <a:t> </a:t>
            </a:r>
            <a:r>
              <a:rPr lang="ru-RU" sz="2400" dirty="0"/>
              <a:t>– «сочетание </a:t>
            </a:r>
            <a:r>
              <a:rPr lang="ru-RU" sz="2400" dirty="0" smtClean="0"/>
              <a:t> трех  характеристик</a:t>
            </a:r>
            <a:r>
              <a:rPr lang="ru-RU" sz="2400" dirty="0"/>
              <a:t>: </a:t>
            </a:r>
            <a:r>
              <a:rPr lang="ru-RU" sz="2400" dirty="0" smtClean="0"/>
              <a:t> интеллект</a:t>
            </a:r>
            <a:r>
              <a:rPr lang="ru-RU" sz="2400" dirty="0"/>
              <a:t>, </a:t>
            </a:r>
            <a:r>
              <a:rPr lang="ru-RU" sz="2400" dirty="0" smtClean="0"/>
              <a:t> </a:t>
            </a:r>
            <a:r>
              <a:rPr lang="ru-RU" sz="2400" dirty="0" err="1" smtClean="0"/>
              <a:t>креативность</a:t>
            </a:r>
            <a:r>
              <a:rPr lang="ru-RU" sz="2400" dirty="0" smtClean="0"/>
              <a:t>  и </a:t>
            </a:r>
            <a:r>
              <a:rPr lang="ru-RU" sz="2400" dirty="0"/>
              <a:t>настойчивость» </a:t>
            </a:r>
            <a:r>
              <a:rPr lang="ru-RU" sz="2400" dirty="0" smtClean="0"/>
              <a:t> ( 2008) 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(Определения из лите</a:t>
            </a:r>
            <a:r>
              <a:rPr lang="ru-RU" dirty="0"/>
              <a:t>ратуры, посвященной проблеме детской одаренности).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err="1" smtClean="0"/>
              <a:t>Креативность</a:t>
            </a:r>
            <a:r>
              <a:rPr lang="ru-RU" sz="3200" dirty="0" smtClean="0"/>
              <a:t> </a:t>
            </a:r>
            <a:r>
              <a:rPr lang="ru-RU" sz="3200" dirty="0"/>
              <a:t>- способность придумывать нечто новое, представляющее определенную ценность, способность преодолевать традиционные представления и стереотипы и создавать продукты и идеи, опережающие свое время. </a:t>
            </a:r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Интеллект </a:t>
            </a:r>
            <a:r>
              <a:rPr lang="ru-RU" sz="3200" dirty="0"/>
              <a:t>+ </a:t>
            </a:r>
            <a:r>
              <a:rPr lang="ru-RU" sz="3200" dirty="0" err="1"/>
              <a:t>Креативность</a:t>
            </a:r>
            <a:r>
              <a:rPr lang="ru-RU" sz="3200" dirty="0"/>
              <a:t> = одаренность</a:t>
            </a:r>
            <a:r>
              <a:rPr lang="ru-RU" dirty="0"/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Что такое индивидуальный образовательный маршрут?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10" descr="Учителю-предметнику в работе необходимо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777978"/>
            <a:ext cx="4824536" cy="408002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8924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Интеллект - общий термин для обозначения способностей, необходимых для выполнения </a:t>
            </a:r>
            <a:r>
              <a:rPr lang="ru-RU" sz="3200" dirty="0"/>
              <a:t>широкого спектра заданий; способность извлекать пользу из своего</a:t>
            </a:r>
            <a:r>
              <a:rPr lang="ru-RU" sz="3200" dirty="0" smtClean="0"/>
              <a:t> </a:t>
            </a:r>
            <a:r>
              <a:rPr lang="ru-RU" sz="3200" dirty="0"/>
              <a:t>прошлого опыта; способность усваивать новую информацию и приспосабливаться к новым ситуациям</a:t>
            </a:r>
            <a:r>
              <a:rPr lang="ru-RU" sz="3200" dirty="0" smtClean="0"/>
              <a:t>.</a:t>
            </a:r>
          </a:p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/>
              <a:t> </a:t>
            </a:r>
            <a:r>
              <a:rPr lang="ru-RU" sz="3200" dirty="0"/>
              <a:t>Интеллект + </a:t>
            </a:r>
            <a:r>
              <a:rPr lang="ru-RU" sz="3200" dirty="0" err="1"/>
              <a:t>Креативность</a:t>
            </a:r>
            <a:r>
              <a:rPr lang="ru-RU" sz="3200" dirty="0"/>
              <a:t> = одаренность?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Альберт Эйнштей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8610" y="0"/>
            <a:ext cx="943261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Спасибо </a:t>
            </a:r>
            <a:r>
              <a:rPr lang="ru-RU" dirty="0" smtClean="0"/>
              <a:t>за внимание!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Удачи всем в работе!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722313" y="188640"/>
            <a:ext cx="7772400" cy="14401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 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4936" cy="6048672"/>
          </a:xfrm>
        </p:spPr>
        <p:txBody>
          <a:bodyPr>
            <a:noAutofit/>
          </a:bodyPr>
          <a:lstStyle/>
          <a:p>
            <a:r>
              <a:rPr lang="ru-RU" sz="3200" dirty="0" smtClean="0"/>
              <a:t>Индивидуальным образовательным маршрутом является </a:t>
            </a:r>
            <a:br>
              <a:rPr lang="ru-RU" sz="3200" dirty="0" smtClean="0"/>
            </a:br>
            <a:r>
              <a:rPr lang="ru-RU" sz="3200" dirty="0" smtClean="0"/>
              <a:t>программа образовательной деятельности учащегося, составленная на основе его интересов и образовательного запроса, обеспечивающая условия для раскрытия и развития всех способностей и дарований ребенка с целью их последующей реализации в учебной и профессиональной деятельности, фиксирующая образовательные цели и результаты.</a:t>
            </a: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6633"/>
            <a:ext cx="7772400" cy="86409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Цели и принципы </a:t>
            </a:r>
            <a:r>
              <a:rPr lang="ru-RU" sz="3200" b="1" dirty="0"/>
              <a:t>данной работы: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132440" cy="5904656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tx1"/>
                </a:solidFill>
              </a:rPr>
              <a:t>-создание условий для развития творческой личности</a:t>
            </a:r>
            <a:r>
              <a:rPr lang="ru-RU" sz="3100" dirty="0" smtClean="0">
                <a:solidFill>
                  <a:schemeClr val="tx1"/>
                </a:solidFill>
              </a:rPr>
              <a:t>;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-развитие индивидуальности ребенка, выявление и раскрытие его самобытности, своеобразия его возможностей</a:t>
            </a:r>
            <a:r>
              <a:rPr lang="ru-RU" sz="3100" dirty="0" smtClean="0">
                <a:solidFill>
                  <a:schemeClr val="tx1"/>
                </a:solidFill>
              </a:rPr>
              <a:t>;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-обеспечение широкой общеобразовательной подготовки в различных областях знаний в соответствии с индивидуальными потребностями и склонностями ученика</a:t>
            </a:r>
            <a:r>
              <a:rPr lang="ru-RU" sz="3100" dirty="0" smtClean="0">
                <a:solidFill>
                  <a:schemeClr val="tx1"/>
                </a:solidFill>
              </a:rPr>
              <a:t>;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-развитие духовно-нравственных основ личности ребенка; </a:t>
            </a: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При  составлении  </a:t>
            </a:r>
            <a:r>
              <a:rPr lang="ru-RU" sz="3600" dirty="0">
                <a:solidFill>
                  <a:schemeClr val="tx1"/>
                </a:solidFill>
                <a:latin typeface="+mn-lt"/>
              </a:rPr>
              <a:t>индивидуальных </a:t>
            </a: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образовательных  </a:t>
            </a:r>
            <a:r>
              <a:rPr lang="ru-RU" sz="3600" dirty="0">
                <a:solidFill>
                  <a:schemeClr val="tx1"/>
                </a:solidFill>
                <a:latin typeface="+mn-lt"/>
              </a:rPr>
              <a:t>маршрутов </a:t>
            </a: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применяются  четыре  </a:t>
            </a:r>
            <a:r>
              <a:rPr lang="ru-RU" sz="3600" dirty="0">
                <a:solidFill>
                  <a:schemeClr val="tx1"/>
                </a:solidFill>
                <a:latin typeface="+mn-lt"/>
              </a:rPr>
              <a:t>основных </a:t>
            </a: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 подхода  </a:t>
            </a:r>
            <a:r>
              <a:rPr lang="ru-RU" sz="3600" dirty="0">
                <a:solidFill>
                  <a:schemeClr val="tx1"/>
                </a:solidFill>
                <a:latin typeface="+mn-lt"/>
              </a:rPr>
              <a:t>к </a:t>
            </a: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 разработке  содержания  учебных </a:t>
            </a:r>
            <a:r>
              <a:rPr lang="ru-RU" sz="3600" dirty="0">
                <a:solidFill>
                  <a:schemeClr val="tx1"/>
                </a:solidFill>
                <a:latin typeface="+mn-lt"/>
              </a:rPr>
              <a:t>программ.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779912" y="4797152"/>
            <a:ext cx="1944216" cy="19168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8820472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При </a:t>
            </a:r>
            <a:r>
              <a:rPr lang="ru-RU" sz="3600" b="1" dirty="0"/>
              <a:t>разработке индивидуального образовательного маршрута надо использовать следующие </a:t>
            </a:r>
            <a:r>
              <a:rPr lang="ru-RU" sz="3600" b="1" dirty="0" smtClean="0"/>
              <a:t>рекомендации: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995936" y="5229200"/>
            <a:ext cx="1132704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1</a:t>
            </a:r>
            <a:r>
              <a:rPr lang="ru-RU" sz="3600" dirty="0"/>
              <a:t>. Индивидуальная работа с учащимися проводится в урочное время, а также в форме индивидуального консультирования, самостоятельной работы учащегося по предмету во внеурочное время.</a:t>
            </a:r>
            <a:br>
              <a:rPr lang="ru-RU" sz="3600" dirty="0"/>
            </a:b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371</TotalTime>
  <Words>356</Words>
  <Application>Microsoft Office PowerPoint</Application>
  <PresentationFormat>Экран (4:3)</PresentationFormat>
  <Paragraphs>50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Метро</vt:lpstr>
      <vt:lpstr>Работа с одаренными детьми. </vt:lpstr>
      <vt:lpstr>Что такое индивидуальный образовательный маршрут?  </vt:lpstr>
      <vt:lpstr>Индивидуальным образовательным маршрутом является  программа образовательной деятельности учащегося, составленная на основе его интересов и образовательного запроса, обеспечивающая условия для раскрытия и развития всех способностей и дарований ребенка с целью их последующей реализации в учебной и профессиональной деятельности, фиксирующая образовательные цели и результаты.</vt:lpstr>
      <vt:lpstr>-создание условий для развития творческой личности;  -развитие индивидуальности ребенка, выявление и раскрытие его самобытности, своеобразия его возможностей;  -обеспечение широкой общеобразовательной подготовки в различных областях знаний в соответствии с индивидуальными потребностями и склонностями ученика;  -развитие духовно-нравственных основ личности ребенка;     </vt:lpstr>
      <vt:lpstr>Презентация PowerPoint</vt:lpstr>
      <vt:lpstr> При  составлении  индивидуальных образовательных  маршрутов применяются  четыре  основных  подхода  к  разработке  содержания  учебных программ.</vt:lpstr>
      <vt:lpstr>Презентация PowerPoint</vt:lpstr>
      <vt:lpstr> При разработке индивидуального образовательного маршрута надо использовать следующие рекомендации: </vt:lpstr>
      <vt:lpstr>  1. Индивидуальная работа с учащимися проводится в урочное время, а также в форме индивидуального консультирования, самостоятельной работы учащегося по предмету во внеурочное время. </vt:lpstr>
      <vt:lpstr> 2. Индивидуальная работа с учащимися организуется в рамках содержания образовательной программы по предмету. По усмотрению учителя возможно изучение дополнительных тем, которые не включены в базовое содержание предмета. </vt:lpstr>
      <vt:lpstr>3. При изучении отдельных учебных тем учитель определяет возможность расширения и углубления изучаемой темы путем введения дополнительных понятий, вопросов, практических умений, типов решения задач и т.д. Дополнительный материал отрабатывается учеником под руководством учителя. Преобладает самостоятельная работа ученика при освоении дополнительных знаний и умений. </vt:lpstr>
      <vt:lpstr> 4. Учителем планируются дополнительные задания для ученика при изучении отдельных тем. Это могут быть тематические сообщения, исследовательские работы, проведение эксперимента и его объяснение, работа над рефератом, творческая работа с дополнительной литературой и т.д. </vt:lpstr>
      <vt:lpstr>5. Для работы с одаренными учащимися учителем планируется система индивидуальных заданий для самостоятельной работы. Они могут носить различный характер: тесты, задачи, упражнения повышенного уровня сложности, олимпиадные задания, задания из материалов ЕНТ, выступления перед классом с презентациями и т.д. </vt:lpstr>
      <vt:lpstr> 6. По мере работы с учеником учителем накапливается соответствующий дидактический материал и выстраивается методическая система при работе с одаренными учениками.  </vt:lpstr>
      <vt:lpstr>7. Индивидуальная работа организуется при наличии образовательного запроса ученика и родителей.  </vt:lpstr>
      <vt:lpstr>Используя данные рекомендации, учитель составляет планирование индивидуальной работы по выбранному предмету с одаренным ребенком.  </vt:lpstr>
      <vt:lpstr>Хочется в конце вспомнить замечательные слова В.А. Сухомлинского:  «В душе каждого ребенка есть невидимые струны. Если тронуть их умелой рукой – они красиво зазвучат». </vt:lpstr>
      <vt:lpstr>Презентация PowerPoint</vt:lpstr>
      <vt:lpstr>Презентация PowerPoint</vt:lpstr>
      <vt:lpstr>Презентация PowerPoint</vt:lpstr>
      <vt:lpstr>Презентация PowerPoint</vt:lpstr>
      <vt:lpstr>  Спасибо за внимание!  Удачи всем в работе! 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одаренными детьми. </dc:title>
  <dc:creator>User</dc:creator>
  <cp:lastModifiedBy>user</cp:lastModifiedBy>
  <cp:revision>39</cp:revision>
  <dcterms:created xsi:type="dcterms:W3CDTF">2016-01-03T14:31:13Z</dcterms:created>
  <dcterms:modified xsi:type="dcterms:W3CDTF">2017-05-02T05:39:59Z</dcterms:modified>
</cp:coreProperties>
</file>