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2%D1%80%D0%B0%D0%BD%D1%81%D0%BA%D1%80%D0%B8%D0%BF%D1%86%D0%B8%D1%8F_(%D0%B1%D0%B8%D0%BE%D0%BB%D0%BE%D0%B3%D0%B8%D1%8F)" TargetMode="External"/><Relationship Id="rId3" Type="http://schemas.openxmlformats.org/officeDocument/2006/relationships/hyperlink" Target="https://ru.wikipedia.org/wiki/%D0%A0%D0%BE%D1%81%D1%82_%D1%87%D0%B5%D0%BB%D0%BE%D0%B2%D0%B5%D0%BA%D0%B0" TargetMode="External"/><Relationship Id="rId7" Type="http://schemas.openxmlformats.org/officeDocument/2006/relationships/hyperlink" Target="https://ru.wikipedia.org/wiki/%D0%9C%D0%B0%D1%82%D1%80%D0%B8%D1%87%D0%BD%D0%B0%D1%8F_%D0%A0%D0%9D%D0%9A" TargetMode="External"/><Relationship Id="rId2" Type="http://schemas.openxmlformats.org/officeDocument/2006/relationships/hyperlink" Target="https://ru.wikipedia.org/w/index.php?title=%D0%9C%D0%BE%D1%80%D1%84%D0%BE%D0%BB%D0%BE%D0%B3%D0%B8%D1%87%D0%B5%D1%81%D0%BA%D0%BE%D0%B5_%D1%81%D1%82%D1%80%D0%BE%D0%B5%D0%BD%D0%B8%D0%B5&amp;action=edit&amp;redlink=1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ru.wikipedia.org/wiki/%D0%91%D0%B8%D0%BE%D1%81%D0%B8%D0%BD%D1%82%D0%B5%D0%B7_%D0%B1%D0%B5%D0%BB%D0%BA%D0%B0" TargetMode="External"/><Relationship Id="rId5" Type="http://schemas.openxmlformats.org/officeDocument/2006/relationships/hyperlink" Target="https://ru.wikipedia.org/wiki/%D0%9E%D0%B1%D0%BC%D0%B5%D0%BD_%D0%B2%D0%B5%D1%89%D0%B5%D1%81%D1%82%D0%B2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s://ru.wikipedia.org/wiki/%D0%A4%D0%B8%D0%B7%D0%B8%D1%87%D0%B5%D1%81%D0%BA%D0%BE%D0%B5_%D1%80%D0%B0%D0%B7%D0%B2%D0%B8%D1%82%D0%B8%D0%B5" TargetMode="External"/><Relationship Id="rId9" Type="http://schemas.openxmlformats.org/officeDocument/2006/relationships/hyperlink" Target="https://ru.wikipedia.org/wiki/%D0%A2%D1%80%D0%B0%D0%BD%D1%81%D0%BB%D1%8F%D1%86%D0%B8%D1%8F_(%D0%B1%D0%B8%D0%BE%D0%BB%D0%BE%D0%B3%D0%B8%D1%8F)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o-faq.ru/bio/bio055.html" TargetMode="External"/><Relationship Id="rId2" Type="http://schemas.openxmlformats.org/officeDocument/2006/relationships/hyperlink" Target="http://bio-faq.ru/bio/bio108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0%B4%D0%B5%D0%BD%D0%B8%D0%BD" TargetMode="External"/><Relationship Id="rId13" Type="http://schemas.openxmlformats.org/officeDocument/2006/relationships/hyperlink" Target="https://ru.wikipedia.org/wiki/%D0%94%D0%B5%D0%B7%D0%BE%D0%BA%D1%81%D0%B8%D1%86%D0%B8%D1%82%D0%B8%D0%B4%D0%B8%D0%BD" TargetMode="External"/><Relationship Id="rId18" Type="http://schemas.openxmlformats.org/officeDocument/2006/relationships/hyperlink" Target="https://ru.wikipedia.org/wiki/%D0%A0%D0%9D%D0%9A" TargetMode="External"/><Relationship Id="rId26" Type="http://schemas.openxmlformats.org/officeDocument/2006/relationships/hyperlink" Target="https://ru.wikipedia.org/wiki/%D0%9C%D0%A0%D0%9D%D0%9A" TargetMode="External"/><Relationship Id="rId3" Type="http://schemas.openxmlformats.org/officeDocument/2006/relationships/hyperlink" Target="https://ru.wikipedia.org/wiki/%D0%9A%D0%BE%D0%B4%D0%B8%D1%80%D0%BE%D0%B2%D0%B0%D0%BD%D0%B8%D0%B5_%D0%B8%D0%BD%D1%84%D0%BE%D1%80%D0%BC%D0%B0%D1%86%D0%B8%D0%B8" TargetMode="External"/><Relationship Id="rId21" Type="http://schemas.openxmlformats.org/officeDocument/2006/relationships/hyperlink" Target="https://ru.wikipedia.org/wiki/%D0%A3%D1%80%D0%B8%D0%B4%D0%B8%D0%BD" TargetMode="External"/><Relationship Id="rId7" Type="http://schemas.openxmlformats.org/officeDocument/2006/relationships/hyperlink" Target="https://ru.wikipedia.org/wiki/%D0%94%D0%9D%D0%9A" TargetMode="External"/><Relationship Id="rId12" Type="http://schemas.openxmlformats.org/officeDocument/2006/relationships/hyperlink" Target="https://ru.wikipedia.org/wiki/%D0%A6%D0%B8%D1%82%D0%BE%D0%B7%D0%B8%D0%BD" TargetMode="External"/><Relationship Id="rId17" Type="http://schemas.openxmlformats.org/officeDocument/2006/relationships/hyperlink" Target="https://ru.wikipedia.org/wiki/%D0%9A%D0%BE%D0%B4" TargetMode="External"/><Relationship Id="rId25" Type="http://schemas.openxmlformats.org/officeDocument/2006/relationships/hyperlink" Target="https://ru.wikipedia.org/wiki/%D0%A2%D1%80%D0%B0%D0%BD%D1%81%D0%BA%D1%80%D0%B8%D0%BF%D1%86%D0%B8%D1%8F_(%D1%86%D0%B8%D1%82%D0%BE%D0%BB%D0%BE%D0%B3%D0%B8%D1%8F)" TargetMode="External"/><Relationship Id="rId2" Type="http://schemas.openxmlformats.org/officeDocument/2006/relationships/hyperlink" Target="https://ru.wikipedia.org/wiki/%D0%96%D0%B8%D0%B2%D0%BE%D0%B9_%D0%BE%D1%80%D0%B3%D0%B0%D0%BD%D0%B8%D0%B7%D0%BC" TargetMode="External"/><Relationship Id="rId16" Type="http://schemas.openxmlformats.org/officeDocument/2006/relationships/hyperlink" Target="https://ru.wikipedia.org/wiki/%D0%90%D0%BB%D1%84%D0%B0%D0%B2%D0%B8%D1%82" TargetMode="External"/><Relationship Id="rId20" Type="http://schemas.openxmlformats.org/officeDocument/2006/relationships/hyperlink" Target="https://ru.wikipedia.org/wiki/%D0%A3%D1%80%D0%B0%D1%86%D0%B8%D0%B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D%D1%83%D0%BA%D0%BB%D0%B5%D0%BE%D1%82%D0%B8%D0%B4%D1%8B" TargetMode="External"/><Relationship Id="rId11" Type="http://schemas.openxmlformats.org/officeDocument/2006/relationships/hyperlink" Target="https://ru.wikipedia.org/wiki/%D0%94%D0%B5%D0%B7%D0%BE%D0%BA%D1%81%D0%B8%D0%B3%D1%83%D0%B0%D0%BD%D0%BE%D0%B7%D0%B8%D0%BD" TargetMode="External"/><Relationship Id="rId24" Type="http://schemas.openxmlformats.org/officeDocument/2006/relationships/hyperlink" Target="https://ru.wikipedia.org/wiki/%D0%93%D0%B5%D0%BD" TargetMode="External"/><Relationship Id="rId5" Type="http://schemas.openxmlformats.org/officeDocument/2006/relationships/hyperlink" Target="https://ru.wikipedia.org/wiki/%D0%91%D0%B5%D0%BB%D0%BE%D0%BA" TargetMode="External"/><Relationship Id="rId15" Type="http://schemas.openxmlformats.org/officeDocument/2006/relationships/hyperlink" Target="https://ru.wikipedia.org/wiki/%D0%94%D0%B5%D0%B7%D0%BE%D0%BA%D1%81%D0%B8%D1%82%D0%B8%D0%BC%D0%B8%D0%B4%D0%B8%D0%BD" TargetMode="External"/><Relationship Id="rId23" Type="http://schemas.openxmlformats.org/officeDocument/2006/relationships/hyperlink" Target="https://ru.wikipedia.org/wiki/%D0%A0%D0%B5%D0%B0%D0%BB%D0%B8%D0%B7%D0%B0%D1%86%D0%B8%D1%8F_%D0%B3%D0%B5%D0%BD%D0%B5%D1%82%D0%B8%D1%87%D0%B5%D1%81%D0%BA%D0%BE%D0%B9_%D0%B8%D0%BD%D1%84%D0%BE%D1%80%D0%BC%D0%B0%D1%86%D0%B8%D0%B8" TargetMode="External"/><Relationship Id="rId28" Type="http://schemas.openxmlformats.org/officeDocument/2006/relationships/hyperlink" Target="https://ru.wikipedia.org/wiki/%D0%A2%D1%80%D0%B8%D0%BF%D0%BB%D0%B5%D1%82_(%D0%B1%D0%B8%D0%BE%D0%BB%D0%BE%D0%B3%D0%B8%D1%8F)" TargetMode="External"/><Relationship Id="rId10" Type="http://schemas.openxmlformats.org/officeDocument/2006/relationships/hyperlink" Target="https://ru.wikipedia.org/wiki/%D0%93%D1%83%D0%B0%D0%BD%D0%B8%D0%BD" TargetMode="External"/><Relationship Id="rId19" Type="http://schemas.openxmlformats.org/officeDocument/2006/relationships/hyperlink" Target="https://ru.wikipedia.org/wiki/%D0%A2%D0%B8%D0%BC%D0%B8%D0%BD_(5-%D0%BC%D0%B5%D1%82%D0%B8%D0%BB%D1%83%D1%80%D0%B0%D1%86%D0%B8%D0%BB)" TargetMode="External"/><Relationship Id="rId4" Type="http://schemas.openxmlformats.org/officeDocument/2006/relationships/hyperlink" Target="https://ru.wikipedia.org/wiki/%D0%90%D0%BC%D0%B8%D0%BD%D0%BE%D0%BA%D0%B8%D1%81%D0%BB%D0%BE%D1%82%D1%8B" TargetMode="External"/><Relationship Id="rId9" Type="http://schemas.openxmlformats.org/officeDocument/2006/relationships/hyperlink" Target="https://ru.wikipedia.org/wiki/%D0%94%D0%B5%D0%B7%D0%BE%D0%BA%D1%81%D0%B8%D0%B0%D0%B4%D0%B5%D0%BD%D0%BE%D0%B7%D0%B8%D0%BD" TargetMode="External"/><Relationship Id="rId14" Type="http://schemas.openxmlformats.org/officeDocument/2006/relationships/hyperlink" Target="https://ru.wikipedia.org/wiki/%D0%A2%D0%B8%D0%BC%D0%B8%D0%BD" TargetMode="External"/><Relationship Id="rId22" Type="http://schemas.openxmlformats.org/officeDocument/2006/relationships/hyperlink" Target="https://ru.wikipedia.org/wiki/%D0%9D%D1%83%D0%BA%D0%BB%D0%B5%D0%BE%D1%82%D0%B8%D0%B4" TargetMode="External"/><Relationship Id="rId27" Type="http://schemas.openxmlformats.org/officeDocument/2006/relationships/hyperlink" Target="https://ru.wikipedia.org/wiki/%D0%A2%D1%80%D0%B0%D0%BD%D1%81%D0%BB%D1%8F%D1%86%D0%B8%D1%8F_(%D1%86%D0%B8%D1%82%D0%BE%D0%BB%D0%BE%D0%B3%D0%B8%D1%8F)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Генетическая информация. Удвоение </a:t>
            </a:r>
            <a:r>
              <a:rPr lang="ru-RU" dirty="0" err="1" smtClean="0"/>
              <a:t>днк</a:t>
            </a:r>
            <a:r>
              <a:rPr lang="ru-RU" dirty="0" smtClean="0"/>
              <a:t>. Образование информационной РНК-</a:t>
            </a:r>
            <a:r>
              <a:rPr lang="ru-RU" dirty="0"/>
              <a:t>т</a:t>
            </a:r>
            <a:r>
              <a:rPr lang="ru-RU" dirty="0" smtClean="0"/>
              <a:t>ранскрипция. Генетический код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293096"/>
            <a:ext cx="7854696" cy="1752600"/>
          </a:xfrm>
        </p:spPr>
        <p:txBody>
          <a:bodyPr/>
          <a:lstStyle/>
          <a:p>
            <a:r>
              <a:rPr lang="ru-RU" dirty="0" smtClean="0"/>
              <a:t>4 группа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119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2971800" cy="1097280"/>
          </a:xfrm>
        </p:spPr>
        <p:txBody>
          <a:bodyPr/>
          <a:lstStyle/>
          <a:p>
            <a:r>
              <a:rPr lang="ru-RU" dirty="0"/>
              <a:t>Генетическая информация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539552" y="1412776"/>
            <a:ext cx="2971800" cy="368942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Генетическая информация определяет </a:t>
            </a:r>
            <a:r>
              <a:rPr lang="ru-RU" dirty="0">
                <a:hlinkClick r:id="rId2" tooltip="Морфологическое строение (страница отсутствует)"/>
              </a:rPr>
              <a:t>морфологическое строение</a:t>
            </a:r>
            <a:r>
              <a:rPr lang="ru-RU" dirty="0"/>
              <a:t>, </a:t>
            </a:r>
            <a:r>
              <a:rPr lang="ru-RU" dirty="0">
                <a:hlinkClick r:id="rId3" tooltip="Рост человека"/>
              </a:rPr>
              <a:t>рост</a:t>
            </a:r>
            <a:r>
              <a:rPr lang="ru-RU" dirty="0"/>
              <a:t>, </a:t>
            </a:r>
            <a:r>
              <a:rPr lang="ru-RU" dirty="0">
                <a:hlinkClick r:id="rId4" tooltip="Физическое развитие"/>
              </a:rPr>
              <a:t>развитие</a:t>
            </a:r>
            <a:r>
              <a:rPr lang="ru-RU" dirty="0"/>
              <a:t>, </a:t>
            </a:r>
            <a:r>
              <a:rPr lang="ru-RU" dirty="0">
                <a:hlinkClick r:id="rId5" tooltip="Обмен веществ"/>
              </a:rPr>
              <a:t>обмен веществ</a:t>
            </a:r>
            <a:r>
              <a:rPr lang="ru-RU" dirty="0"/>
              <a:t>, психический состав, предрасположенность к заболеваниям и генетические пороки организма. Реализация генетической информации происходит в процессе </a:t>
            </a:r>
            <a:r>
              <a:rPr lang="ru-RU" dirty="0">
                <a:hlinkClick r:id="rId6" tooltip="Биосинтез белка"/>
              </a:rPr>
              <a:t>синтеза белковых молекул</a:t>
            </a:r>
            <a:r>
              <a:rPr lang="ru-RU" dirty="0"/>
              <a:t> с помощью трех типов РНК: информационной (</a:t>
            </a:r>
            <a:r>
              <a:rPr lang="ru-RU" dirty="0" err="1"/>
              <a:t>иРНК</a:t>
            </a:r>
            <a:r>
              <a:rPr lang="ru-RU" dirty="0"/>
              <a:t>) (ее также называют матричной РНК, </a:t>
            </a:r>
            <a:r>
              <a:rPr lang="ru-RU" dirty="0" err="1"/>
              <a:t>мРНК</a:t>
            </a:r>
            <a:r>
              <a:rPr lang="ru-RU" dirty="0"/>
              <a:t>), транспортной (</a:t>
            </a:r>
            <a:r>
              <a:rPr lang="ru-RU" dirty="0" err="1"/>
              <a:t>тРНК</a:t>
            </a:r>
            <a:r>
              <a:rPr lang="ru-RU" dirty="0"/>
              <a:t>) и </a:t>
            </a:r>
            <a:r>
              <a:rPr lang="ru-RU" dirty="0" err="1"/>
              <a:t>рибосомальной</a:t>
            </a:r>
            <a:r>
              <a:rPr lang="ru-RU" dirty="0"/>
              <a:t> (</a:t>
            </a:r>
            <a:r>
              <a:rPr lang="ru-RU" dirty="0" err="1"/>
              <a:t>рРНК</a:t>
            </a:r>
            <a:r>
              <a:rPr lang="ru-RU" dirty="0"/>
              <a:t>). При этом генетическая информация копируется с матрицы ДНК на </a:t>
            </a:r>
            <a:r>
              <a:rPr lang="ru-RU" dirty="0" err="1">
                <a:hlinkClick r:id="rId7" tooltip="Матричная РНК"/>
              </a:rPr>
              <a:t>мРНК</a:t>
            </a:r>
            <a:r>
              <a:rPr lang="ru-RU" dirty="0"/>
              <a:t> в ходе </a:t>
            </a:r>
            <a:r>
              <a:rPr lang="ru-RU" dirty="0">
                <a:hlinkClick r:id="rId8" tooltip="Транскрипция (биология)"/>
              </a:rPr>
              <a:t>транскрипции</a:t>
            </a:r>
            <a:r>
              <a:rPr lang="ru-RU" dirty="0"/>
              <a:t>, а затем </a:t>
            </a:r>
            <a:r>
              <a:rPr lang="ru-RU" dirty="0" err="1"/>
              <a:t>мРНК</a:t>
            </a:r>
            <a:r>
              <a:rPr lang="ru-RU" dirty="0"/>
              <a:t> используется как матрица для синтеза белков в ходе </a:t>
            </a:r>
            <a:r>
              <a:rPr lang="ru-RU" dirty="0">
                <a:hlinkClick r:id="rId9" tooltip="Трансляция (биология)"/>
              </a:rPr>
              <a:t>трансляции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33" r="24033"/>
          <a:stretch>
            <a:fillRect/>
          </a:stretch>
        </p:blipFill>
        <p:spPr>
          <a:xfrm rot="526100">
            <a:off x="3791263" y="1058583"/>
            <a:ext cx="4181392" cy="4248472"/>
          </a:xfrm>
        </p:spPr>
      </p:pic>
    </p:spTree>
    <p:extLst>
      <p:ext uri="{BB962C8B-B14F-4D97-AF65-F5344CB8AC3E}">
        <p14:creationId xmlns:p14="http://schemas.microsoft.com/office/powerpoint/2010/main" xmlns="" val="184176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Удвоение ДНК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Удвоение ДНК происходит в синтетической фазе </a:t>
            </a:r>
            <a:r>
              <a:rPr lang="ru-RU" dirty="0">
                <a:hlinkClick r:id="rId2"/>
              </a:rPr>
              <a:t>интерфазы</a:t>
            </a:r>
            <a:r>
              <a:rPr lang="ru-RU" dirty="0"/>
              <a:t>.  Каждая молекула ДНК превращается в две одинаковые дочерние молекулы ДНК. Это нужно для того, чтобы во время </a:t>
            </a:r>
            <a:r>
              <a:rPr lang="ru-RU" dirty="0" smtClean="0"/>
              <a:t>деления </a:t>
            </a:r>
            <a:r>
              <a:rPr lang="ru-RU" dirty="0" smtClean="0"/>
              <a:t>клетки каждая </a:t>
            </a:r>
            <a:r>
              <a:rPr lang="ru-RU" dirty="0" err="1" smtClean="0"/>
              <a:t>дочерная</a:t>
            </a:r>
            <a:r>
              <a:rPr lang="ru-RU" dirty="0" smtClean="0"/>
              <a:t>  клетка получила свою копию ДНК. </a:t>
            </a:r>
            <a:r>
              <a:rPr lang="ru-RU" dirty="0" err="1" smtClean="0"/>
              <a:t>ДНК-хеликаза</a:t>
            </a:r>
            <a:r>
              <a:rPr lang="ru-RU" dirty="0" smtClean="0"/>
              <a:t> </a:t>
            </a:r>
            <a:r>
              <a:rPr lang="ru-RU" dirty="0"/>
              <a:t>разрывает водородные связи между азотистыми основаниями, двойная цепочка ДНК расплетается на две одинарных. Затем фермент ДНК-полимераза достраивает каждую одинарную цепочку до двойной по принципу </a:t>
            </a:r>
            <a:r>
              <a:rPr lang="ru-RU" dirty="0" err="1">
                <a:hlinkClick r:id="rId3"/>
              </a:rPr>
              <a:t>комплементарности</a:t>
            </a:r>
            <a:r>
              <a:rPr lang="ru-RU" dirty="0"/>
              <a:t>. </a:t>
            </a:r>
            <a:r>
              <a:rPr lang="ru-RU" dirty="0" smtClean="0"/>
              <a:t>Каждая </a:t>
            </a:r>
            <a:r>
              <a:rPr lang="ru-RU" dirty="0"/>
              <a:t>дочерняя ДНК содержит одну цепочку из материнской ДНК и одну </a:t>
            </a:r>
            <a:r>
              <a:rPr lang="ru-RU" dirty="0" err="1"/>
              <a:t>новосинтезированную</a:t>
            </a:r>
            <a:r>
              <a:rPr lang="ru-RU" dirty="0"/>
              <a:t> – это принцип </a:t>
            </a:r>
            <a:r>
              <a:rPr lang="ru-RU" b="1" dirty="0" err="1"/>
              <a:t>полуконсервативности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0802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Образование информационной </a:t>
            </a:r>
            <a:r>
              <a:rPr lang="ru-RU" dirty="0" err="1" smtClean="0"/>
              <a:t>рнк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Структура молекулы белка закодирована в ДНК, которая непосредственного участия в синтезе белковых молекул не принимает. </a:t>
            </a:r>
            <a:r>
              <a:rPr lang="ru-RU" dirty="0" err="1"/>
              <a:t>Дак</a:t>
            </a:r>
            <a:r>
              <a:rPr lang="ru-RU" dirty="0"/>
              <a:t> вот, она служит лишь матрицей для синтеза </a:t>
            </a:r>
            <a:r>
              <a:rPr lang="ru-RU" dirty="0" err="1"/>
              <a:t>иРНК</a:t>
            </a:r>
            <a:r>
              <a:rPr lang="ru-RU" dirty="0"/>
              <a:t>. Процесс синтеза белка осуществляется на рибосомах, они преимущественно расположены в цитоплазме. Следовательно для передачи генетической информации с ДНК к месту синтеза белка требуется посредник. Вот именно таким посредником является </a:t>
            </a:r>
            <a:r>
              <a:rPr lang="ru-RU" dirty="0" err="1"/>
              <a:t>иРНК</a:t>
            </a:r>
            <a:r>
              <a:rPr lang="ru-RU" dirty="0"/>
              <a:t>. Она синтезируется на одной из цепей молекулы ДНК ( ДНК - </a:t>
            </a:r>
            <a:r>
              <a:rPr lang="ru-RU" dirty="0" err="1"/>
              <a:t>двухцепочечная</a:t>
            </a:r>
            <a:r>
              <a:rPr lang="ru-RU" dirty="0"/>
              <a:t> спираль, </a:t>
            </a:r>
            <a:r>
              <a:rPr lang="ru-RU" dirty="0" err="1"/>
              <a:t>рнк</a:t>
            </a:r>
            <a:r>
              <a:rPr lang="ru-RU" dirty="0"/>
              <a:t> - </a:t>
            </a:r>
            <a:r>
              <a:rPr lang="ru-RU" dirty="0" err="1"/>
              <a:t>одноцепочечная</a:t>
            </a:r>
            <a:r>
              <a:rPr lang="ru-RU" dirty="0"/>
              <a:t>) . Вот этот процесс называется транскрипция. Ну если по простому то переписывание. </a:t>
            </a:r>
            <a:br>
              <a:rPr lang="ru-RU" dirty="0"/>
            </a:br>
            <a:r>
              <a:rPr lang="ru-RU" dirty="0"/>
              <a:t>Транскрипция происходит не на всей молекуле ДНК одновременно, а лишь на небольшом ее участке, который отвечает определенному гену. При этом часть двойной спирали ДНК раскручивается. Водородные связи между азотистыми основаниями на этом участке разрываются. И на одной из цепей ДНК идет синтез </a:t>
            </a:r>
            <a:r>
              <a:rPr lang="ru-RU" dirty="0" err="1"/>
              <a:t>иРНК</a:t>
            </a:r>
            <a:r>
              <a:rPr lang="ru-RU" dirty="0"/>
              <a:t>. Вдоль этой цепи движется фермент РНК-полимераза. Она соединяет нуклеотиды в растущую цепь </a:t>
            </a:r>
            <a:r>
              <a:rPr lang="ru-RU" dirty="0" smtClean="0"/>
              <a:t>и РНК</a:t>
            </a:r>
            <a:r>
              <a:rPr lang="ru-RU" dirty="0"/>
              <a:t>. Транскрипция может происходить одновременно на нескольких генах одной ДНК и так же на генах разных молекул ДНК. </a:t>
            </a:r>
            <a:r>
              <a:rPr lang="ru-RU" dirty="0" err="1"/>
              <a:t>Врезультате</a:t>
            </a:r>
            <a:r>
              <a:rPr lang="ru-RU" dirty="0"/>
              <a:t> образуется и РНК последовательность нуклеотидов которой является точной копией последовательности нуклеотидов матрицы.</a:t>
            </a:r>
          </a:p>
        </p:txBody>
      </p:sp>
    </p:spTree>
    <p:extLst>
      <p:ext uri="{BB962C8B-B14F-4D97-AF65-F5344CB8AC3E}">
        <p14:creationId xmlns:p14="http://schemas.microsoft.com/office/powerpoint/2010/main" xmlns="" val="347718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err="1"/>
              <a:t>Генети́ческий</a:t>
            </a:r>
            <a:r>
              <a:rPr lang="ru-RU" b="1" dirty="0"/>
              <a:t> код</a:t>
            </a:r>
            <a:r>
              <a:rPr lang="ru-RU" dirty="0"/>
              <a:t> — свойственный всем </a:t>
            </a:r>
            <a:r>
              <a:rPr lang="ru-RU" dirty="0">
                <a:hlinkClick r:id="rId2" tooltip="Живой организм"/>
              </a:rPr>
              <a:t>живым организмам</a:t>
            </a:r>
            <a:r>
              <a:rPr lang="ru-RU" dirty="0"/>
              <a:t> способ </a:t>
            </a:r>
            <a:r>
              <a:rPr lang="ru-RU" dirty="0">
                <a:hlinkClick r:id="rId3" tooltip="Кодирование информации"/>
              </a:rPr>
              <a:t>кодирования</a:t>
            </a:r>
            <a:r>
              <a:rPr lang="ru-RU" dirty="0"/>
              <a:t> </a:t>
            </a:r>
            <a:r>
              <a:rPr lang="ru-RU" dirty="0">
                <a:hlinkClick r:id="rId4" tooltip="Аминокислоты"/>
              </a:rPr>
              <a:t>аминокислотной</a:t>
            </a:r>
            <a:r>
              <a:rPr lang="ru-RU" dirty="0"/>
              <a:t> последовательности </a:t>
            </a:r>
            <a:r>
              <a:rPr lang="ru-RU" dirty="0">
                <a:hlinkClick r:id="rId5" tooltip="Белок"/>
              </a:rPr>
              <a:t>белков</a:t>
            </a:r>
            <a:r>
              <a:rPr lang="ru-RU" dirty="0"/>
              <a:t> при помощи последовательности </a:t>
            </a:r>
            <a:r>
              <a:rPr lang="ru-RU" dirty="0">
                <a:hlinkClick r:id="rId6" tooltip="Нуклеотиды"/>
              </a:rPr>
              <a:t>нуклеотидов</a:t>
            </a:r>
            <a:r>
              <a:rPr lang="ru-RU" dirty="0"/>
              <a:t>.</a:t>
            </a:r>
          </a:p>
          <a:p>
            <a:r>
              <a:rPr lang="ru-RU" dirty="0"/>
              <a:t>В </a:t>
            </a:r>
            <a:r>
              <a:rPr lang="ru-RU" dirty="0">
                <a:hlinkClick r:id="rId7" tooltip="ДНК"/>
              </a:rPr>
              <a:t>ДНК</a:t>
            </a:r>
            <a:r>
              <a:rPr lang="ru-RU" dirty="0"/>
              <a:t> используется четыре азотистых основания — </a:t>
            </a:r>
            <a:r>
              <a:rPr lang="ru-RU" dirty="0" err="1">
                <a:hlinkClick r:id="rId8" tooltip="Аденин"/>
              </a:rPr>
              <a:t>аденин</a:t>
            </a:r>
            <a:r>
              <a:rPr lang="ru-RU" dirty="0"/>
              <a:t> (</a:t>
            </a:r>
            <a:r>
              <a:rPr lang="ru-RU" dirty="0">
                <a:hlinkClick r:id="rId9" tooltip="Дезоксиаденозин"/>
              </a:rPr>
              <a:t>А</a:t>
            </a:r>
            <a:r>
              <a:rPr lang="ru-RU" dirty="0"/>
              <a:t>), </a:t>
            </a:r>
            <a:r>
              <a:rPr lang="ru-RU" dirty="0">
                <a:hlinkClick r:id="rId10" tooltip="Гуанин"/>
              </a:rPr>
              <a:t>гуанин</a:t>
            </a:r>
            <a:r>
              <a:rPr lang="ru-RU" dirty="0"/>
              <a:t> (</a:t>
            </a:r>
            <a:r>
              <a:rPr lang="ru-RU" dirty="0">
                <a:hlinkClick r:id="rId11" tooltip="Дезоксигуанозин"/>
              </a:rPr>
              <a:t>G</a:t>
            </a:r>
            <a:r>
              <a:rPr lang="ru-RU" dirty="0"/>
              <a:t>), </a:t>
            </a:r>
            <a:r>
              <a:rPr lang="ru-RU" dirty="0" err="1">
                <a:hlinkClick r:id="rId12" tooltip="Цитозин"/>
              </a:rPr>
              <a:t>цитозин</a:t>
            </a:r>
            <a:r>
              <a:rPr lang="ru-RU" dirty="0"/>
              <a:t> (</a:t>
            </a:r>
            <a:r>
              <a:rPr lang="ru-RU" dirty="0">
                <a:hlinkClick r:id="rId13" tooltip="Дезоксицитидин"/>
              </a:rPr>
              <a:t>С</a:t>
            </a:r>
            <a:r>
              <a:rPr lang="ru-RU" dirty="0"/>
              <a:t>), </a:t>
            </a:r>
            <a:r>
              <a:rPr lang="ru-RU" dirty="0" err="1">
                <a:hlinkClick r:id="rId14" tooltip="Тимин"/>
              </a:rPr>
              <a:t>тимин</a:t>
            </a:r>
            <a:r>
              <a:rPr lang="ru-RU" dirty="0"/>
              <a:t> (</a:t>
            </a:r>
            <a:r>
              <a:rPr lang="ru-RU" dirty="0">
                <a:hlinkClick r:id="rId15" tooltip="Дезокситимидин"/>
              </a:rPr>
              <a:t>T</a:t>
            </a:r>
            <a:r>
              <a:rPr lang="ru-RU" dirty="0"/>
              <a:t>), которые в русскоязычной литературе обозначаются буквами </a:t>
            </a:r>
            <a:r>
              <a:rPr lang="ru-RU" dirty="0">
                <a:hlinkClick r:id="rId9" tooltip="Дезоксиаденозин"/>
              </a:rPr>
              <a:t>А</a:t>
            </a:r>
            <a:r>
              <a:rPr lang="ru-RU" dirty="0"/>
              <a:t>, </a:t>
            </a:r>
            <a:r>
              <a:rPr lang="ru-RU" dirty="0">
                <a:hlinkClick r:id="rId11" tooltip="Дезоксигуанозин"/>
              </a:rPr>
              <a:t>Г</a:t>
            </a:r>
            <a:r>
              <a:rPr lang="ru-RU" dirty="0"/>
              <a:t>, </a:t>
            </a:r>
            <a:r>
              <a:rPr lang="ru-RU" dirty="0">
                <a:hlinkClick r:id="rId13" tooltip="Дезоксицитидин"/>
              </a:rPr>
              <a:t>Ц</a:t>
            </a:r>
            <a:r>
              <a:rPr lang="ru-RU" dirty="0"/>
              <a:t> и </a:t>
            </a:r>
            <a:r>
              <a:rPr lang="ru-RU" dirty="0">
                <a:hlinkClick r:id="rId15" tooltip="Дезокситимидин"/>
              </a:rPr>
              <a:t>Т</a:t>
            </a:r>
            <a:r>
              <a:rPr lang="ru-RU" dirty="0"/>
              <a:t>. Эти буквы составляют </a:t>
            </a:r>
            <a:r>
              <a:rPr lang="ru-RU" dirty="0">
                <a:hlinkClick r:id="rId16" tooltip="Алфавит"/>
              </a:rPr>
              <a:t>алфавит</a:t>
            </a:r>
            <a:r>
              <a:rPr lang="ru-RU" dirty="0"/>
              <a:t> генетического </a:t>
            </a:r>
            <a:r>
              <a:rPr lang="ru-RU" dirty="0">
                <a:hlinkClick r:id="rId17" tooltip="Код"/>
              </a:rPr>
              <a:t>кода</a:t>
            </a:r>
            <a:r>
              <a:rPr lang="ru-RU" dirty="0"/>
              <a:t>. В </a:t>
            </a:r>
            <a:r>
              <a:rPr lang="ru-RU" dirty="0">
                <a:hlinkClick r:id="rId18" tooltip="РНК"/>
              </a:rPr>
              <a:t>РНК</a:t>
            </a:r>
            <a:r>
              <a:rPr lang="ru-RU" dirty="0"/>
              <a:t> используются те же нуклеотиды, за исключением нуклеотида, содержащего </a:t>
            </a:r>
            <a:r>
              <a:rPr lang="ru-RU" dirty="0" err="1">
                <a:hlinkClick r:id="rId19" tooltip="Тимин (5-метилурацил)"/>
              </a:rPr>
              <a:t>тимин</a:t>
            </a:r>
            <a:r>
              <a:rPr lang="ru-RU" dirty="0"/>
              <a:t>, который заменён похожим нуклеотидом, содержащим </a:t>
            </a:r>
            <a:r>
              <a:rPr lang="ru-RU" dirty="0" err="1">
                <a:hlinkClick r:id="rId20" tooltip="Урацил"/>
              </a:rPr>
              <a:t>урацил</a:t>
            </a:r>
            <a:r>
              <a:rPr lang="ru-RU" dirty="0"/>
              <a:t>, который обозначается буквой </a:t>
            </a:r>
            <a:r>
              <a:rPr lang="ru-RU" dirty="0">
                <a:hlinkClick r:id="rId21" tooltip="Уридин"/>
              </a:rPr>
              <a:t>U</a:t>
            </a:r>
            <a:r>
              <a:rPr lang="ru-RU" dirty="0"/>
              <a:t> (</a:t>
            </a:r>
            <a:r>
              <a:rPr lang="ru-RU" dirty="0">
                <a:hlinkClick r:id="rId21" tooltip="Уридин"/>
              </a:rPr>
              <a:t>У</a:t>
            </a:r>
            <a:r>
              <a:rPr lang="ru-RU" dirty="0"/>
              <a:t> в русскоязычной литературе). В молекулах </a:t>
            </a:r>
            <a:r>
              <a:rPr lang="ru-RU" dirty="0">
                <a:hlinkClick r:id="rId7" tooltip="ДНК"/>
              </a:rPr>
              <a:t>ДНК</a:t>
            </a:r>
            <a:r>
              <a:rPr lang="ru-RU" dirty="0"/>
              <a:t> и </a:t>
            </a:r>
            <a:r>
              <a:rPr lang="ru-RU" dirty="0">
                <a:hlinkClick r:id="rId18" tooltip="РНК"/>
              </a:rPr>
              <a:t>РНК</a:t>
            </a:r>
            <a:r>
              <a:rPr lang="ru-RU" dirty="0"/>
              <a:t> </a:t>
            </a:r>
            <a:r>
              <a:rPr lang="ru-RU" dirty="0">
                <a:hlinkClick r:id="rId22" tooltip="Нуклеотид"/>
              </a:rPr>
              <a:t>нуклеотиды</a:t>
            </a:r>
            <a:r>
              <a:rPr lang="ru-RU" dirty="0"/>
              <a:t> выстраиваются в цепочки и, таким образом, получаются последовательности генетических букв.</a:t>
            </a:r>
          </a:p>
          <a:p>
            <a:r>
              <a:rPr lang="ru-RU" dirty="0"/>
              <a:t>Генетический код</a:t>
            </a:r>
          </a:p>
          <a:p>
            <a:r>
              <a:rPr lang="ru-RU" dirty="0"/>
              <a:t>Белки практически всех живых организмов построены из </a:t>
            </a:r>
            <a:r>
              <a:rPr lang="ru-RU" dirty="0">
                <a:hlinkClick r:id="rId4" tooltip="Аминокислоты"/>
              </a:rPr>
              <a:t>аминокислот</a:t>
            </a:r>
            <a:r>
              <a:rPr lang="ru-RU" dirty="0"/>
              <a:t> всего 20 видов. Эти аминокислоты называют каноническими. Каждый белок представляет собой цепочку или несколько цепочек аминокислот, соединённых в строго определённой последовательности. Эта последовательность определяет строение белка, а следовательно все его биологические свойства.</a:t>
            </a:r>
          </a:p>
          <a:p>
            <a:r>
              <a:rPr lang="ru-RU" dirty="0">
                <a:hlinkClick r:id="rId23" tooltip="Реализация генетической информации"/>
              </a:rPr>
              <a:t>Реализация генетической информации</a:t>
            </a:r>
            <a:r>
              <a:rPr lang="ru-RU" dirty="0"/>
              <a:t> в живых клетках (то есть синтез белка, кодируемого </a:t>
            </a:r>
            <a:r>
              <a:rPr lang="ru-RU" dirty="0">
                <a:hlinkClick r:id="rId24" tooltip="Ген"/>
              </a:rPr>
              <a:t>геном</a:t>
            </a:r>
            <a:r>
              <a:rPr lang="ru-RU" dirty="0"/>
              <a:t>) осуществляется при помощи двух матричных процессов: </a:t>
            </a:r>
            <a:r>
              <a:rPr lang="ru-RU" dirty="0">
                <a:hlinkClick r:id="rId25" tooltip="Транскрипция (цитология)"/>
              </a:rPr>
              <a:t>транскрипции</a:t>
            </a:r>
            <a:r>
              <a:rPr lang="ru-RU" dirty="0"/>
              <a:t> (то есть синтеза </a:t>
            </a:r>
            <a:r>
              <a:rPr lang="ru-RU" dirty="0" err="1">
                <a:hlinkClick r:id="rId26" tooltip="МРНК"/>
              </a:rPr>
              <a:t>мРНК</a:t>
            </a:r>
            <a:r>
              <a:rPr lang="ru-RU" dirty="0"/>
              <a:t> на матрице </a:t>
            </a:r>
            <a:r>
              <a:rPr lang="ru-RU" dirty="0">
                <a:hlinkClick r:id="rId7" tooltip="ДНК"/>
              </a:rPr>
              <a:t>ДНК</a:t>
            </a:r>
            <a:r>
              <a:rPr lang="ru-RU" dirty="0"/>
              <a:t>) и </a:t>
            </a:r>
            <a:r>
              <a:rPr lang="ru-RU" dirty="0">
                <a:hlinkClick r:id="rId27" tooltip="Трансляция (цитология)"/>
              </a:rPr>
              <a:t>трансляции</a:t>
            </a:r>
            <a:r>
              <a:rPr lang="ru-RU" dirty="0"/>
              <a:t> генетического кода в аминокислотную последовательность (синтез полипептидной цепи на </a:t>
            </a:r>
            <a:r>
              <a:rPr lang="ru-RU" dirty="0" err="1">
                <a:hlinkClick r:id="rId26" tooltip="МРНК"/>
              </a:rPr>
              <a:t>мРНК</a:t>
            </a:r>
            <a:r>
              <a:rPr lang="ru-RU" dirty="0"/>
              <a:t>). Для кодирования 20 аминокислот, а также сигнала «стоп», означающего конец белковой последовательности, достаточно трёх последовательных нуклеотидов. Набор из трёх нуклеотидов называется </a:t>
            </a:r>
            <a:r>
              <a:rPr lang="ru-RU" dirty="0">
                <a:hlinkClick r:id="rId28" tooltip="Триплет (биология)"/>
              </a:rPr>
              <a:t>триплетом</a:t>
            </a:r>
            <a:r>
              <a:rPr lang="ru-RU" dirty="0"/>
              <a:t>. Принятые сокращения, соответствующие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425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48680"/>
            <a:ext cx="8280920" cy="6154047"/>
          </a:xfrm>
        </p:spPr>
      </p:pic>
    </p:spTree>
    <p:extLst>
      <p:ext uri="{BB962C8B-B14F-4D97-AF65-F5344CB8AC3E}">
        <p14:creationId xmlns:p14="http://schemas.microsoft.com/office/powerpoint/2010/main" xmlns="" val="47879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</TotalTime>
  <Words>213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Генетическая информация. Удвоение днк. Образование информационной РНК-транскрипция. Генетический код</vt:lpstr>
      <vt:lpstr>Генетическая информация</vt:lpstr>
      <vt:lpstr>Удвоение ДНК</vt:lpstr>
      <vt:lpstr>Образование информационной рнк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Генетическая информация. Удвоение днк. Образование информационной РНК-транскрипция. Генетический код</dc:title>
  <cp:lastModifiedBy>User</cp:lastModifiedBy>
  <cp:revision>5</cp:revision>
  <dcterms:modified xsi:type="dcterms:W3CDTF">2015-12-06T14:57:51Z</dcterms:modified>
</cp:coreProperties>
</file>