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6" r:id="rId3"/>
    <p:sldId id="297" r:id="rId4"/>
    <p:sldId id="299" r:id="rId5"/>
    <p:sldId id="300" r:id="rId6"/>
    <p:sldId id="301" r:id="rId7"/>
    <p:sldId id="273" r:id="rId8"/>
    <p:sldId id="274" r:id="rId9"/>
    <p:sldId id="279" r:id="rId10"/>
    <p:sldId id="275" r:id="rId11"/>
    <p:sldId id="276" r:id="rId12"/>
    <p:sldId id="277" r:id="rId13"/>
    <p:sldId id="278" r:id="rId14"/>
    <p:sldId id="282" r:id="rId15"/>
    <p:sldId id="280" r:id="rId16"/>
    <p:sldId id="281" r:id="rId17"/>
    <p:sldId id="285" r:id="rId18"/>
    <p:sldId id="286" r:id="rId19"/>
    <p:sldId id="283" r:id="rId20"/>
    <p:sldId id="284" r:id="rId21"/>
    <p:sldId id="287" r:id="rId22"/>
    <p:sldId id="288" r:id="rId23"/>
    <p:sldId id="290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302" r:id="rId32"/>
    <p:sldId id="303" r:id="rId33"/>
    <p:sldId id="304" r:id="rId34"/>
    <p:sldId id="305" r:id="rId35"/>
    <p:sldId id="307" r:id="rId36"/>
    <p:sldId id="308" r:id="rId37"/>
    <p:sldId id="309" r:id="rId38"/>
    <p:sldId id="310" r:id="rId39"/>
    <p:sldId id="313" r:id="rId40"/>
    <p:sldId id="311" r:id="rId41"/>
    <p:sldId id="312" r:id="rId42"/>
    <p:sldId id="314" r:id="rId43"/>
    <p:sldId id="315" r:id="rId44"/>
    <p:sldId id="316" r:id="rId45"/>
    <p:sldId id="317" r:id="rId46"/>
    <p:sldId id="318" r:id="rId47"/>
    <p:sldId id="319" r:id="rId48"/>
    <p:sldId id="32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9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2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9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CB15-02AD-4054-8DDE-4132B74430F8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CC25-24B0-420B-94BD-693A0FF0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6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ЧАСТЬ 2. ИСКУССТВО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6" name="Picture 4" descr="https://mylitta.ru/uploads/posts/2016-08/1471508748_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29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РЕКОНСТРУКЦИЯ ХРАМА АФИНЫ - ПАРФЕНОН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-media-cache-ak0.pinimg.com/736x/80/fe/5f/80fe5f38cfec4151512917f0713b0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1"/>
            <a:ext cx="8549600" cy="49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ГЛАВНЫЙ ФАСАД ПАРФЕНОНА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ancient-buildings.ru/images/stories/images/01/50-parthenon-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7723405" cy="55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8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ПАРФЕНОН ВНУТРИ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imencyclopedia.com/wp-content/uploads/greek-architecture-parthenon-inside-great-with-picture-of-greek-architecture-decor-fresh-on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" y="1052736"/>
            <a:ext cx="89666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9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ГРЕЧЕСКИЙ ХРАМ – ЖИЛИЩЕ БОЖЕСТВА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renessans-acad.ru/images/slides/greece1/l/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2383"/>
            <a:ext cx="8712968" cy="56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5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ЭРЕХТЕЙОН- ВТОРОЙ ПО ЗНАЧЕНИЮ ХРАМ АКРОПОЛЯ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best-trip4you.ru/images/greece/athens/erechtheion/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36712"/>
            <a:ext cx="7096838" cy="58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НА АКРОПОЛЕ – ЭРЕХТЕЙОН.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ПОРТИК КАРИАТИД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blot.ru/uploads/monthly_03_2015/post-7460-0-84124600-1426154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54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0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ЭРЕХТЕЙОН В ДРЕВНОСТИ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eduotdyhat.ru/media/grecija/hram-jerehtejon-v-afinah_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19"/>
            <a:ext cx="7596841" cy="56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3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myshared.ru/4/44327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 bwMode="auto">
          <a:xfrm>
            <a:off x="35496" y="449033"/>
            <a:ext cx="8983625" cy="60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8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inapple.info/wp-content/uploads/2015/12/unique-ancient-greek-architecture-and-the-three-main-styles-or-orders-of-ancient-greek-architecture-wer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/>
        </p:blipFill>
        <p:spPr bwMode="auto">
          <a:xfrm>
            <a:off x="0" y="954412"/>
            <a:ext cx="9108504" cy="43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ГРЕЧЕСКИЕ КОЛОННЫ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s://www.quia.com/files/quia/users/quiagirl368/colum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29100" cy="57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ОДЕЖДА ДРЕВНИХ ГРЕКОВ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764704"/>
            <a:ext cx="4794334" cy="59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УСТРОЙСТВО ГРЕЧЕСКОГО ТЕАТРА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juicypuzzles.ru/public/puzzles/a/6/a6e5dc0c6dda61e418eb2d70b3e99b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0627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4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МЕСТА ДЛЯ ЗРИТЕЛЕЙ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mypresentation.ru/documents/308490882f6cc13ca637d7b3b4b8f878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5565" r="8295" b="9215"/>
          <a:stretch/>
        </p:blipFill>
        <p:spPr bwMode="auto">
          <a:xfrm>
            <a:off x="539553" y="836712"/>
            <a:ext cx="8137092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7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АКТЕРЫ В ТЕАТРЕ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storage.googleapis.com/m3ra-150617.appspot.com/2015/10/Greece-thea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128792" cy="57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0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7/826739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3350" b="8186"/>
          <a:stretch/>
        </p:blipFill>
        <p:spPr bwMode="auto">
          <a:xfrm>
            <a:off x="107505" y="620688"/>
            <a:ext cx="8882918" cy="58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МАСКИ АКТЕРОВ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414" name="Picture 6" descr="http://s017.radikal.ru/i409/1409/9e/51bd3f0c9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620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ohimii.ru/dokumenti-1-arhitektura-greciidoc2-jivopise-vazopisedoc3-kulet/file4/4_html_c3c6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8" y="4299575"/>
            <a:ext cx="7909944" cy="19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573016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ТЕАТРАЛЬЫНЕ БИЛЕТЫ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3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6" y="116632"/>
            <a:ext cx="9115843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 ЖАНРА: ТРАГЕДИЯ И КОМЕДИЯ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mtdata.ru/u29/photoDD60/20737949972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3" y="834139"/>
            <a:ext cx="7517831" cy="59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1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pp.nashaucheba.ru/pars_docs/refs/10/9988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8464" r="9779" b="3741"/>
          <a:stretch/>
        </p:blipFill>
        <p:spPr bwMode="auto">
          <a:xfrm>
            <a:off x="827584" y="188639"/>
            <a:ext cx="7815616" cy="64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80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ГРЕЧЕСКИЕ МУЗЫКАЛЬНЫЕ ИНСТРУМЕНТЫ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afisha.mosreg.ru/sites/default/files/events_photo/1368893099_l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3" y="883141"/>
            <a:ext cx="4119054" cy="24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ru2.anyfad.com/items/t1@bf3decf6-13f6-4dad-ae9c-5bc40df0174c/Avlosdrevnegrecheskiy-duhovoy-muzykalnyy-instr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4790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birmaga.ru/dosta/%D0%A0%D0%B0%D1%81%D1%81%D0%BA%D0%B0%D0%B7+%D0%B8%D0%B7+%D0%B8%D1%81%D1%82%D0%BE%D1%80%D0%B8%D0%B8+%D0%BC%D1%83%D0%B7%D1%8B%D0%BA%D0%B0%D0%BB%D1%8C%D0%BD%D1%8B%D1%85+%D0%B8%D0%BD%D1%81%D1%82%D1%80%D1%83%D0%BC%D0%B5%D0%BD%D1%82%D0%BE%D0%B2.+%D0%98%D0%B7%D0%B4%D0%B0%D0%BD%D0%B8%D0%B5+%D0%B2%D1%82%D0%BE%D1%80%D0%BE%D0%B5%2C+%D0%BF%D0%B5%D1%80%D0%B5%D1%80%D0%B0%D0%B1%D0%BE%D1%82%D0%B0%D0%BD%D0%BD%D0%BE%D0%B5+%D0%B8+%D0%B4%D0%BE%D0%BF%D0%BE%D0%BB%D0%BD%D0%B5%D0%BD%D0%BD%D0%BE%D0%B5a/94409_html_m6ab02e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5" y="3762290"/>
            <a:ext cx="3589428" cy="24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mtdata.ru/u3/photo559A/20802930341-0/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5025614" cy="25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diary.ru/userdir/5/1/8/4/51848/5874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1448"/>
            <a:ext cx="8492350" cy="35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8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120/140857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3520" r="2454" b="4402"/>
          <a:stretch/>
        </p:blipFill>
        <p:spPr bwMode="auto">
          <a:xfrm>
            <a:off x="831480" y="188641"/>
            <a:ext cx="7340919" cy="64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4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geiron.ru/wp-content/uploads/2013/09/Femg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061"/>
            <a:ext cx="533272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1872208" cy="50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7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2.infourok.ru/uploads/ex/0aec/00069a9b-53d72875/3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046" r="2597" b="2716"/>
          <a:stretch/>
        </p:blipFill>
        <p:spPr bwMode="auto">
          <a:xfrm>
            <a:off x="63429" y="33947"/>
            <a:ext cx="9045075" cy="67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9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КРАСНОФИГУРНЫЙ СТИЛЬ ВАЗОПИСИ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cf.ppt-online.org/files/slide/8/87JoB95RGKxAT1jrDW264guIyc30NkhOYvCVsl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467544" y="1124743"/>
            <a:ext cx="2952328" cy="42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ds02.infourok.ru/uploads/ex/09a8/0000443f-9652f20f/hello_html_2f956d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38" y="799851"/>
            <a:ext cx="46272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21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ЧЕРНОФИГУРНЫЙ СТИЛЬ ВАЗОПИСИ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everyhistory.org/warfare2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7826"/>
            <a:ext cx="26651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civilka.ru/wp-content/uploads/2014/07/amf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76525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www.arch-mar.ru/wpimages/Old_Greece/00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1" y="1041593"/>
            <a:ext cx="3273568" cy="41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56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ГРЕЧЕСКИЙ ОРНАМЕНТ - МЕАНДР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mt-st.rfclipart.com/image/big/a7-74-03/classical-friezes-gold-greek-ornament-meander-and-floral-pattern-Download-Royalty-free-Vector-File-EPS-88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208910" cy="57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70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zoozel.ru/gallery/images/1888517_drevnegrecheskii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784976" cy="51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0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ОЛИМПИЙСКИЕ ИГРЫ – 776 </a:t>
            </a:r>
            <a:r>
              <a:rPr lang="ru-RU" sz="3200" b="1" dirty="0" err="1" smtClean="0">
                <a:solidFill>
                  <a:srgbClr val="002060"/>
                </a:solidFill>
              </a:rPr>
              <a:t>г.до</a:t>
            </a:r>
            <a:r>
              <a:rPr lang="ru-RU" sz="3200" b="1" dirty="0" smtClean="0">
                <a:solidFill>
                  <a:srgbClr val="002060"/>
                </a:solidFill>
              </a:rPr>
              <a:t> н.э. ГОРОД ОЛИМПИЯ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1456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19675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Игры </a:t>
            </a:r>
            <a:r>
              <a:rPr lang="ru-RU" b="1" dirty="0">
                <a:solidFill>
                  <a:srgbClr val="002060"/>
                </a:solidFill>
              </a:rPr>
              <a:t>проходили раз в 4 года летом в течение семи дней. Это были общегреческие праздники (рис.11). На это время прекращались войны, и устанавливалось священное перемирие. Это обстоятельство очень удивляло персов. Перед началом состязаний проходили жертвоприношения, а спортсмены и судьи приносили клятвы. Участники игр должны были быть гражданином, не пролившим крови и не имевшим судимости. Игры могли посещать молодые девушки, но не замужние женщины. </a:t>
            </a:r>
          </a:p>
        </p:txBody>
      </p:sp>
    </p:spTree>
    <p:extLst>
      <p:ext uri="{BB962C8B-B14F-4D97-AF65-F5344CB8AC3E}">
        <p14:creationId xmlns:p14="http://schemas.microsoft.com/office/powerpoint/2010/main" val="278953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Среди </a:t>
            </a:r>
            <a:r>
              <a:rPr lang="ru-RU" sz="3600" b="1" dirty="0">
                <a:solidFill>
                  <a:srgbClr val="002060"/>
                </a:solidFill>
              </a:rPr>
              <a:t>видов спорта были </a:t>
            </a:r>
            <a:r>
              <a:rPr lang="ru-RU" sz="3600" b="1" dirty="0">
                <a:solidFill>
                  <a:srgbClr val="C00000"/>
                </a:solidFill>
              </a:rPr>
              <a:t>гимнастические упражнения с мячом и обручем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>
                <a:solidFill>
                  <a:srgbClr val="C00000"/>
                </a:solidFill>
              </a:rPr>
              <a:t>бег с факелами, бег тяжеловооруженных пехотинцев, гонки на лодках, пятиборье (прыжки в длину с места и разбега, метание диска, копья и </a:t>
            </a:r>
            <a:r>
              <a:rPr lang="ru-RU" sz="3600" b="1" dirty="0" smtClean="0">
                <a:solidFill>
                  <a:srgbClr val="C00000"/>
                </a:solidFill>
              </a:rPr>
              <a:t>борьба). </a:t>
            </a:r>
            <a:r>
              <a:rPr lang="ru-RU" sz="3600" b="1" dirty="0">
                <a:solidFill>
                  <a:srgbClr val="002060"/>
                </a:solidFill>
              </a:rPr>
              <a:t>Состязания проходили на стадионе. </a:t>
            </a:r>
            <a:r>
              <a:rPr lang="ru-RU" sz="3600" b="1" dirty="0">
                <a:solidFill>
                  <a:srgbClr val="C00000"/>
                </a:solidFill>
              </a:rPr>
              <a:t>Стадий – </a:t>
            </a:r>
            <a:r>
              <a:rPr lang="ru-RU" sz="3600" b="1" dirty="0">
                <a:solidFill>
                  <a:srgbClr val="002060"/>
                </a:solidFill>
              </a:rPr>
              <a:t>это греческая мера длины и составляет 180 метров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	Очень </a:t>
            </a:r>
            <a:r>
              <a:rPr lang="ru-RU" sz="3600" b="1" dirty="0">
                <a:solidFill>
                  <a:srgbClr val="002060"/>
                </a:solidFill>
              </a:rPr>
              <a:t>популярными были </a:t>
            </a:r>
            <a:r>
              <a:rPr lang="ru-RU" sz="3600" b="1" dirty="0">
                <a:solidFill>
                  <a:srgbClr val="C00000"/>
                </a:solidFill>
              </a:rPr>
              <a:t>скачки на колесницах на ипподроме. </a:t>
            </a:r>
            <a:r>
              <a:rPr lang="ru-RU" sz="3600" b="1" dirty="0">
                <a:solidFill>
                  <a:srgbClr val="002060"/>
                </a:solidFill>
              </a:rPr>
              <a:t>Это был зрелищный, но очень рискованный вид спорта. Не редкими были случаи гибели людей и животных. Самым опасным местом на ипподроме были поворотные столбы. В этом месте колесницы шли на разворот, и здесь было наибольшее количество столкновений. Греки полагали, что в столбах сидят злые духи. Чтобы их задобрить, перед началом гонок им приносили жертвы.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	Самым </a:t>
            </a:r>
            <a:r>
              <a:rPr lang="ru-RU" sz="3600" b="1" dirty="0">
                <a:solidFill>
                  <a:srgbClr val="002060"/>
                </a:solidFill>
              </a:rPr>
              <a:t>жестоким и грубым видом спорта был</a:t>
            </a:r>
            <a:r>
              <a:rPr lang="ru-RU" sz="3600" b="1" dirty="0">
                <a:solidFill>
                  <a:srgbClr val="C00000"/>
                </a:solidFill>
              </a:rPr>
              <a:t> панкратион </a:t>
            </a:r>
            <a:r>
              <a:rPr lang="ru-RU" sz="3600" b="1" dirty="0">
                <a:solidFill>
                  <a:srgbClr val="002060"/>
                </a:solidFill>
              </a:rPr>
              <a:t>(борьба и кулачный бой). Разрешалось всё, кроме укусов и ударов в глаза. Борьба шла без ограничений по времени. Для победы надо было трижды повергнуть противника спиной наземь. К жестоким видам спорта относили и кулачный бой. Чтобы не повредить руки бойцы наматывали на кисти кожаные ремни. Одним из известных кулачных бойцов был знаменитый философ и математик </a:t>
            </a:r>
            <a:r>
              <a:rPr lang="ru-RU" sz="3600" b="1" dirty="0">
                <a:solidFill>
                  <a:srgbClr val="C00000"/>
                </a:solidFill>
              </a:rPr>
              <a:t>Пифагор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76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Участники </a:t>
            </a:r>
            <a:r>
              <a:rPr lang="ru-RU" b="1" dirty="0">
                <a:solidFill>
                  <a:srgbClr val="002060"/>
                </a:solidFill>
              </a:rPr>
              <a:t>игр были профессиональными атлетами. Победителям устанавливали статуи и чествовали как полубогов. Очень часто побеждали спартанцы. Долгое время в играх участвовали только греки. Потом к Играм присоединились римляне. Уже в нашей эре будет первый победитель не грек - армянин. Отдельные игры были для женщин и даже девочек. Помимо Олимпийских игр были известны Пифийские игры (в Дельфах) в честь Аполлона, </a:t>
            </a:r>
            <a:r>
              <a:rPr lang="ru-RU" b="1" dirty="0" err="1">
                <a:solidFill>
                  <a:srgbClr val="002060"/>
                </a:solidFill>
              </a:rPr>
              <a:t>Истмийские</a:t>
            </a:r>
            <a:r>
              <a:rPr lang="ru-RU" b="1" dirty="0">
                <a:solidFill>
                  <a:srgbClr val="002060"/>
                </a:solidFill>
              </a:rPr>
              <a:t> (у Коринфа) в честь Посейдона и Немейские (в </a:t>
            </a:r>
            <a:r>
              <a:rPr lang="ru-RU" b="1" dirty="0" err="1">
                <a:solidFill>
                  <a:srgbClr val="002060"/>
                </a:solidFill>
              </a:rPr>
              <a:t>Арголиде</a:t>
            </a:r>
            <a:r>
              <a:rPr lang="ru-RU" b="1" dirty="0">
                <a:solidFill>
                  <a:srgbClr val="002060"/>
                </a:solidFill>
              </a:rPr>
              <a:t>) в честь Зевса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На </a:t>
            </a:r>
            <a:r>
              <a:rPr lang="ru-RU" b="1" dirty="0">
                <a:solidFill>
                  <a:srgbClr val="002060"/>
                </a:solidFill>
              </a:rPr>
              <a:t>Олимпиадах торжественно исполняли Одиссею и Илиаду. Здесь встречались философы, политики, ораторы и писатели. А зрители жаждали увидеть заезжих знаменитостей. На играх обсуждались вопросы важные для всей Греции. Олимпиады шли более тысячи лет, до </a:t>
            </a:r>
            <a:r>
              <a:rPr lang="en-US" b="1" dirty="0">
                <a:solidFill>
                  <a:srgbClr val="002060"/>
                </a:solidFill>
              </a:rPr>
              <a:t>VI</a:t>
            </a:r>
            <a:r>
              <a:rPr lang="ru-RU" b="1" dirty="0">
                <a:solidFill>
                  <a:srgbClr val="002060"/>
                </a:solidFill>
              </a:rPr>
              <a:t> века нашей эры. Христиане запретят их как языческие, бесовские развлечения. Более 100 лет назад, Олимпийские игры были восстановлены, но уже в новом, современном виде.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69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ГРЕЧЕСКИЕ   СКУЛЬПТОРЫ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2165" r="10460" b="4332"/>
          <a:stretch>
            <a:fillRect/>
          </a:stretch>
        </p:blipFill>
        <p:spPr bwMode="auto">
          <a:xfrm>
            <a:off x="251520" y="879818"/>
            <a:ext cx="2606960" cy="463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798" y="5692606"/>
            <a:ext cx="19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Мирон. Дискобол</a:t>
            </a:r>
            <a:endParaRPr lang="ru-RU" dirty="0"/>
          </a:p>
        </p:txBody>
      </p:sp>
      <p:pic>
        <p:nvPicPr>
          <p:cNvPr id="36868" name="Picture 4" descr="http://4.bp.blogspot.com/-BRGPlmrnW2Q/UXa6A94kMtI/AAAAAAAAALo/3-SL9WLDH_U/s1600/Scopas+-+menade+danzante+-+dres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82301"/>
            <a:ext cx="35370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6152" y="5475674"/>
            <a:ext cx="186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Скопас</a:t>
            </a:r>
            <a:r>
              <a:rPr lang="ru-RU" dirty="0" smtClean="0"/>
              <a:t>. Вакханка</a:t>
            </a:r>
            <a:endParaRPr lang="ru-RU" dirty="0"/>
          </a:p>
        </p:txBody>
      </p:sp>
      <p:pic>
        <p:nvPicPr>
          <p:cNvPr id="36870" name="Picture 6" descr="https://im0-tub-kz.yandex.net/i?id=64f8d07ffc452e0f5089f08b33aca58e&amp;n=33&amp;h=215&amp;w=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8149"/>
            <a:ext cx="2088232" cy="27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16185" y="4221088"/>
            <a:ext cx="192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Поликлет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Юноша </a:t>
            </a:r>
            <a:r>
              <a:rPr lang="ru-RU" dirty="0" err="1" smtClean="0"/>
              <a:t>Дорифор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27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СКУЛЬПТОР ФИДИЙ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://sschool8.narod.ru/Masters/Phidias/4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50" y="1268760"/>
            <a:ext cx="92401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9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geiron.ru/wp-content/uploads/2013/09/Greek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137635"/>
            <a:ext cx="5316109" cy="67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91" y="1052736"/>
            <a:ext cx="3634658" cy="46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72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БОГИ - ОЛИМПИЙЦЫ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7892" name="Picture 4" descr="https://www.grekomania.ru/userfiles/Andrei_Paparazzi/gallery/big/20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5"/>
            <a:ext cx="8352928" cy="28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gymnasium7.by/wp-content/uploads/2017/02/panteon_olimpiyskih_bogo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67" y="611891"/>
            <a:ext cx="5937262" cy="40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81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СВЯЩЕННЫЕ МЕСТА ДРЕВНЕЙ ГРЕЦИИ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Религиозным </a:t>
            </a:r>
            <a:r>
              <a:rPr lang="ru-RU" b="1" dirty="0">
                <a:solidFill>
                  <a:srgbClr val="C00000"/>
                </a:solidFill>
              </a:rPr>
              <a:t>центром Древней Греции был храм Аполлона у подножия горы Парнас в городе </a:t>
            </a:r>
            <a:r>
              <a:rPr lang="ru-RU" b="1" dirty="0" smtClean="0">
                <a:solidFill>
                  <a:srgbClr val="C00000"/>
                </a:solidFill>
              </a:rPr>
              <a:t>Дельфы.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 горе Парнас высотой в два с половиной километра обитали музы. На Парнасе спаслась единственная семья людей, после потопа, насланного на человечество Зевсом. На входе в храм в Дельфах висела надпись: «Познай самого себя!» В Дельфах находился камень, который назывался «пуп земли». По легенде, это был именно тот камень, который завернув в пелёнки дали проглотить Кроносу, чтобы спасти Зевса. Греки полагали, что в Дельфах находится центр Земли, а ось мира проходит через «пуп земли», над которым находится Полярная звезда.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Считалось</a:t>
            </a:r>
            <a:r>
              <a:rPr lang="ru-RU" b="1" dirty="0">
                <a:solidFill>
                  <a:srgbClr val="002060"/>
                </a:solidFill>
              </a:rPr>
              <a:t>, что когда-то Аполлон победил гигантского змея Пифона. На этом месте был построен храм Аполлона. Чтобы узнать будущее, греки часто посещали оракулов. Самый знаменитый оракул Греции, да и всего Древнего мира находился именно здесь. </a:t>
            </a:r>
          </a:p>
        </p:txBody>
      </p:sp>
    </p:spTree>
    <p:extLst>
      <p:ext uri="{BB962C8B-B14F-4D97-AF65-F5344CB8AC3E}">
        <p14:creationId xmlns:p14="http://schemas.microsoft.com/office/powerpoint/2010/main" val="3271545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900" b="1" dirty="0" smtClean="0">
                <a:solidFill>
                  <a:srgbClr val="002060"/>
                </a:solidFill>
              </a:rPr>
              <a:t>Накануне </a:t>
            </a:r>
            <a:r>
              <a:rPr lang="ru-RU" sz="2900" b="1" dirty="0">
                <a:solidFill>
                  <a:srgbClr val="002060"/>
                </a:solidFill>
              </a:rPr>
              <a:t>процедуры предсказания жрица несколько дней постилась и очищалась. В полусумраке храма, отбрасывая тени, колыхались языки пламени факелов, курились благовония. Жрица-пифия вдыхала дурманящие разум пары, поднимающиеся из расщелины в горе, и впадала в </a:t>
            </a:r>
            <a:r>
              <a:rPr lang="ru-RU" sz="2900" b="1" dirty="0" err="1">
                <a:solidFill>
                  <a:srgbClr val="002060"/>
                </a:solidFill>
              </a:rPr>
              <a:t>трансовое</a:t>
            </a:r>
            <a:r>
              <a:rPr lang="ru-RU" sz="2900" b="1" dirty="0">
                <a:solidFill>
                  <a:srgbClr val="002060"/>
                </a:solidFill>
              </a:rPr>
              <a:t> состояние. Судорожно дёргаясь и раскачиваясь, она бессвязно бормотала невнятные фразы. Как считали греки, она «входила в контакт» с Аполлоном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Мужчины-жрецы </a:t>
            </a:r>
            <a:r>
              <a:rPr lang="ru-RU" sz="2900" b="1" dirty="0">
                <a:solidFill>
                  <a:srgbClr val="002060"/>
                </a:solidFill>
              </a:rPr>
              <a:t>записывали эти речи, расшифровали и давали ответ в стихотворном виде. Ответы, как правило, были весьма двусмысленными.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</a:rPr>
              <a:t>	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Со </a:t>
            </a:r>
            <a:r>
              <a:rPr lang="ru-RU" sz="2900" b="1" dirty="0">
                <a:solidFill>
                  <a:srgbClr val="002060"/>
                </a:solidFill>
              </a:rPr>
              <a:t>временем Дельфы стали богатейшим учреждением, так как посетители и паломники подносили храму подарки и приношения. Оракул в Дельфах просуществовал до 393 г. пока его не закрыли христиане.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467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АПОЛЛОНА В ДЕЛЬФАХ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edusam.ru/images/photo/bbf33d4c65421b1157dbc9dd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"/>
          <a:stretch/>
        </p:blipFill>
        <p:spPr bwMode="auto">
          <a:xfrm>
            <a:off x="335617" y="764705"/>
            <a:ext cx="850418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4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ДЕЛЬФЫ- ПУП ЗЕМЛИ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domfaktov.ru/images/photos/medium/92a8641bb441f52e38e423c5a08615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2" y="764704"/>
            <a:ext cx="7824868" cy="58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53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АСКЛЕПИЯ В ЭПИДАВРЕ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405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200" b="1" dirty="0" smtClean="0">
                <a:solidFill>
                  <a:srgbClr val="002060"/>
                </a:solidFill>
              </a:rPr>
              <a:t>Асклепий </a:t>
            </a:r>
            <a:r>
              <a:rPr lang="ru-RU" sz="4200" b="1" dirty="0">
                <a:solidFill>
                  <a:srgbClr val="002060"/>
                </a:solidFill>
              </a:rPr>
              <a:t>был сыном Аполлона и обычной земной женщиной. Но за искусство врачевания получил бессмертие и стал богом медицины. Был богом врачевания. В этот храм стекались больные паломники. При входе в святилище висела надпись: «Да пребудет чистым всякий, кто входит в этот благоуханный храм. Чистота есть отсутствие помыслов обо всём, кроме святого». Паломники бродили в священных рощах, занимались в гимнастических залах, вдыхали в храмах благовония, слушали гимны и проповеди жрецов, подносили дары (лепёшки, сыр и др.) фигуре Асклепия из золота и слоновой кости. В священных источниках и фонтанах совершались омовения. В течение недели паломники принимали только лёгкую пищу. И не употребляли еду, подавляющую сновидения (мясо, рыбы, бобовые). Пост, внутренняя и внешняя чистота были главным залогом успешного излечения. 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	Вскоре </a:t>
            </a:r>
            <a:r>
              <a:rPr lang="ru-RU" sz="4200" b="1" dirty="0">
                <a:solidFill>
                  <a:srgbClr val="002060"/>
                </a:solidFill>
              </a:rPr>
              <a:t>начиналось самое главное. Больные молили Асклепия о ниспослании исцеляющего сна. А затем, при свете факелов укладывались спать на пол храма, укутываясь в шкуры животных. Ночью был слышен тихий шорох ползающих среди паломников больших питонов. Как правило, паломникам снились сны. Утром люди рассказывали друг другу сны, а через какое-то время, считалось, приходило исцеление от недуга. Это был храм, лечебница и курорт одновременно, причём один из первых в истории человечества. 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392007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АСКЛЕПИЯ В ЭПИДАВРЕ.ОБЩИЙ ВИД, РЕКОНСТРУКЦИЯ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3012" name="Picture 4" descr="http://sschool8.narod.ru/Cities/Epidaurus/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" y="1196752"/>
            <a:ext cx="9114201" cy="40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2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РЕКОНСТРУКЦИЯ ХРАМА АСКЛЕПИЯ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www10.pic-upload.de/26.12.12/cdt7fcw2hh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91807" cy="56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29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ХРАМ АСКЛЕПИЯ СЕЙЧАС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www.imbf.org/propovedi-tekst/2006/img/temple-of-z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26421" cy="58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4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rEDs2r310yU/UWDa01sDqYI/AAAAAAAABZA/jStWvAnPt4U/s1600/greek-stat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5"/>
          <a:stretch/>
        </p:blipFill>
        <p:spPr bwMode="auto">
          <a:xfrm>
            <a:off x="251520" y="620688"/>
            <a:ext cx="4037832" cy="55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yesun.ru/wp-content/uploads/2017/03/grecheskie-pricheski-55-foto-nezhnost-i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58" y="641820"/>
            <a:ext cx="425332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1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master-blog.com/jupgrade/images/stories/books/korneev/hai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71644" cy="60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АКРОПОЛЬ В НАСТОЯЩЕЕ ВРЕМЯ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140706.selcdn.ru/mapstore/map/landmarks/897/1_57482fa25e19869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8748972" cy="4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9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РЕКОНСТРУКЦИЯ АКРОПОЛЯ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.imgur.com/phe4k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8496943" cy="54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9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ВИД НА АКРОПОЛЬ СВЕРХУ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www.worldtemples.ru/images/stories/images4/parth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" y="980728"/>
            <a:ext cx="85689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17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137</Words>
  <Application>Microsoft Office PowerPoint</Application>
  <PresentationFormat>Экран (4:3)</PresentationFormat>
  <Paragraphs>59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ОДЕЖДА ДРЕВНИХ ГРЕКОВ</vt:lpstr>
      <vt:lpstr>Презентация PowerPoint</vt:lpstr>
      <vt:lpstr>Презентация PowerPoint</vt:lpstr>
      <vt:lpstr>Презентация PowerPoint</vt:lpstr>
      <vt:lpstr>Презентация PowerPoint</vt:lpstr>
      <vt:lpstr>АКРОПОЛЬ В НАСТОЯЩЕЕ ВРЕМЯ</vt:lpstr>
      <vt:lpstr>РЕКОНСТРУКЦИЯ АКРОПОЛЯ</vt:lpstr>
      <vt:lpstr>ВИД НА АКРОПОЛЬ СВЕРХУ</vt:lpstr>
      <vt:lpstr>РЕКОНСТРУКЦИЯ ХРАМА АФИНЫ - ПАРФЕНОН</vt:lpstr>
      <vt:lpstr>ГЛАВНЫЙ ФАСАД ПАРФЕНОНА</vt:lpstr>
      <vt:lpstr>ПАРФЕНОН ВНУТРИ</vt:lpstr>
      <vt:lpstr>ГРЕЧЕСКИЙ ХРАМ – ЖИЛИЩЕ БОЖЕСТВА</vt:lpstr>
      <vt:lpstr>ЭРЕХТЕЙОН- ВТОРОЙ ПО ЗНАЧЕНИЮ ХРАМ АКРОПОЛЯ</vt:lpstr>
      <vt:lpstr>ХРАМ НА АКРОПОЛЕ – ЭРЕХТЕЙОН.  ПОРТИК КАРИАТИД</vt:lpstr>
      <vt:lpstr>ХРАМ ЭРЕХТЕЙОН В ДРЕВНОСТИ</vt:lpstr>
      <vt:lpstr>Презентация PowerPoint</vt:lpstr>
      <vt:lpstr>Презентация PowerPoint</vt:lpstr>
      <vt:lpstr>ГРЕЧЕСКИЕ КОЛОННЫ</vt:lpstr>
      <vt:lpstr>УСТРОЙСТВО ГРЕЧЕСКОГО ТЕАТРА</vt:lpstr>
      <vt:lpstr>МЕСТА ДЛЯ ЗРИТЕЛЕЙ</vt:lpstr>
      <vt:lpstr>АКТЕРЫ В ТЕАТРЕ</vt:lpstr>
      <vt:lpstr>Презентация PowerPoint</vt:lpstr>
      <vt:lpstr>МАСКИ АКТЕРОВ</vt:lpstr>
      <vt:lpstr>2 ЖАНРА: ТРАГЕДИЯ И КОМЕДИЯ</vt:lpstr>
      <vt:lpstr>Презентация PowerPoint</vt:lpstr>
      <vt:lpstr>ГРЕЧЕСКИЕ МУЗЫКАЛЬНЫЕ ИНСТРУМЕНТЫ</vt:lpstr>
      <vt:lpstr>Презентация PowerPoint</vt:lpstr>
      <vt:lpstr>Презентация PowerPoint</vt:lpstr>
      <vt:lpstr>Презентация PowerPoint</vt:lpstr>
      <vt:lpstr>КРАСНОФИГУРНЫЙ СТИЛЬ ВАЗОПИСИ</vt:lpstr>
      <vt:lpstr>ЧЕРНОФИГУРНЫЙ СТИЛЬ ВАЗОПИСИ</vt:lpstr>
      <vt:lpstr>ГРЕЧЕСКИЙ ОРНАМЕНТ - МЕАНДР</vt:lpstr>
      <vt:lpstr>Презентация PowerPoint</vt:lpstr>
      <vt:lpstr>ОЛИМПИЙСКИЕ ИГРЫ – 776 г.до н.э. ГОРОД ОЛИМПИЯ</vt:lpstr>
      <vt:lpstr>Презентация PowerPoint</vt:lpstr>
      <vt:lpstr>Презентация PowerPoint</vt:lpstr>
      <vt:lpstr>ГРЕЧЕСКИЕ   СКУЛЬПТОРЫ</vt:lpstr>
      <vt:lpstr>СКУЛЬПТОР ФИДИЙ</vt:lpstr>
      <vt:lpstr>БОГИ - ОЛИМПИЙЦЫ</vt:lpstr>
      <vt:lpstr>СВЯЩЕННЫЕ МЕСТА ДРЕВНЕЙ ГРЕЦИИ</vt:lpstr>
      <vt:lpstr>Презентация PowerPoint</vt:lpstr>
      <vt:lpstr>ХРАМ АПОЛЛОНА В ДЕЛЬФАХ</vt:lpstr>
      <vt:lpstr>ДЕЛЬФЫ- ПУП ЗЕМЛИ</vt:lpstr>
      <vt:lpstr>ХРАМ АСКЛЕПИЯ В ЭПИДАВРЕ</vt:lpstr>
      <vt:lpstr>ХРАМ АСКЛЕПИЯ В ЭПИДАВРЕ.ОБЩИЙ ВИД, РЕКОНСТРУКЦИЯ</vt:lpstr>
      <vt:lpstr>РЕКОНСТРУКЦИЯ ХРАМА АСКЛЕПИЯ</vt:lpstr>
      <vt:lpstr>ХРАМ АСКЛЕПИЯ СЕЙЧАС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ДРЕВНЕЙ ГРЕЦИИ</dc:title>
  <dc:creator>Admin</dc:creator>
  <cp:lastModifiedBy>Admin</cp:lastModifiedBy>
  <cp:revision>62</cp:revision>
  <dcterms:created xsi:type="dcterms:W3CDTF">2017-04-05T13:31:37Z</dcterms:created>
  <dcterms:modified xsi:type="dcterms:W3CDTF">2017-04-27T14:31:38Z</dcterms:modified>
</cp:coreProperties>
</file>