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1" r:id="rId3"/>
    <p:sldId id="282" r:id="rId4"/>
    <p:sldId id="283" r:id="rId5"/>
    <p:sldId id="284" r:id="rId6"/>
    <p:sldId id="286" r:id="rId7"/>
    <p:sldId id="28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370"/>
    <a:srgbClr val="CC0099"/>
    <a:srgbClr val="FF9900"/>
    <a:srgbClr val="877F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1A2D9-7EB6-4E83-AC37-BB2CD17236E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EBF3-6A9C-434D-BE5F-5323673917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07504" y="116632"/>
            <a:ext cx="8856984" cy="6552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rgbClr val="000040"/>
            </a:gs>
            <a:gs pos="36000">
              <a:srgbClr val="400040"/>
            </a:gs>
            <a:gs pos="65000">
              <a:srgbClr val="8F0040"/>
            </a:gs>
            <a:gs pos="83000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07504" y="116632"/>
            <a:ext cx="8856984" cy="6552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707D-8200-411F-A71D-6F4111EB9A9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FA32-6B17-41C3-9FE4-3D53E2D8D64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1" t="984" r="77312" b="68430"/>
          <a:stretch>
            <a:fillRect/>
          </a:stretch>
        </p:blipFill>
        <p:spPr bwMode="auto">
          <a:xfrm>
            <a:off x="141288" y="2831395"/>
            <a:ext cx="1119837" cy="13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43" t="392" r="51468" b="66727"/>
          <a:stretch>
            <a:fillRect/>
          </a:stretch>
        </p:blipFill>
        <p:spPr bwMode="auto">
          <a:xfrm>
            <a:off x="7512050" y="2701925"/>
            <a:ext cx="1292015" cy="12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2692" r="26666" b="67099"/>
          <a:stretch>
            <a:fillRect/>
          </a:stretch>
        </p:blipFill>
        <p:spPr bwMode="auto">
          <a:xfrm>
            <a:off x="617585" y="4869160"/>
            <a:ext cx="1249315" cy="11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17" t="986" r="1569" b="66719"/>
          <a:stretch>
            <a:fillRect/>
          </a:stretch>
        </p:blipFill>
        <p:spPr bwMode="auto">
          <a:xfrm>
            <a:off x="142875" y="862129"/>
            <a:ext cx="1439398" cy="13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/>
          <p:cNvPicPr>
            <a:picLocks noChangeAspect="1"/>
          </p:cNvPicPr>
          <p:nvPr userDrawn="1"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80" r="75000" b="34309"/>
          <a:stretch>
            <a:fillRect/>
          </a:stretch>
        </p:blipFill>
        <p:spPr bwMode="auto">
          <a:xfrm>
            <a:off x="6752450" y="4428257"/>
            <a:ext cx="1769978" cy="17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4"/>
          <p:cNvPicPr>
            <a:picLocks noChangeAspect="1"/>
          </p:cNvPicPr>
          <p:nvPr userDrawn="1"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2" t="32901" r="52638" b="31805"/>
          <a:stretch>
            <a:fillRect/>
          </a:stretch>
        </p:blipFill>
        <p:spPr bwMode="auto">
          <a:xfrm>
            <a:off x="7059614" y="469900"/>
            <a:ext cx="1462814" cy="159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5"/>
          <p:cNvPicPr>
            <a:picLocks noChangeAspect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6" t="33850" r="31528" b="30609"/>
          <a:stretch>
            <a:fillRect/>
          </a:stretch>
        </p:blipFill>
        <p:spPr bwMode="auto">
          <a:xfrm>
            <a:off x="1866900" y="171451"/>
            <a:ext cx="1341601" cy="13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/>
          <p:cNvPicPr>
            <a:picLocks noChangeAspect="1"/>
          </p:cNvPicPr>
          <p:nvPr userDrawn="1"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98" t="35181" r="5392" b="32410"/>
          <a:stretch>
            <a:fillRect/>
          </a:stretch>
        </p:blipFill>
        <p:spPr bwMode="auto">
          <a:xfrm>
            <a:off x="2484439" y="5207001"/>
            <a:ext cx="1055100" cy="12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7"/>
          <p:cNvPicPr>
            <a:picLocks noChangeAspect="1"/>
          </p:cNvPicPr>
          <p:nvPr userDrawn="1"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9" t="67860" r="75864"/>
          <a:stretch>
            <a:fillRect/>
          </a:stretch>
        </p:blipFill>
        <p:spPr bwMode="auto">
          <a:xfrm>
            <a:off x="4967981" y="222319"/>
            <a:ext cx="1254825" cy="13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8"/>
          <p:cNvPicPr>
            <a:picLocks noChangeAspect="1"/>
          </p:cNvPicPr>
          <p:nvPr userDrawn="1"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06" t="67480" r="51389" b="3450"/>
          <a:stretch>
            <a:fillRect/>
          </a:stretch>
        </p:blipFill>
        <p:spPr bwMode="auto">
          <a:xfrm>
            <a:off x="4741863" y="5138738"/>
            <a:ext cx="147658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0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49.gif"/><Relationship Id="rId5" Type="http://schemas.openxmlformats.org/officeDocument/2006/relationships/image" Target="../media/image47.gif"/><Relationship Id="rId10" Type="http://schemas.openxmlformats.org/officeDocument/2006/relationships/image" Target="../media/image48.gif"/><Relationship Id="rId4" Type="http://schemas.openxmlformats.org/officeDocument/2006/relationships/image" Target="../media/image46.jpeg"/><Relationship Id="rId9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47.gif"/><Relationship Id="rId10" Type="http://schemas.openxmlformats.org/officeDocument/2006/relationships/image" Target="../media/image50.gif"/><Relationship Id="rId4" Type="http://schemas.openxmlformats.org/officeDocument/2006/relationships/image" Target="../media/image46.jpeg"/><Relationship Id="rId9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51.gif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image" Target="../media/image5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11" Type="http://schemas.openxmlformats.org/officeDocument/2006/relationships/image" Target="../media/image49.gif"/><Relationship Id="rId5" Type="http://schemas.openxmlformats.org/officeDocument/2006/relationships/image" Target="../media/image47.gif"/><Relationship Id="rId10" Type="http://schemas.openxmlformats.org/officeDocument/2006/relationships/image" Target="../media/image48.gif"/><Relationship Id="rId4" Type="http://schemas.openxmlformats.org/officeDocument/2006/relationships/image" Target="../media/image46.jpeg"/><Relationship Id="rId9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51.gif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12" Type="http://schemas.openxmlformats.org/officeDocument/2006/relationships/image" Target="../media/image5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11" Type="http://schemas.openxmlformats.org/officeDocument/2006/relationships/image" Target="../media/image49.gif"/><Relationship Id="rId5" Type="http://schemas.openxmlformats.org/officeDocument/2006/relationships/image" Target="../media/image47.gif"/><Relationship Id="rId10" Type="http://schemas.openxmlformats.org/officeDocument/2006/relationships/image" Target="../media/image48.gif"/><Relationship Id="rId4" Type="http://schemas.openxmlformats.org/officeDocument/2006/relationships/image" Target="../media/image46.jpeg"/><Relationship Id="rId9" Type="http://schemas.openxmlformats.org/officeDocument/2006/relationships/image" Target="../media/image270.png"/><Relationship Id="rId14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53.gif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12" Type="http://schemas.openxmlformats.org/officeDocument/2006/relationships/image" Target="../media/image5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51.gif"/><Relationship Id="rId5" Type="http://schemas.openxmlformats.org/officeDocument/2006/relationships/image" Target="../media/image47.gif"/><Relationship Id="rId10" Type="http://schemas.openxmlformats.org/officeDocument/2006/relationships/image" Target="../media/image50.gif"/><Relationship Id="rId4" Type="http://schemas.openxmlformats.org/officeDocument/2006/relationships/image" Target="../media/image46.jpeg"/><Relationship Id="rId9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slide" Target="slide16.xml"/><Relationship Id="rId3" Type="http://schemas.openxmlformats.org/officeDocument/2006/relationships/audio" Target="../media/audio1.wav"/><Relationship Id="rId7" Type="http://schemas.openxmlformats.org/officeDocument/2006/relationships/image" Target="../media/image49.gif"/><Relationship Id="rId12" Type="http://schemas.openxmlformats.org/officeDocument/2006/relationships/image" Target="../media/image310.png"/><Relationship Id="rId2" Type="http://schemas.openxmlformats.org/officeDocument/2006/relationships/audio" Target="../media/audio2.wav"/><Relationship Id="rId16" Type="http://schemas.openxmlformats.org/officeDocument/2006/relationships/image" Target="../media/image5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gif"/><Relationship Id="rId11" Type="http://schemas.openxmlformats.org/officeDocument/2006/relationships/image" Target="../media/image53.gif"/><Relationship Id="rId5" Type="http://schemas.openxmlformats.org/officeDocument/2006/relationships/image" Target="../media/image47.gif"/><Relationship Id="rId15" Type="http://schemas.openxmlformats.org/officeDocument/2006/relationships/image" Target="../media/image320.png"/><Relationship Id="rId10" Type="http://schemas.openxmlformats.org/officeDocument/2006/relationships/image" Target="../media/image52.gif"/><Relationship Id="rId4" Type="http://schemas.openxmlformats.org/officeDocument/2006/relationships/image" Target="../media/image46.jpeg"/><Relationship Id="rId9" Type="http://schemas.openxmlformats.org/officeDocument/2006/relationships/image" Target="../media/image51.gif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55.jpeg"/><Relationship Id="rId7" Type="http://schemas.openxmlformats.org/officeDocument/2006/relationships/image" Target="../media/image50.gif"/><Relationship Id="rId12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11" Type="http://schemas.openxmlformats.org/officeDocument/2006/relationships/image" Target="../media/image54.gif"/><Relationship Id="rId5" Type="http://schemas.openxmlformats.org/officeDocument/2006/relationships/image" Target="../media/image48.gif"/><Relationship Id="rId10" Type="http://schemas.openxmlformats.org/officeDocument/2006/relationships/image" Target="../media/image53.gif"/><Relationship Id="rId4" Type="http://schemas.openxmlformats.org/officeDocument/2006/relationships/image" Target="../media/image47.gif"/><Relationship Id="rId9" Type="http://schemas.openxmlformats.org/officeDocument/2006/relationships/image" Target="../media/image5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1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46.jpeg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30.png"/><Relationship Id="rId4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5" Type="http://schemas.openxmlformats.org/officeDocument/2006/relationships/image" Target="../media/image47.gif"/><Relationship Id="rId10" Type="http://schemas.openxmlformats.org/officeDocument/2006/relationships/image" Target="../media/image48.gif"/><Relationship Id="rId4" Type="http://schemas.openxmlformats.org/officeDocument/2006/relationships/image" Target="../media/image46.jpeg"/><Relationship Id="rId9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17463"/>
            <a:ext cx="9199563" cy="6919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727280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01C3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Д</a:t>
            </a:r>
            <a:r>
              <a:rPr lang="kk-KZ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01C3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ұрыс және бұрыс бөлшектер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01C3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193925" y="4437063"/>
            <a:ext cx="64087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ru-RU" altLang="ru-RU" sz="3600" b="1">
                <a:solidFill>
                  <a:srgbClr val="FF0000"/>
                </a:solidFill>
              </a:rPr>
              <a:t>Сынып: </a:t>
            </a:r>
            <a:r>
              <a:rPr lang="kk-KZ" altLang="ru-RU" sz="3600" b="1">
                <a:solidFill>
                  <a:srgbClr val="FF0000"/>
                </a:solidFill>
              </a:rPr>
              <a:t>5 </a:t>
            </a:r>
            <a:r>
              <a:rPr lang="ru-RU" altLang="ru-RU" sz="3600" b="1">
                <a:solidFill>
                  <a:srgbClr val="FF0000"/>
                </a:solidFill>
              </a:rPr>
              <a:t>«А» </a:t>
            </a:r>
          </a:p>
          <a:p>
            <a:r>
              <a:rPr lang="ru-RU" altLang="ru-RU" sz="3600" b="1">
                <a:solidFill>
                  <a:srgbClr val="FF0000"/>
                </a:solidFill>
              </a:rPr>
              <a:t>Пән мұғалімі: </a:t>
            </a:r>
          </a:p>
          <a:p>
            <a:r>
              <a:rPr lang="ru-RU" altLang="ru-RU" sz="3600" b="1">
                <a:solidFill>
                  <a:srgbClr val="FF0000"/>
                </a:solidFill>
              </a:rPr>
              <a:t>Сырлыбай Алуа </a:t>
            </a:r>
          </a:p>
        </p:txBody>
      </p:sp>
    </p:spTree>
    <p:extLst>
      <p:ext uri="{BB962C8B-B14F-4D97-AF65-F5344CB8AC3E}">
        <p14:creationId xmlns:p14="http://schemas.microsoft.com/office/powerpoint/2010/main" val="6018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98356" y="116632"/>
                <a:ext cx="4448496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𝟏𝟎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24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  <m:r>
                      <a:rPr lang="ru-RU" sz="2400" b="1" i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4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ru-RU" sz="2400" b="1" dirty="0" smtClean="0">
                    <a:solidFill>
                      <a:srgbClr val="00206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=?</a:t>
                </a:r>
                <a:endParaRPr lang="ru-RU" sz="2400" b="1" dirty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56" y="116632"/>
                <a:ext cx="4448496" cy="1008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950297" y="4867884"/>
            <a:ext cx="3942183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21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7869257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20/9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hlinkClick r:id="rId7" action="ppaction://hlinksldjump"/>
              </p:cNvPr>
              <p:cNvSpPr/>
              <p:nvPr/>
            </p:nvSpPr>
            <p:spPr>
              <a:xfrm>
                <a:off x="5081761" y="5251349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вал 13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61" y="5251349"/>
                <a:ext cx="914400" cy="9144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6940091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0926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2/9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99592" y="188640"/>
                <a:ext cx="4104456" cy="8640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rgbClr val="002060"/>
                        </a:solidFill>
                        <a:latin typeface="Cambria Math"/>
                      </a:rPr>
                      <m:t>𝟕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3600" b="1" i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ru-RU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8640"/>
                <a:ext cx="4104456" cy="864096"/>
              </a:xfrm>
              <a:prstGeom prst="rect">
                <a:avLst/>
              </a:prstGeom>
              <a:blipFill rotWithShape="1">
                <a:blip r:embed="rId6"/>
                <a:stretch>
                  <a:fillRect b="-10959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950297" y="4867884"/>
            <a:ext cx="3942183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21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7869257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2/40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>
            <a:off x="6945014" y="5276056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Овал 14"/>
          <p:cNvSpPr/>
          <p:nvPr/>
        </p:nvSpPr>
        <p:spPr>
          <a:xfrm>
            <a:off x="5096526" y="5276056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3/40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20770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5/40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99592" y="188640"/>
                <a:ext cx="4104456" cy="6480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f>
                      <m:f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ru-RU" sz="32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32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ru-RU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8640"/>
                <a:ext cx="4104456" cy="648072"/>
              </a:xfrm>
              <a:prstGeom prst="rect">
                <a:avLst/>
              </a:prstGeom>
              <a:blipFill rotWithShape="1">
                <a:blip r:embed="rId6"/>
                <a:stretch>
                  <a:fillRect t="-5455" b="-227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572001" y="4867884"/>
            <a:ext cx="4320480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21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7869257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8/3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hlinkClick r:id="rId7" action="ppaction://hlinksldjump"/>
              </p:cNvPr>
              <p:cNvSpPr/>
              <p:nvPr/>
            </p:nvSpPr>
            <p:spPr>
              <a:xfrm>
                <a:off x="4770537" y="5300072"/>
                <a:ext cx="1214446" cy="100013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вал 13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37" y="5300072"/>
                <a:ext cx="1214446" cy="1000132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6940091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1/6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72198" y="5572140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99592" y="188640"/>
                <a:ext cx="4104456" cy="6480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𝟏𝟎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=?</a:t>
                </a:r>
                <a:endParaRPr lang="ru-RU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8640"/>
                <a:ext cx="4104456" cy="648072"/>
              </a:xfrm>
              <a:prstGeom prst="rect">
                <a:avLst/>
              </a:prstGeom>
              <a:blipFill rotWithShape="1">
                <a:blip r:embed="rId6"/>
                <a:stretch>
                  <a:fillRect t="-11818" b="-3181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950297" y="4867884"/>
            <a:ext cx="3942183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21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5000628" y="5251348"/>
            <a:ext cx="1000131" cy="9637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10/21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hlinkClick r:id="rId7" action="ppaction://hlinksldjump"/>
              </p:cNvPr>
              <p:cNvSpPr/>
              <p:nvPr/>
            </p:nvSpPr>
            <p:spPr>
              <a:xfrm>
                <a:off x="6008367" y="5519510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вал 13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367" y="5519510"/>
                <a:ext cx="914400" cy="9144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6931429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5/21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54491" y="5519510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7/21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64614" y="172019"/>
                <a:ext cx="4272403" cy="6480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=?</a:t>
                </a:r>
                <a:endParaRPr lang="ru-RU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4" y="172019"/>
                <a:ext cx="4272403" cy="648072"/>
              </a:xfrm>
              <a:prstGeom prst="rect">
                <a:avLst/>
              </a:prstGeom>
              <a:blipFill rotWithShape="1">
                <a:blip r:embed="rId6"/>
                <a:stretch>
                  <a:fillRect t="-11712" b="-30631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950297" y="4867884"/>
            <a:ext cx="3942183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21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5085305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>
            <a:off x="7854491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40091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0926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99592" y="188640"/>
                <a:ext cx="4464496" cy="9361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ru-RU" sz="3600" b="1" i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=?</a:t>
                </a:r>
                <a:endParaRPr lang="ru-RU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8640"/>
                <a:ext cx="4464496" cy="936104"/>
              </a:xfrm>
              <a:prstGeom prst="rect">
                <a:avLst/>
              </a:prstGeom>
              <a:blipFill rotWithShape="1">
                <a:blip r:embed="rId12"/>
                <a:stretch>
                  <a:fillRect b="-6329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950297" y="4867884"/>
            <a:ext cx="3942183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21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5085305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4/14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hlinkClick r:id="rId13" action="ppaction://hlinksldjump"/>
              </p:cNvPr>
              <p:cNvSpPr/>
              <p:nvPr/>
            </p:nvSpPr>
            <p:spPr>
              <a:xfrm>
                <a:off x="6944113" y="5251349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вал 13">
                <a:hlinkClick r:id="rId1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113" y="5251349"/>
                <a:ext cx="914400" cy="914400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873516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6/14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4709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3/14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188640"/>
            <a:ext cx="4104456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Жарайсы</a:t>
            </a: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ңдар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75750" cy="69199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476375" y="304800"/>
            <a:ext cx="28797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ru-RU" altLang="ru-RU" sz="3600" b="1">
                <a:solidFill>
                  <a:srgbClr val="800080"/>
                </a:solidFill>
                <a:latin typeface="Arial Black" pitchFamily="34" charset="0"/>
                <a:cs typeface="Times New Roman" pitchFamily="18" charset="0"/>
              </a:rPr>
              <a:t>№ 853 </a:t>
            </a:r>
            <a:r>
              <a:rPr lang="ru-RU" altLang="ru-RU" sz="1400" b="1">
                <a:solidFill>
                  <a:srgbClr val="800080"/>
                </a:solidFill>
                <a:latin typeface="Arial Black" pitchFamily="34" charset="0"/>
                <a:cs typeface="Times New Roman" pitchFamily="18" charset="0"/>
              </a:rPr>
              <a:t>карточка</a:t>
            </a:r>
            <a:endParaRPr lang="ru-RU" altLang="ru-RU" sz="3600" b="1">
              <a:solidFill>
                <a:srgbClr val="80008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altLang="ru-RU" sz="3600" b="1">
                <a:solidFill>
                  <a:srgbClr val="800080"/>
                </a:solidFill>
                <a:latin typeface="Arial Black" pitchFamily="34" charset="0"/>
                <a:cs typeface="Times New Roman" pitchFamily="18" charset="0"/>
              </a:rPr>
              <a:t>5 =</a:t>
            </a:r>
          </a:p>
          <a:p>
            <a:endParaRPr lang="ru-RU" altLang="ru-RU" sz="3600" b="1">
              <a:solidFill>
                <a:srgbClr val="80008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altLang="ru-RU" sz="3600" b="1">
                <a:solidFill>
                  <a:srgbClr val="800080"/>
                </a:solidFill>
                <a:latin typeface="Arial Black" pitchFamily="34" charset="0"/>
                <a:cs typeface="Times New Roman" pitchFamily="18" charset="0"/>
              </a:rPr>
              <a:t>6 =</a:t>
            </a:r>
          </a:p>
          <a:p>
            <a:endParaRPr lang="ru-RU" altLang="ru-RU" sz="3600" b="1">
              <a:solidFill>
                <a:srgbClr val="80008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altLang="ru-RU" sz="3600" b="1">
                <a:solidFill>
                  <a:srgbClr val="800080"/>
                </a:solidFill>
                <a:latin typeface="Arial Black" pitchFamily="34" charset="0"/>
                <a:cs typeface="Times New Roman" pitchFamily="18" charset="0"/>
              </a:rPr>
              <a:t>8 =</a:t>
            </a:r>
          </a:p>
          <a:p>
            <a:endParaRPr lang="ru-RU" altLang="ru-RU" sz="3600" b="1">
              <a:solidFill>
                <a:srgbClr val="80008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altLang="ru-RU" sz="3600" b="1">
                <a:solidFill>
                  <a:srgbClr val="800080"/>
                </a:solidFill>
                <a:latin typeface="Arial Black" pitchFamily="34" charset="0"/>
                <a:cs typeface="Times New Roman" pitchFamily="18" charset="0"/>
              </a:rPr>
              <a:t>11 =</a:t>
            </a:r>
          </a:p>
          <a:p>
            <a:endParaRPr lang="ru-RU" altLang="ru-RU" sz="3600" b="1">
              <a:solidFill>
                <a:srgbClr val="80008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altLang="ru-RU" sz="3600" b="1">
                <a:solidFill>
                  <a:srgbClr val="800080"/>
                </a:solidFill>
                <a:latin typeface="Arial Black" pitchFamily="34" charset="0"/>
                <a:cs typeface="Times New Roman" pitchFamily="18" charset="0"/>
              </a:rPr>
              <a:t>15 =</a:t>
            </a:r>
          </a:p>
        </p:txBody>
      </p:sp>
      <p:sp>
        <p:nvSpPr>
          <p:cNvPr id="6" name="AutoShap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44200" y="1855511"/>
            <a:ext cx="2087562" cy="1706562"/>
          </a:xfrm>
          <a:prstGeom prst="irregularSeal2">
            <a:avLst/>
          </a:prstGeom>
          <a:blipFill rotWithShape="1">
            <a:blip r:embed="rId3"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AutoShap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995732" y="146221"/>
            <a:ext cx="2231578" cy="1828948"/>
          </a:xfrm>
          <a:prstGeom prst="irregularSeal2">
            <a:avLst/>
          </a:prstGeom>
          <a:blipFill rotWithShape="1">
            <a:blip r:embed="rId4"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AutoShap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72557" y="1732895"/>
            <a:ext cx="2087562" cy="1706562"/>
          </a:xfrm>
          <a:prstGeom prst="irregularSeal2">
            <a:avLst/>
          </a:prstGeom>
          <a:blipFill rotWithShape="1">
            <a:blip r:embed="rId5"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AutoShap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55976" y="3920161"/>
            <a:ext cx="2087562" cy="1706562"/>
          </a:xfrm>
          <a:prstGeom prst="irregularSeal2">
            <a:avLst/>
          </a:prstGeom>
          <a:blipFill rotWithShape="1">
            <a:blip r:embed="rId6"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AutoShap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32240" y="3533512"/>
            <a:ext cx="2087562" cy="2066602"/>
          </a:xfrm>
          <a:prstGeom prst="irregularSeal2">
            <a:avLst/>
          </a:prstGeom>
          <a:blipFill rotWithShape="1">
            <a:blip r:embed="rId7"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5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9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42863"/>
            <a:ext cx="9396413" cy="69199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684213" y="765175"/>
            <a:ext cx="807243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kk-KZ" alt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  </a:t>
            </a:r>
          </a:p>
          <a:p>
            <a:pPr algn="ctr"/>
            <a:r>
              <a:rPr lang="kk-KZ" alt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Дұрыс бөлшектер. Бұрыс бөлшектер.</a:t>
            </a:r>
          </a:p>
          <a:p>
            <a:pPr algn="ctr"/>
            <a:r>
              <a:rPr lang="kk-KZ" alt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9956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340768"/>
            <a:ext cx="5544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kk-KZ" sz="66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Үй жұмысы</a:t>
            </a:r>
            <a:br>
              <a:rPr kumimoji="0" lang="kk-KZ" sz="66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kk-KZ" sz="66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 858, № 859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9956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Картинки по запросу назарларыңызға рахме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"/>
          <a:stretch/>
        </p:blipFill>
        <p:spPr bwMode="auto">
          <a:xfrm>
            <a:off x="17900" y="-61913"/>
            <a:ext cx="9229726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61913"/>
            <a:ext cx="9175750" cy="69199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омб 3"/>
          <p:cNvSpPr/>
          <p:nvPr/>
        </p:nvSpPr>
        <p:spPr>
          <a:xfrm>
            <a:off x="4637088" y="3646488"/>
            <a:ext cx="2728912" cy="2722562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87900" y="828675"/>
            <a:ext cx="2490788" cy="2817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85963" y="3732213"/>
            <a:ext cx="2447925" cy="26368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1863" y="1042988"/>
            <a:ext cx="2016125" cy="26035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2201863" y="260350"/>
            <a:ext cx="4319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kk-KZ" alt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Топқа бөлу:</a:t>
            </a:r>
          </a:p>
        </p:txBody>
      </p:sp>
    </p:spTree>
    <p:extLst>
      <p:ext uri="{BB962C8B-B14F-4D97-AF65-F5344CB8AC3E}">
        <p14:creationId xmlns:p14="http://schemas.microsoft.com/office/powerpoint/2010/main" val="2456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61913"/>
            <a:ext cx="9175750" cy="69199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827088" y="549275"/>
            <a:ext cx="756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754063" y="203200"/>
            <a:ext cx="7920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бөлім. «Кім жылдам?»  Үй тапсырмасын тексеру</a:t>
            </a:r>
            <a:endParaRPr lang="ru-RU" altLang="ru-RU" sz="28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1140265"/>
            <a:ext cx="1152128" cy="124880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1974" y="1194157"/>
            <a:ext cx="865584" cy="114101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47508" y="1204047"/>
            <a:ext cx="523559" cy="1133067"/>
          </a:xfrm>
          <a:prstGeom prst="rect">
            <a:avLst/>
          </a:prstGeom>
          <a:blipFill rotWithShape="1">
            <a:blip r:embed="rId5"/>
            <a:stretch>
              <a:fillRect r="-3255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39" y="1194797"/>
            <a:ext cx="523559" cy="1144352"/>
          </a:xfrm>
          <a:prstGeom prst="rect">
            <a:avLst/>
          </a:prstGeom>
          <a:blipFill rotWithShape="1">
            <a:blip r:embed="rId6"/>
            <a:stretch>
              <a:fillRect r="-100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8408" y="1204047"/>
            <a:ext cx="523559" cy="1129476"/>
          </a:xfrm>
          <a:prstGeom prst="rect">
            <a:avLst/>
          </a:prstGeom>
          <a:blipFill rotWithShape="1">
            <a:blip r:embed="rId7"/>
            <a:stretch>
              <a:fillRect r="-8023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4088" y="1204047"/>
            <a:ext cx="523559" cy="1133067"/>
          </a:xfrm>
          <a:prstGeom prst="rect">
            <a:avLst/>
          </a:prstGeom>
          <a:blipFill rotWithShape="1">
            <a:blip r:embed="rId8"/>
            <a:stretch>
              <a:fillRect r="-3255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22303" y="1236167"/>
            <a:ext cx="523559" cy="1133067"/>
          </a:xfrm>
          <a:prstGeom prst="rect">
            <a:avLst/>
          </a:prstGeom>
          <a:blipFill rotWithShape="1">
            <a:blip r:embed="rId9"/>
            <a:stretch>
              <a:fillRect r="-6162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852" name="TextBox 7"/>
          <p:cNvSpPr txBox="1">
            <a:spLocks noChangeArrowheads="1"/>
          </p:cNvSpPr>
          <p:nvPr/>
        </p:nvSpPr>
        <p:spPr bwMode="auto">
          <a:xfrm>
            <a:off x="415925" y="2481263"/>
            <a:ext cx="828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бөлшектерінің қайсысы дұрыс бөлшек, қайсысы бұрыс бөлшек?</a:t>
            </a:r>
            <a:endParaRPr lang="ru-RU" altLang="ru-RU" sz="28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3" name="TextBox 14"/>
          <p:cNvSpPr txBox="1">
            <a:spLocks noChangeArrowheads="1"/>
          </p:cNvSpPr>
          <p:nvPr/>
        </p:nvSpPr>
        <p:spPr bwMode="auto">
          <a:xfrm>
            <a:off x="506413" y="3398838"/>
            <a:ext cx="2830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kk-KZ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Дұрыс бөлшектер: </a:t>
            </a:r>
            <a:endParaRPr lang="ru-RU" altLang="ru-RU" sz="24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39" y="3184963"/>
            <a:ext cx="751498" cy="1248803"/>
          </a:xfrm>
          <a:prstGeom prst="rect">
            <a:avLst/>
          </a:prstGeom>
          <a:blipFill rotWithShape="1">
            <a:blip r:embed="rId10"/>
            <a:stretch>
              <a:fillRect r="-81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296" y="1120431"/>
            <a:ext cx="1152128" cy="1248803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06545" y="3200995"/>
            <a:ext cx="751498" cy="1248803"/>
          </a:xfrm>
          <a:prstGeom prst="rect">
            <a:avLst/>
          </a:prstGeom>
          <a:blipFill rotWithShape="1">
            <a:blip r:embed="rId12"/>
            <a:stretch>
              <a:fillRect r="-3902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4088" y="3200995"/>
            <a:ext cx="751498" cy="1248803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37454" y="4771915"/>
            <a:ext cx="751498" cy="1298176"/>
          </a:xfrm>
          <a:prstGeom prst="rect">
            <a:avLst/>
          </a:prstGeom>
          <a:blipFill rotWithShape="1">
            <a:blip r:embed="rId14"/>
            <a:stretch>
              <a:fillRect r="-80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7054" y="4796601"/>
            <a:ext cx="751498" cy="1248803"/>
          </a:xfrm>
          <a:prstGeom prst="rect">
            <a:avLst/>
          </a:prstGeom>
          <a:blipFill rotWithShape="1">
            <a:blip r:embed="rId15"/>
            <a:stretch>
              <a:fillRect r="-80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36149" y="4821288"/>
            <a:ext cx="751498" cy="1261307"/>
          </a:xfrm>
          <a:prstGeom prst="rect">
            <a:avLst/>
          </a:prstGeom>
          <a:blipFill rotWithShape="1">
            <a:blip r:embed="rId16"/>
            <a:stretch>
              <a:fillRect r="-3902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1785" y="4819706"/>
            <a:ext cx="751498" cy="1248803"/>
          </a:xfrm>
          <a:prstGeom prst="rect">
            <a:avLst/>
          </a:prstGeom>
          <a:blipFill rotWithShape="1">
            <a:blip r:embed="rId17"/>
            <a:stretch>
              <a:fillRect r="-3871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36611" y="4813385"/>
            <a:ext cx="751498" cy="1248803"/>
          </a:xfrm>
          <a:prstGeom prst="rect">
            <a:avLst/>
          </a:prstGeom>
          <a:blipFill rotWithShape="1">
            <a:blip r:embed="rId18"/>
            <a:stretch>
              <a:fillRect r="-3983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863" name="TextBox 26"/>
          <p:cNvSpPr txBox="1">
            <a:spLocks noChangeArrowheads="1"/>
          </p:cNvSpPr>
          <p:nvPr/>
        </p:nvSpPr>
        <p:spPr bwMode="auto">
          <a:xfrm>
            <a:off x="561975" y="5213350"/>
            <a:ext cx="283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kk-KZ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Бұрыс бөлшектер: </a:t>
            </a:r>
            <a:endParaRPr lang="ru-RU" altLang="ru-RU" sz="24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4" name="TextBox 27"/>
          <p:cNvSpPr txBox="1">
            <a:spLocks noChangeArrowheads="1"/>
          </p:cNvSpPr>
          <p:nvPr/>
        </p:nvSpPr>
        <p:spPr bwMode="auto">
          <a:xfrm>
            <a:off x="484188" y="852488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kk-KZ" altLang="ru-RU"/>
              <a:t>№ 850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5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14300"/>
            <a:ext cx="9313863" cy="6972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666777"/>
            <a:ext cx="1152128" cy="124880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55650" y="29210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kk-KZ" altLang="ru-RU"/>
              <a:t>№851</a:t>
            </a:r>
            <a:endParaRPr lang="ru-RU" altLang="ru-RU"/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0383" y="669303"/>
            <a:ext cx="1152128" cy="124880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682390"/>
            <a:ext cx="1152128" cy="124880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5816" y="697371"/>
            <a:ext cx="1152128" cy="124476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37457" y="717133"/>
            <a:ext cx="1152128" cy="124880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3535" y="720650"/>
            <a:ext cx="1152128" cy="124880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4128" y="725294"/>
            <a:ext cx="1152128" cy="1248803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32240" y="740907"/>
            <a:ext cx="1152128" cy="124880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68344" y="743150"/>
            <a:ext cx="1152128" cy="124656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 rot="10800000" flipV="1">
            <a:off x="250825" y="2249488"/>
            <a:ext cx="856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kk-KZ" altLang="ru-RU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Дұрыс бөлшектерді бір қатарға, бұрыс бөлшектерді бір қатарға теріп жаз;</a:t>
            </a:r>
            <a:endParaRPr lang="ru-RU" altLang="ru-RU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45" y="2618573"/>
            <a:ext cx="571547" cy="1245084"/>
          </a:xfrm>
          <a:prstGeom prst="rect">
            <a:avLst/>
          </a:prstGeom>
          <a:blipFill rotWithShape="1">
            <a:blip r:embed="rId12"/>
            <a:stretch>
              <a:fillRect r="-3191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2614856"/>
            <a:ext cx="576064" cy="1248802"/>
          </a:xfrm>
          <a:prstGeom prst="rect">
            <a:avLst/>
          </a:prstGeom>
          <a:blipFill rotWithShape="1">
            <a:blip r:embed="rId13"/>
            <a:stretch>
              <a:fillRect r="-3191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3112" y="2614856"/>
            <a:ext cx="576064" cy="1241045"/>
          </a:xfrm>
          <a:prstGeom prst="rect">
            <a:avLst/>
          </a:prstGeom>
          <a:blipFill rotWithShape="1">
            <a:blip r:embed="rId14"/>
            <a:stretch>
              <a:fillRect r="-8191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1096" y="2631862"/>
            <a:ext cx="704800" cy="1248804"/>
          </a:xfrm>
          <a:prstGeom prst="rect">
            <a:avLst/>
          </a:prstGeom>
          <a:blipFill rotWithShape="1">
            <a:blip r:embed="rId15"/>
            <a:stretch>
              <a:fillRect r="-4869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3020" y="2631863"/>
            <a:ext cx="700515" cy="1248803"/>
          </a:xfrm>
          <a:prstGeom prst="rect">
            <a:avLst/>
          </a:prstGeom>
          <a:blipFill rotWithShape="1">
            <a:blip r:embed="rId16"/>
            <a:stretch>
              <a:fillRect r="-2521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83" name="TextBox 21"/>
          <p:cNvSpPr txBox="1">
            <a:spLocks noChangeArrowheads="1"/>
          </p:cNvSpPr>
          <p:nvPr/>
        </p:nvSpPr>
        <p:spPr bwMode="auto">
          <a:xfrm>
            <a:off x="5130800" y="2894013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дұрыс бөлшектер</a:t>
            </a:r>
            <a:endParaRPr lang="ru-RU" altLang="ru-RU" sz="28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4234114"/>
            <a:ext cx="632729" cy="1245084"/>
          </a:xfrm>
          <a:prstGeom prst="rect">
            <a:avLst/>
          </a:prstGeom>
          <a:blipFill rotWithShape="1">
            <a:blip r:embed="rId17"/>
            <a:stretch>
              <a:fillRect r="-291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50735" y="4234114"/>
            <a:ext cx="864096" cy="1248803"/>
          </a:xfrm>
          <a:prstGeom prst="rect">
            <a:avLst/>
          </a:prstGeom>
          <a:blipFill rotWithShape="1">
            <a:blip r:embed="rId18"/>
            <a:stretch>
              <a:fillRect r="-774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52517" y="4262863"/>
            <a:ext cx="926322" cy="1248803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0805" y="4262863"/>
            <a:ext cx="734543" cy="1246560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88" name="TextBox 27"/>
          <p:cNvSpPr txBox="1">
            <a:spLocks noChangeArrowheads="1"/>
          </p:cNvSpPr>
          <p:nvPr/>
        </p:nvSpPr>
        <p:spPr bwMode="auto">
          <a:xfrm>
            <a:off x="5373688" y="4440238"/>
            <a:ext cx="3490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бұрыс бөлшектер</a:t>
            </a:r>
            <a:endParaRPr lang="ru-RU" altLang="ru-RU" sz="28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61913"/>
            <a:ext cx="9175750" cy="69199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971550" y="260350"/>
            <a:ext cx="77771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«Математикалық диктант».</a:t>
            </a:r>
            <a:endParaRPr lang="ru-RU" altLang="ru-RU" sz="28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Төрт  топқа  математикалық ережелер беріледі. Әр дұрыс жауап 1 ұпай.</a:t>
            </a:r>
            <a:endParaRPr lang="ru-RU" altLang="ru-RU" sz="28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Топ сұрақтары.</a:t>
            </a:r>
            <a:endParaRPr lang="ru-RU" altLang="ru-RU" sz="28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1. Егер бөлшектің алымы бөлімінен кіші болса, онда бөлшек </a:t>
            </a:r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дұрыс бөлшек</a:t>
            </a:r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… деп аталады.</a:t>
            </a:r>
            <a:endParaRPr lang="ru-RU" altLang="ru-RU" sz="28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2. Бөлшектің алымын да, бөлімін де бірдей санға бөлуді </a:t>
            </a:r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бұрыс бөлшек</a:t>
            </a:r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… деп атайды.</a:t>
            </a:r>
            <a:endParaRPr lang="ru-RU" altLang="ru-RU" sz="28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3. Егер бөлшектің алымы бөліміне үлкен болса, онда бөлшек </a:t>
            </a:r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бұрыс бөлшек</a:t>
            </a:r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… … деп аталады.</a:t>
            </a:r>
            <a:endParaRPr lang="ru-RU" altLang="ru-RU" sz="28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4. Кез – келген .... </a:t>
            </a:r>
            <a:r>
              <a:rPr lang="kk-KZ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бұрыс бөлшек</a:t>
            </a:r>
            <a:r>
              <a:rPr lang="kk-KZ" altLang="ru-RU" sz="28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1-ден үлкен немесе 1-ге тең.</a:t>
            </a:r>
            <a:endParaRPr lang="ru-RU" altLang="ru-RU" sz="28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6581" y="2491581"/>
            <a:ext cx="2665412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513" y="3398838"/>
            <a:ext cx="2663825" cy="398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3400" y="4149725"/>
            <a:ext cx="2665413" cy="398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4725" y="4638675"/>
            <a:ext cx="2663825" cy="398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фон розовый для презентации математи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9175750" cy="69469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871538" y="1268413"/>
            <a:ext cx="78501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altLang="ru-RU" sz="60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altLang="ru-RU" sz="60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бөлім.</a:t>
            </a:r>
          </a:p>
          <a:p>
            <a:pPr algn="ctr"/>
            <a:r>
              <a:rPr lang="kk-KZ" altLang="ru-RU" sz="60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altLang="ru-RU" sz="60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Топтасып жұмыс жасау»</a:t>
            </a:r>
          </a:p>
          <a:p>
            <a:pPr algn="ctr"/>
            <a:r>
              <a:rPr lang="kk-KZ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Конверттегі карточкамен жұмыс жасау</a:t>
            </a:r>
            <a:endParaRPr lang="ru-RU" altLang="ru-RU" sz="24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547664" y="116632"/>
                <a:ext cx="4104456" cy="11521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16632"/>
                <a:ext cx="4104456" cy="1152128"/>
              </a:xfrm>
              <a:prstGeom prst="rect">
                <a:avLst/>
              </a:prstGeom>
              <a:blipFill rotWithShape="1">
                <a:blip r:embed="rId5"/>
                <a:stretch>
                  <a:fillRect b="-4145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950297" y="4867884"/>
            <a:ext cx="3942183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14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5085935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hlinkClick r:id="rId6" action="ppaction://hlinksldjump"/>
              </p:cNvPr>
              <p:cNvSpPr/>
              <p:nvPr/>
            </p:nvSpPr>
            <p:spPr>
              <a:xfrm>
                <a:off x="6020396" y="5562832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вал 13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396" y="5562832"/>
                <a:ext cx="914400" cy="9144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6954857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89318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3" animBg="1"/>
      <p:bldP spid="16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123728" y="0"/>
                <a:ext cx="4032448" cy="123424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3600" b="1" i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600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=?</a:t>
                </a:r>
                <a:endParaRPr lang="ru-RU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0"/>
                <a:ext cx="4032448" cy="12342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950297" y="4867884"/>
            <a:ext cx="3942183" cy="1657460"/>
            <a:chOff x="4950297" y="4867884"/>
            <a:chExt cx="3942183" cy="16574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25752" y="4941168"/>
              <a:ext cx="3866728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297" y="4867884"/>
              <a:ext cx="321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Дұрыс жауабын тап </a:t>
              </a:r>
              <a:r>
                <a:rPr lang="ru-RU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5085935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15/30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hlinkClick r:id="rId7" action="ppaction://hlinksldjump"/>
              </p:cNvPr>
              <p:cNvSpPr/>
              <p:nvPr/>
            </p:nvSpPr>
            <p:spPr>
              <a:xfrm>
                <a:off x="7889318" y="5562832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вал 13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318" y="5562832"/>
                <a:ext cx="914400" cy="9144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6954857" y="5251349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20/60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20396" y="5562832"/>
            <a:ext cx="9144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22/60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2790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384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тренажёры</dc:title>
  <dc:creator>1</dc:creator>
  <cp:lastModifiedBy>User</cp:lastModifiedBy>
  <cp:revision>144</cp:revision>
  <dcterms:created xsi:type="dcterms:W3CDTF">2014-10-26T14:10:30Z</dcterms:created>
  <dcterms:modified xsi:type="dcterms:W3CDTF">2017-02-09T02:46:32Z</dcterms:modified>
</cp:coreProperties>
</file>