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62" r:id="rId2"/>
    <p:sldId id="259" r:id="rId3"/>
    <p:sldId id="275" r:id="rId4"/>
    <p:sldId id="274" r:id="rId5"/>
    <p:sldId id="258" r:id="rId6"/>
    <p:sldId id="260" r:id="rId7"/>
    <p:sldId id="273" r:id="rId8"/>
    <p:sldId id="277" r:id="rId9"/>
    <p:sldId id="278" r:id="rId10"/>
    <p:sldId id="279" r:id="rId11"/>
    <p:sldId id="280" r:id="rId12"/>
    <p:sldId id="281" r:id="rId13"/>
    <p:sldId id="282" r:id="rId14"/>
    <p:sldId id="286" r:id="rId15"/>
    <p:sldId id="293" r:id="rId16"/>
    <p:sldId id="292" r:id="rId17"/>
    <p:sldId id="291"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9966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1" autoAdjust="0"/>
    <p:restoredTop sz="94638" autoAdjust="0"/>
  </p:normalViewPr>
  <p:slideViewPr>
    <p:cSldViewPr>
      <p:cViewPr varScale="1">
        <p:scale>
          <a:sx n="69" d="100"/>
          <a:sy n="69" d="100"/>
        </p:scale>
        <p:origin x="-1404" y="-102"/>
      </p:cViewPr>
      <p:guideLst>
        <p:guide orient="horz" pos="2160"/>
        <p:guide pos="2880"/>
      </p:guideLst>
    </p:cSldViewPr>
  </p:slideViewPr>
  <p:outlineViewPr>
    <p:cViewPr>
      <p:scale>
        <a:sx n="33" d="100"/>
        <a:sy n="33" d="100"/>
      </p:scale>
      <p:origin x="0" y="28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03.02.2017</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03.02.2017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03.02.2017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03.02.2017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03.02.2017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03.02.2017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03.02.2017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03.02.2017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03.02.2017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03.02.2017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03.02.2017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03.02.2017</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kk.wikipedia.org/wiki/%D0%90%D2%A3%D1%8B%D1%80%D0%B0%D2%9B%D0%B0%D0%B9_%D1%88%D0%B0%D0%B9%D2%9B%D0%B0%D1%81%D1%8B"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txBox="1">
            <a:spLocks noGrp="1"/>
          </p:cNvSpPr>
          <p:nvPr>
            <p:ph idx="1"/>
          </p:nvPr>
        </p:nvSpPr>
        <p:spPr>
          <a:xfrm>
            <a:off x="395536" y="476672"/>
            <a:ext cx="8229600" cy="1008335"/>
          </a:xfrm>
          <a:prstGeom prst="rect">
            <a:avLst/>
          </a:prstGeom>
        </p:spPr>
        <p:txBody>
          <a:bodyPr vert="horz" lIns="91440" tIns="45720" rIns="91440" bIns="45720" rtlCol="0">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342900" lvl="0" indent="-342900" algn="ctr">
              <a:spcBef>
                <a:spcPct val="20000"/>
              </a:spcBef>
              <a:buNone/>
              <a:defRPr/>
            </a:pPr>
            <a:r>
              <a:rPr lang="ru-RU" sz="32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№10 ЖББОМ  КММ</a:t>
            </a:r>
            <a:endParaRPr kumimoji="0" lang="ru-RU" sz="2400" b="1" i="1" u="none"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1" i="0" u="none"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n-lt"/>
              <a:ea typeface="+mn-ea"/>
              <a:cs typeface="+mn-cs"/>
            </a:endParaRPr>
          </a:p>
        </p:txBody>
      </p:sp>
      <p:sp>
        <p:nvSpPr>
          <p:cNvPr id="5" name="Заголовок 1"/>
          <p:cNvSpPr txBox="1">
            <a:spLocks/>
          </p:cNvSpPr>
          <p:nvPr/>
        </p:nvSpPr>
        <p:spPr>
          <a:xfrm>
            <a:off x="539552" y="2924944"/>
            <a:ext cx="8229600" cy="1440160"/>
          </a:xfrm>
          <a:prstGeom prst="rect">
            <a:avLst/>
          </a:prstGeom>
        </p:spPr>
        <p:txBody>
          <a:bodyPr vert="horz" lIns="91440" tIns="45720" rIns="91440" bIns="45720" rtlCol="0" anchor="ct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kk-KZ" sz="7200" b="1" i="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ea typeface="+mj-ea"/>
                <a:cs typeface="Times New Roman" pitchFamily="18" charset="0"/>
              </a:rPr>
              <a:t>Уақыт таспасы</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kk-KZ" sz="3600" b="1" i="1" u="none" strike="noStrike" kern="1200" cap="all" normalizeH="0" baseline="0" noProof="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Times New Roman" pitchFamily="18" charset="0"/>
                <a:ea typeface="+mj-ea"/>
                <a:cs typeface="Times New Roman" pitchFamily="18" charset="0"/>
              </a:rPr>
              <a:t> </a:t>
            </a:r>
            <a:r>
              <a:rPr kumimoji="0" lang="ru-RU" sz="6600" b="1" i="1" u="none" strike="noStrike" kern="1200" cap="all" normalizeH="0" baseline="0" noProof="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Times New Roman" pitchFamily="18" charset="0"/>
                <a:ea typeface="+mj-ea"/>
                <a:cs typeface="Times New Roman" pitchFamily="18" charset="0"/>
              </a:rPr>
              <a:t/>
            </a:r>
            <a:br>
              <a:rPr kumimoji="0" lang="ru-RU" sz="6600" b="1" i="1" u="none" strike="noStrike" kern="1200" cap="all" normalizeH="0" baseline="0" noProof="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Times New Roman" pitchFamily="18" charset="0"/>
                <a:ea typeface="+mj-ea"/>
                <a:cs typeface="Times New Roman" pitchFamily="18" charset="0"/>
              </a:rPr>
            </a:br>
            <a:endParaRPr kumimoji="0" lang="ru-RU" sz="6600" b="1" i="0" u="none" strike="noStrike" kern="1200" cap="all" normalizeH="0" baseline="0" noProof="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Times New Roman" pitchFamily="18" charset="0"/>
              <a:ea typeface="+mj-ea"/>
              <a:cs typeface="Times New Roman" pitchFamily="18" charset="0"/>
            </a:endParaRPr>
          </a:p>
        </p:txBody>
      </p:sp>
      <p:sp>
        <p:nvSpPr>
          <p:cNvPr id="6" name="TextBox 5"/>
          <p:cNvSpPr txBox="1"/>
          <p:nvPr/>
        </p:nvSpPr>
        <p:spPr>
          <a:xfrm>
            <a:off x="1619672" y="5013176"/>
            <a:ext cx="7404043" cy="954107"/>
          </a:xfrm>
          <a:prstGeom prst="rect">
            <a:avLst/>
          </a:prstGeom>
          <a:noFill/>
        </p:spPr>
        <p:txBody>
          <a:bodyPr wrap="square" rtlCol="0">
            <a:spAutoFit/>
          </a:bodyPr>
          <a:lstStyle/>
          <a:p>
            <a:r>
              <a:rPr lang="kk-KZ" sz="2800" dirty="0" smtClean="0">
                <a:solidFill>
                  <a:srgbClr val="0070C0"/>
                </a:solidFill>
                <a:latin typeface="Times New Roman" pitchFamily="18" charset="0"/>
                <a:cs typeface="Times New Roman" pitchFamily="18" charset="0"/>
              </a:rPr>
              <a:t>Орындаған:  </a:t>
            </a:r>
            <a:r>
              <a:rPr lang="en-US" sz="2800" dirty="0" smtClean="0">
                <a:solidFill>
                  <a:srgbClr val="0070C0"/>
                </a:solidFill>
                <a:latin typeface="Times New Roman" pitchFamily="18" charset="0"/>
                <a:cs typeface="Times New Roman" pitchFamily="18" charset="0"/>
              </a:rPr>
              <a:t>5</a:t>
            </a:r>
            <a:r>
              <a:rPr lang="kk-KZ" sz="2800" dirty="0" smtClean="0">
                <a:solidFill>
                  <a:srgbClr val="0070C0"/>
                </a:solidFill>
                <a:latin typeface="Times New Roman" pitchFamily="18" charset="0"/>
                <a:cs typeface="Times New Roman" pitchFamily="18" charset="0"/>
              </a:rPr>
              <a:t> “А” сынып оқушысы </a:t>
            </a:r>
          </a:p>
          <a:p>
            <a:r>
              <a:rPr lang="kk-KZ" sz="2800" dirty="0" smtClean="0">
                <a:solidFill>
                  <a:srgbClr val="0070C0"/>
                </a:solidFill>
                <a:latin typeface="Times New Roman" pitchFamily="18" charset="0"/>
                <a:cs typeface="Times New Roman" pitchFamily="18" charset="0"/>
              </a:rPr>
              <a:t>                      </a:t>
            </a:r>
            <a:r>
              <a:rPr lang="en-US" sz="2800" dirty="0" smtClean="0">
                <a:solidFill>
                  <a:srgbClr val="0070C0"/>
                </a:solidFill>
                <a:latin typeface="Times New Roman" pitchFamily="18" charset="0"/>
                <a:cs typeface="Times New Roman" pitchFamily="18" charset="0"/>
              </a:rPr>
              <a:t>C</a:t>
            </a:r>
            <a:r>
              <a:rPr lang="kk-KZ" sz="2800" dirty="0" smtClean="0">
                <a:solidFill>
                  <a:srgbClr val="0070C0"/>
                </a:solidFill>
                <a:latin typeface="Times New Roman" pitchFamily="18" charset="0"/>
                <a:cs typeface="Times New Roman" pitchFamily="18" charset="0"/>
              </a:rPr>
              <a:t>ерікбай Әли </a:t>
            </a:r>
            <a:endParaRPr lang="ru-RU" sz="2800" dirty="0">
              <a:solidFill>
                <a:srgbClr val="0070C0"/>
              </a:solidFill>
              <a:latin typeface="Times New Roman" pitchFamily="18" charset="0"/>
              <a:cs typeface="Times New Roman" pitchFamily="18" charset="0"/>
            </a:endParaRPr>
          </a:p>
        </p:txBody>
      </p:sp>
    </p:spTree>
  </p:cSld>
  <p:clrMapOvr>
    <a:masterClrMapping/>
  </p:clrMapOvr>
  <p:transition spd="slow" advTm="5000">
    <p:wheel spokes="2"/>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568" y="476672"/>
            <a:ext cx="7776864" cy="1938992"/>
          </a:xfrm>
          <a:prstGeom prst="rect">
            <a:avLst/>
          </a:prstGeom>
          <a:noFill/>
        </p:spPr>
        <p:txBody>
          <a:bodyPr wrap="square" rtlCol="0">
            <a:spAutoFit/>
          </a:bodyPr>
          <a:lstStyle/>
          <a:p>
            <a:r>
              <a:rPr lang="kk-KZ" sz="2400" b="1" dirty="0" smtClean="0">
                <a:ln w="1905">
                  <a:solidFill>
                    <a:srgbClr val="FFC000"/>
                  </a:solidFill>
                </a:ln>
                <a:solidFill>
                  <a:schemeClr val="accent1">
                    <a:lumMod val="60000"/>
                    <a:lumOff val="40000"/>
                  </a:schemeClr>
                </a:solidFill>
                <a:effectLst>
                  <a:innerShdw blurRad="69850" dist="43180" dir="5400000">
                    <a:srgbClr val="000000">
                      <a:alpha val="65000"/>
                    </a:srgbClr>
                  </a:innerShdw>
                </a:effectLst>
                <a:latin typeface="Times New Roman" pitchFamily="18" charset="0"/>
                <a:cs typeface="Times New Roman" pitchFamily="18" charset="0"/>
              </a:rPr>
              <a:t>Орыс патшасы </a:t>
            </a:r>
            <a:r>
              <a:rPr lang="en-US" sz="2400" b="1" dirty="0" smtClean="0">
                <a:ln w="1905">
                  <a:solidFill>
                    <a:srgbClr val="FFC000"/>
                  </a:solidFill>
                </a:ln>
                <a:solidFill>
                  <a:schemeClr val="accent1">
                    <a:lumMod val="60000"/>
                    <a:lumOff val="40000"/>
                  </a:schemeClr>
                </a:solidFill>
                <a:effectLst>
                  <a:innerShdw blurRad="69850" dist="43180" dir="5400000">
                    <a:srgbClr val="000000">
                      <a:alpha val="65000"/>
                    </a:srgbClr>
                  </a:innerShdw>
                </a:effectLst>
                <a:latin typeface="Times New Roman" pitchFamily="18" charset="0"/>
                <a:cs typeface="Times New Roman" pitchFamily="18" charset="0"/>
              </a:rPr>
              <a:t>I</a:t>
            </a:r>
            <a:r>
              <a:rPr lang="kk-KZ" sz="2400" b="1" dirty="0" smtClean="0">
                <a:ln w="1905">
                  <a:solidFill>
                    <a:srgbClr val="FFC000"/>
                  </a:solidFill>
                </a:ln>
                <a:solidFill>
                  <a:schemeClr val="accent1">
                    <a:lumMod val="60000"/>
                    <a:lumOff val="40000"/>
                  </a:schemeClr>
                </a:solidFill>
                <a:effectLst>
                  <a:innerShdw blurRad="69850" dist="43180" dir="5400000">
                    <a:srgbClr val="000000">
                      <a:alpha val="65000"/>
                    </a:srgbClr>
                  </a:innerShdw>
                </a:effectLst>
                <a:latin typeface="Times New Roman" pitchFamily="18" charset="0"/>
                <a:cs typeface="Times New Roman" pitchFamily="18" charset="0"/>
              </a:rPr>
              <a:t> Петр бұл елдермен экономикалық  және саяси байланыс орнатып, оны дамыту үшін алдымен Қазақстан және Орта Азия елдерін Россияға қосып алу керек деп есептеді. Осы мақсатта қазақ жеріне бірнеше экспедиция жіберілді.</a:t>
            </a:r>
            <a:endParaRPr lang="ru-RU" sz="2400" b="1" dirty="0">
              <a:ln w="1905">
                <a:solidFill>
                  <a:srgbClr val="FFC000"/>
                </a:solidFill>
              </a:ln>
              <a:solidFill>
                <a:schemeClr val="accent1">
                  <a:lumMod val="60000"/>
                  <a:lumOff val="40000"/>
                </a:schemeClr>
              </a:soli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54276" name="Picture 4"/>
          <p:cNvPicPr>
            <a:picLocks noChangeAspect="1" noChangeArrowheads="1"/>
          </p:cNvPicPr>
          <p:nvPr/>
        </p:nvPicPr>
        <p:blipFill>
          <a:blip r:embed="rId2" cstate="print"/>
          <a:srcRect/>
          <a:stretch>
            <a:fillRect/>
          </a:stretch>
        </p:blipFill>
        <p:spPr bwMode="auto">
          <a:xfrm>
            <a:off x="4788024" y="2636912"/>
            <a:ext cx="3368381" cy="33019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410" name="Picture 2" descr="Картинки по запросу фото императора петра"/>
          <p:cNvPicPr>
            <a:picLocks noChangeAspect="1" noChangeArrowheads="1"/>
          </p:cNvPicPr>
          <p:nvPr/>
        </p:nvPicPr>
        <p:blipFill>
          <a:blip r:embed="rId3" cstate="print"/>
          <a:srcRect/>
          <a:stretch>
            <a:fillRect/>
          </a:stretch>
        </p:blipFill>
        <p:spPr bwMode="auto">
          <a:xfrm>
            <a:off x="971600" y="2780928"/>
            <a:ext cx="3096344" cy="2883720"/>
          </a:xfrm>
          <a:prstGeom prst="rect">
            <a:avLst/>
          </a:prstGeom>
          <a:noFill/>
        </p:spPr>
      </p:pic>
    </p:spTree>
  </p:cSld>
  <p:clrMapOvr>
    <a:masterClrMapping/>
  </p:clrMapOvr>
  <p:transition spd="slow">
    <p:cover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620688"/>
            <a:ext cx="7560840" cy="1938992"/>
          </a:xfrm>
          <a:prstGeom prst="rect">
            <a:avLst/>
          </a:prstGeom>
          <a:noFill/>
        </p:spPr>
        <p:txBody>
          <a:bodyPr wrap="square" rtlCol="0">
            <a:spAutoFit/>
          </a:bodyPr>
          <a:lstStyle/>
          <a:p>
            <a:pPr algn="just"/>
            <a:r>
              <a:rPr lang="kk-KZ" sz="2400" dirty="0" smtClean="0">
                <a:latin typeface="Times New Roman" pitchFamily="18" charset="0"/>
                <a:cs typeface="Times New Roman" pitchFamily="18" charset="0"/>
              </a:rPr>
              <a:t>Қазақ даласы әскери бекіністер  шебімен біртіңдеп  қамту патша үкіметінің отарлауына кең мүмкіндіктер ашты. Әскери бекіністер шебінің бойында орыс, қалмақ, башқұрт халқы тез көбейді, қазақ станциялары мен шаруа жолдары пайда болды. </a:t>
            </a:r>
            <a:endParaRPr lang="ru-RU" sz="2400" dirty="0">
              <a:latin typeface="Times New Roman" pitchFamily="18" charset="0"/>
              <a:cs typeface="Times New Roman" pitchFamily="18" charset="0"/>
            </a:endParaRPr>
          </a:p>
        </p:txBody>
      </p:sp>
      <p:pic>
        <p:nvPicPr>
          <p:cNvPr id="53251" name="Picture 3"/>
          <p:cNvPicPr>
            <a:picLocks noChangeAspect="1" noChangeArrowheads="1"/>
          </p:cNvPicPr>
          <p:nvPr/>
        </p:nvPicPr>
        <p:blipFill>
          <a:blip r:embed="rId2" cstate="print"/>
          <a:srcRect/>
          <a:stretch>
            <a:fillRect/>
          </a:stretch>
        </p:blipFill>
        <p:spPr bwMode="auto">
          <a:xfrm>
            <a:off x="1835696" y="2780928"/>
            <a:ext cx="5328592" cy="3228214"/>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764704"/>
            <a:ext cx="7776864" cy="1200329"/>
          </a:xfrm>
          <a:prstGeom prst="rect">
            <a:avLst/>
          </a:prstGeom>
          <a:noFill/>
        </p:spPr>
        <p:txBody>
          <a:bodyPr wrap="square" rtlCol="0">
            <a:spAutoFit/>
          </a:bodyPr>
          <a:lstStyle/>
          <a:p>
            <a:pPr algn="just"/>
            <a:r>
              <a:rPr lang="kk-KZ" sz="2400" dirty="0" smtClean="0">
                <a:latin typeface="Times New Roman" pitchFamily="18" charset="0"/>
                <a:cs typeface="Times New Roman" pitchFamily="18" charset="0"/>
              </a:rPr>
              <a:t>XVIII ғасырдың 20 – жылдарына дейін сұлтан болып жүрген  кезінде Әбілқайыр орыстың дипломатиялық топтарына едәуір белгілі болатын.</a:t>
            </a:r>
            <a:endParaRPr lang="kk-KZ" sz="2400" dirty="0">
              <a:latin typeface="Times New Roman" pitchFamily="18" charset="0"/>
              <a:cs typeface="Times New Roman" pitchFamily="18" charset="0"/>
            </a:endParaRPr>
          </a:p>
        </p:txBody>
      </p:sp>
      <p:pic>
        <p:nvPicPr>
          <p:cNvPr id="52227" name="Picture 3"/>
          <p:cNvPicPr>
            <a:picLocks noChangeAspect="1" noChangeArrowheads="1"/>
          </p:cNvPicPr>
          <p:nvPr/>
        </p:nvPicPr>
        <p:blipFill>
          <a:blip r:embed="rId2" cstate="print"/>
          <a:srcRect/>
          <a:stretch>
            <a:fillRect/>
          </a:stretch>
        </p:blipFill>
        <p:spPr bwMode="auto">
          <a:xfrm>
            <a:off x="1475656" y="2204864"/>
            <a:ext cx="6384708" cy="4104455"/>
          </a:xfrm>
          <a:prstGeom prst="rect">
            <a:avLst/>
          </a:prstGeom>
          <a:noFill/>
          <a:ln w="9525">
            <a:noFill/>
            <a:miter lim="800000"/>
            <a:headEnd/>
            <a:tailEnd/>
          </a:ln>
        </p:spPr>
      </p:pic>
    </p:spTree>
  </p:cSld>
  <p:clrMapOvr>
    <a:masterClrMapping/>
  </p:clrMapOvr>
  <p:transition spd="slow">
    <p:whee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620688"/>
            <a:ext cx="3240360" cy="3170099"/>
          </a:xfrm>
          <a:prstGeom prst="rect">
            <a:avLst/>
          </a:prstGeom>
          <a:noFill/>
        </p:spPr>
        <p:txBody>
          <a:bodyPr wrap="square" rtlCol="0">
            <a:spAutoFit/>
          </a:bodyPr>
          <a:lstStyle/>
          <a:p>
            <a:pPr algn="just"/>
            <a:r>
              <a:rPr lang="kk-KZ" sz="2000" dirty="0" smtClean="0"/>
              <a:t>1730 жылы 8 қыркүйекте Уфаға Әбілқайырдың Сейтқұл  Қойдағұлов пен Құлымбет  Қоштаев бастаған елшілігі келіп жетті. Олар әйел Анна Иоанновнаға Кіші жүзді  Россия империясының құрамына қосу жөнінде өтініш жасады.</a:t>
            </a:r>
            <a:endParaRPr lang="ru-RU" sz="2000" dirty="0"/>
          </a:p>
        </p:txBody>
      </p:sp>
      <p:sp>
        <p:nvSpPr>
          <p:cNvPr id="5" name="TextBox 4"/>
          <p:cNvSpPr txBox="1"/>
          <p:nvPr/>
        </p:nvSpPr>
        <p:spPr>
          <a:xfrm>
            <a:off x="2195736" y="4509120"/>
            <a:ext cx="6624736" cy="1323439"/>
          </a:xfrm>
          <a:prstGeom prst="rect">
            <a:avLst/>
          </a:prstGeom>
          <a:noFill/>
        </p:spPr>
        <p:txBody>
          <a:bodyPr wrap="square" rtlCol="0">
            <a:spAutoFit/>
          </a:bodyPr>
          <a:lstStyle/>
          <a:p>
            <a:pPr algn="just"/>
            <a:r>
              <a:rPr lang="kk-KZ" sz="2000" dirty="0" smtClean="0"/>
              <a:t>1731 жылы 19 ақпанда  императрица Анна Иоанновна Әбілқайыр ханға және бүкіл қазақ халқына олардың Россия қоластына қабылданғандығы туралы грамотаға қол қояды.</a:t>
            </a:r>
            <a:endParaRPr lang="ru-RU" sz="2000" dirty="0"/>
          </a:p>
        </p:txBody>
      </p:sp>
      <p:sp>
        <p:nvSpPr>
          <p:cNvPr id="14338" name="AutoShape 2" descr="Картинки по запросу фото императрица анна Иоанновн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40" name="AutoShape 4" descr="Картинки по запросу фото императрица анна Иоанновн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42" name="AutoShape 6" descr="Картинки по запросу фото императрица анна Иоанновн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44" name="AutoShape 8" descr="Картинки по запросу фото императрица анна Иоанновн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46" name="AutoShape 10" descr="Картинки по запросу фото императрица анна Иоанновн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48" name="AutoShape 12" descr="Картинки по запросу фото императрица анна Иоанновн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50" name="AutoShape 14" descr="Картинки по запросу фото императрица анна Иоанновн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52" name="AutoShape 16" descr="Картинки по запросу фото императрица анна Иоанновн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54" name="AutoShape 18" descr="Картинки по запросу фото императрица анна Иоанновн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56" name="AutoShape 20" descr="Картинки по запросу фото императрица анна Иоанновн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58" name="AutoShape 22" descr="Картинки по запросу фото императрица анна Иоанновн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60" name="AutoShape 24" descr="Картинки по запросу фото императрица анна Иоанновн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62" name="AutoShape 26" descr="Картинки по запросу фото императрица анна Иоанновн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64" name="AutoShape 28" descr="Картинки по запросу фото императрица анна Иоанновн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66" name="AutoShape 30" descr="Картинки по запросу фото императрица анна Иоанновн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68" name="AutoShape 32" descr="Картинки по запросу фото императрица анна Иоанновн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70" name="AutoShape 34" descr="Картинки по запросу фото императрица анна Иоанновн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72" name="AutoShape 36" descr="Картинки по запросу фото императрица анна Иоанновн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74" name="AutoShape 38" descr="Картинки по запросу фото императрица анна Иоанновн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76" name="AutoShape 40" descr="Картинки по запросу фото императрица анна Иоанновн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78" name="AutoShape 42" descr="Картинки по запросу фото императрица анна Иоанновн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80" name="AutoShape 44" descr="Картинки по запросу фото императрица анна Иоанновн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82" name="AutoShape 46" descr="Картинки по запросу фото императрица анна Иоанновн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84" name="AutoShape 48" descr="Картинки по запросу фото императрица анна Иоанновн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86" name="AutoShape 50" descr="Картинки по запросу фото императрица анна Иоанновн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88" name="AutoShape 52" descr="Картинки по запросу фото императрица анна Иоанновн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90" name="AutoShape 54" descr="Картинки по запросу фото императрица анна Иоанновн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92" name="AutoShape 56" descr="Картинки по запросу фото императрица анна Иоанновн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94" name="AutoShape 58" descr="Картинки по запросу фото императрица анна Иоанновн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96" name="AutoShape 60" descr="Картинки по запросу фото императрица анна Иоанновн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98" name="AutoShape 62" descr="Картинки по запросу фото императрица анна Иоанновн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400" name="AutoShape 64" descr="Картинки по запросу фото императрица анна Иоанновн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4402" name="Picture 66" descr="Картинки по запросу фото императрица анна Иоанновна"/>
          <p:cNvPicPr>
            <a:picLocks noChangeAspect="1" noChangeArrowheads="1"/>
          </p:cNvPicPr>
          <p:nvPr/>
        </p:nvPicPr>
        <p:blipFill>
          <a:blip r:embed="rId2" cstate="print"/>
          <a:srcRect/>
          <a:stretch>
            <a:fillRect/>
          </a:stretch>
        </p:blipFill>
        <p:spPr bwMode="auto">
          <a:xfrm>
            <a:off x="4499992" y="908720"/>
            <a:ext cx="4104456" cy="3600400"/>
          </a:xfrm>
          <a:prstGeom prst="rect">
            <a:avLst/>
          </a:prstGeom>
          <a:noFill/>
        </p:spPr>
      </p:pic>
    </p:spTree>
  </p:cSld>
  <p:clrMapOvr>
    <a:masterClrMapping/>
  </p:clrMapOvr>
  <p:transition spd="slow">
    <p:pull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7584" y="764704"/>
            <a:ext cx="4608512" cy="923330"/>
          </a:xfrm>
          <a:prstGeom prst="rect">
            <a:avLst/>
          </a:prstGeom>
          <a:noFill/>
        </p:spPr>
        <p:txBody>
          <a:bodyPr wrap="square" rtlCol="0">
            <a:spAutoFit/>
          </a:bodyPr>
          <a:lstStyle/>
          <a:p>
            <a:r>
              <a:rPr lang="kk-KZ" dirty="0" smtClean="0">
                <a:solidFill>
                  <a:schemeClr val="accent1">
                    <a:lumMod val="60000"/>
                    <a:lumOff val="40000"/>
                  </a:schemeClr>
                </a:solidFill>
              </a:rPr>
              <a:t>1920- 1921 жж. Қыста болған жұттың салдарынан ірі қараның жартысына жуығы қырылды. </a:t>
            </a:r>
            <a:endParaRPr lang="ru-RU" dirty="0">
              <a:solidFill>
                <a:schemeClr val="accent1">
                  <a:lumMod val="60000"/>
                  <a:lumOff val="40000"/>
                </a:schemeClr>
              </a:solidFill>
            </a:endParaRPr>
          </a:p>
        </p:txBody>
      </p:sp>
      <p:sp>
        <p:nvSpPr>
          <p:cNvPr id="6" name="TextBox 5"/>
          <p:cNvSpPr txBox="1"/>
          <p:nvPr/>
        </p:nvSpPr>
        <p:spPr>
          <a:xfrm>
            <a:off x="5004048" y="764704"/>
            <a:ext cx="3744416" cy="923330"/>
          </a:xfrm>
          <a:prstGeom prst="rect">
            <a:avLst/>
          </a:prstGeom>
          <a:noFill/>
        </p:spPr>
        <p:txBody>
          <a:bodyPr wrap="square" rtlCol="0">
            <a:spAutoFit/>
          </a:bodyPr>
          <a:lstStyle/>
          <a:p>
            <a:r>
              <a:rPr lang="kk-KZ" dirty="0" smtClean="0">
                <a:solidFill>
                  <a:schemeClr val="accent1">
                    <a:lumMod val="60000"/>
                    <a:lumOff val="40000"/>
                  </a:schemeClr>
                </a:solidFill>
              </a:rPr>
              <a:t>Бірінші дүниежүзілік және азамат  соғыстары  бүкіл ел шаруашылығын күйретті</a:t>
            </a:r>
            <a:r>
              <a:rPr lang="kk-KZ" dirty="0" smtClean="0"/>
              <a:t>. </a:t>
            </a:r>
            <a:endParaRPr lang="ru-RU" dirty="0"/>
          </a:p>
        </p:txBody>
      </p:sp>
      <p:pic>
        <p:nvPicPr>
          <p:cNvPr id="57349" name="Picture 5"/>
          <p:cNvPicPr>
            <a:picLocks noChangeAspect="1" noChangeArrowheads="1"/>
          </p:cNvPicPr>
          <p:nvPr/>
        </p:nvPicPr>
        <p:blipFill>
          <a:blip r:embed="rId2" cstate="print"/>
          <a:srcRect/>
          <a:stretch>
            <a:fillRect/>
          </a:stretch>
        </p:blipFill>
        <p:spPr bwMode="auto">
          <a:xfrm>
            <a:off x="971600" y="1844824"/>
            <a:ext cx="2664296" cy="1927933"/>
          </a:xfrm>
          <a:prstGeom prst="rect">
            <a:avLst/>
          </a:prstGeom>
          <a:noFill/>
          <a:ln w="9525">
            <a:noFill/>
            <a:miter lim="800000"/>
            <a:headEnd/>
            <a:tailEnd/>
          </a:ln>
        </p:spPr>
      </p:pic>
      <p:sp>
        <p:nvSpPr>
          <p:cNvPr id="9" name="TextBox 8"/>
          <p:cNvSpPr txBox="1"/>
          <p:nvPr/>
        </p:nvSpPr>
        <p:spPr>
          <a:xfrm>
            <a:off x="467544" y="4437112"/>
            <a:ext cx="4320480" cy="1569660"/>
          </a:xfrm>
          <a:prstGeom prst="rect">
            <a:avLst/>
          </a:prstGeom>
          <a:noFill/>
        </p:spPr>
        <p:txBody>
          <a:bodyPr wrap="square" rtlCol="0">
            <a:spAutoFit/>
          </a:bodyPr>
          <a:lstStyle/>
          <a:p>
            <a:r>
              <a:rPr lang="kk-KZ" sz="2400" dirty="0" smtClean="0">
                <a:solidFill>
                  <a:schemeClr val="accent1">
                    <a:lumMod val="60000"/>
                    <a:lumOff val="40000"/>
                  </a:schemeClr>
                </a:solidFill>
              </a:rPr>
              <a:t>1921 жылы жаз егінсіз болып, аштық орнады. Тек 20 – жылдардың соңына қарай  Қазақстан қалпына келді. </a:t>
            </a:r>
            <a:endParaRPr lang="ru-RU" sz="2400" dirty="0">
              <a:solidFill>
                <a:schemeClr val="accent1">
                  <a:lumMod val="60000"/>
                  <a:lumOff val="40000"/>
                </a:schemeClr>
              </a:solidFill>
            </a:endParaRPr>
          </a:p>
        </p:txBody>
      </p:sp>
      <p:pic>
        <p:nvPicPr>
          <p:cNvPr id="57352" name="Picture 8" descr="http://gdb.rferl.org/DF42C696-90B7-4E69-9A80-761D6DDF138F_mw1024_s_n.jpg"/>
          <p:cNvPicPr>
            <a:picLocks noChangeAspect="1" noChangeArrowheads="1"/>
          </p:cNvPicPr>
          <p:nvPr/>
        </p:nvPicPr>
        <p:blipFill>
          <a:blip r:embed="rId3" cstate="print"/>
          <a:srcRect/>
          <a:stretch>
            <a:fillRect/>
          </a:stretch>
        </p:blipFill>
        <p:spPr bwMode="auto">
          <a:xfrm>
            <a:off x="4788024" y="4293096"/>
            <a:ext cx="3744416" cy="2376264"/>
          </a:xfrm>
          <a:prstGeom prst="rect">
            <a:avLst/>
          </a:prstGeom>
          <a:noFill/>
        </p:spPr>
      </p:pic>
      <p:pic>
        <p:nvPicPr>
          <p:cNvPr id="57354" name="Picture 10" descr="http://im9.asset.yvimg.kz/userimages/erlankarin/2JB6k6v0rTAPe5xg35Sc07YKkQwt7q.jpg"/>
          <p:cNvPicPr>
            <a:picLocks noChangeAspect="1" noChangeArrowheads="1"/>
          </p:cNvPicPr>
          <p:nvPr/>
        </p:nvPicPr>
        <p:blipFill>
          <a:blip r:embed="rId4" cstate="print"/>
          <a:srcRect/>
          <a:stretch>
            <a:fillRect/>
          </a:stretch>
        </p:blipFill>
        <p:spPr bwMode="auto">
          <a:xfrm>
            <a:off x="4788024" y="1772816"/>
            <a:ext cx="3720777" cy="2448272"/>
          </a:xfrm>
          <a:prstGeom prst="rect">
            <a:avLst/>
          </a:prstGeom>
          <a:noFill/>
        </p:spPr>
      </p:pic>
    </p:spTree>
  </p:cSld>
  <p:clrMapOvr>
    <a:masterClrMapping/>
  </p:clrMapOvr>
  <p:transition spd="slow">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548680"/>
            <a:ext cx="4824536" cy="5632311"/>
          </a:xfrm>
          <a:prstGeom prst="rect">
            <a:avLst/>
          </a:prstGeom>
          <a:noFill/>
        </p:spPr>
        <p:txBody>
          <a:bodyPr wrap="square" rtlCol="0">
            <a:spAutoFit/>
          </a:bodyPr>
          <a:lstStyle/>
          <a:p>
            <a:pPr algn="just"/>
            <a:r>
              <a:rPr lang="kk-KZ" sz="2400" dirty="0" smtClean="0">
                <a:solidFill>
                  <a:schemeClr val="accent1">
                    <a:lumMod val="60000"/>
                    <a:lumOff val="40000"/>
                  </a:schemeClr>
                </a:solidFill>
              </a:rPr>
              <a:t>1935 жылдан 1940 жылға дейінгі кезеңде Батыс Украина , Белоруссия және Литвадан поляктардың жер аударуы көп орын алды. (120 мыңға жуық адам). </a:t>
            </a:r>
            <a:r>
              <a:rPr lang="en-US" sz="2400" dirty="0" smtClean="0">
                <a:solidFill>
                  <a:schemeClr val="accent1">
                    <a:lumMod val="60000"/>
                    <a:lumOff val="40000"/>
                  </a:schemeClr>
                </a:solidFill>
              </a:rPr>
              <a:t>II  </a:t>
            </a:r>
            <a:r>
              <a:rPr lang="kk-KZ" sz="2400" dirty="0" smtClean="0">
                <a:solidFill>
                  <a:schemeClr val="accent1">
                    <a:lumMod val="60000"/>
                    <a:lumOff val="40000"/>
                  </a:schemeClr>
                </a:solidFill>
              </a:rPr>
              <a:t> дүниежүзілік соғыс жылдары Қазақстанға Поволжья немістері, Кавказдан шешендер, ингуштар және басқа да ұлт өкілдері күштеп қоныс аударылды, ал 50-60жж. тың игеруге байланысты біздің елге Ресей, Украина, Белоруссиядан миллиондаған  тұрғындар көшіп келді.   </a:t>
            </a:r>
            <a:endParaRPr lang="ru-RU" sz="2400" dirty="0">
              <a:solidFill>
                <a:schemeClr val="accent1">
                  <a:lumMod val="60000"/>
                  <a:lumOff val="40000"/>
                </a:schemeClr>
              </a:solidFill>
            </a:endParaRPr>
          </a:p>
        </p:txBody>
      </p:sp>
      <p:pic>
        <p:nvPicPr>
          <p:cNvPr id="58373" name="Picture 5" descr="http://e-history.kz/media/upload/1299/2014/11/06/5faceb0bb8d3665c45511e737f374e39.jpg"/>
          <p:cNvPicPr>
            <a:picLocks noChangeAspect="1" noChangeArrowheads="1"/>
          </p:cNvPicPr>
          <p:nvPr/>
        </p:nvPicPr>
        <p:blipFill>
          <a:blip r:embed="rId2" cstate="print"/>
          <a:srcRect/>
          <a:stretch>
            <a:fillRect/>
          </a:stretch>
        </p:blipFill>
        <p:spPr bwMode="auto">
          <a:xfrm>
            <a:off x="5148064" y="548680"/>
            <a:ext cx="3756237" cy="2520280"/>
          </a:xfrm>
          <a:prstGeom prst="rect">
            <a:avLst/>
          </a:prstGeom>
          <a:noFill/>
        </p:spPr>
      </p:pic>
      <p:pic>
        <p:nvPicPr>
          <p:cNvPr id="58375" name="Picture 7" descr="http://kagro.kz/images/1-material-1(1).jpg"/>
          <p:cNvPicPr>
            <a:picLocks noChangeAspect="1" noChangeArrowheads="1"/>
          </p:cNvPicPr>
          <p:nvPr/>
        </p:nvPicPr>
        <p:blipFill>
          <a:blip r:embed="rId3" cstate="print"/>
          <a:srcRect/>
          <a:stretch>
            <a:fillRect/>
          </a:stretch>
        </p:blipFill>
        <p:spPr bwMode="auto">
          <a:xfrm>
            <a:off x="5228157" y="3356992"/>
            <a:ext cx="3664323" cy="2592288"/>
          </a:xfrm>
          <a:prstGeom prst="rect">
            <a:avLst/>
          </a:prstGeom>
          <a:noFill/>
        </p:spPr>
      </p:pic>
    </p:spTree>
  </p:cSld>
  <p:clrMapOvr>
    <a:masterClrMapping/>
  </p:clrMapOvr>
  <p:transition spd="med">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548680"/>
            <a:ext cx="4176464" cy="1938992"/>
          </a:xfrm>
          <a:prstGeom prst="rect">
            <a:avLst/>
          </a:prstGeom>
          <a:noFill/>
        </p:spPr>
        <p:txBody>
          <a:bodyPr wrap="square" rtlCol="0">
            <a:spAutoFit/>
          </a:bodyPr>
          <a:lstStyle/>
          <a:p>
            <a:pPr algn="just"/>
            <a:r>
              <a:rPr lang="kk-KZ" sz="2400" dirty="0" smtClean="0">
                <a:solidFill>
                  <a:schemeClr val="accent1">
                    <a:lumMod val="60000"/>
                    <a:lumOff val="40000"/>
                  </a:schemeClr>
                </a:solidFill>
                <a:latin typeface="Times New Roman" pitchFamily="18" charset="0"/>
                <a:cs typeface="Times New Roman" pitchFamily="18" charset="0"/>
              </a:rPr>
              <a:t>70 – 80 жылдар қарсаңында КСРО – ның экономикалық және әлеуметтік  - саяси өміріндегі дағдарысы</a:t>
            </a:r>
          </a:p>
          <a:p>
            <a:pPr algn="just"/>
            <a:r>
              <a:rPr lang="kk-KZ" sz="2400" dirty="0" smtClean="0">
                <a:solidFill>
                  <a:schemeClr val="accent1">
                    <a:lumMod val="60000"/>
                    <a:lumOff val="40000"/>
                  </a:schemeClr>
                </a:solidFill>
                <a:latin typeface="Times New Roman" pitchFamily="18" charset="0"/>
                <a:cs typeface="Times New Roman" pitchFamily="18" charset="0"/>
              </a:rPr>
              <a:t> Қазақстанға да әсер етті</a:t>
            </a:r>
            <a:r>
              <a:rPr lang="kk-KZ"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
        <p:nvSpPr>
          <p:cNvPr id="4" name="TextBox 3"/>
          <p:cNvSpPr txBox="1"/>
          <p:nvPr/>
        </p:nvSpPr>
        <p:spPr>
          <a:xfrm>
            <a:off x="4860032" y="716652"/>
            <a:ext cx="4027726" cy="3046988"/>
          </a:xfrm>
          <a:prstGeom prst="rect">
            <a:avLst/>
          </a:prstGeom>
          <a:noFill/>
        </p:spPr>
        <p:txBody>
          <a:bodyPr wrap="square" rtlCol="0">
            <a:spAutoFit/>
          </a:bodyPr>
          <a:lstStyle/>
          <a:p>
            <a:pPr algn="just"/>
            <a:r>
              <a:rPr lang="kk-KZ" sz="2400" dirty="0" smtClean="0">
                <a:solidFill>
                  <a:schemeClr val="accent1">
                    <a:lumMod val="60000"/>
                    <a:lumOff val="40000"/>
                  </a:schemeClr>
                </a:solidFill>
                <a:latin typeface="Times New Roman" pitchFamily="18" charset="0"/>
                <a:cs typeface="Times New Roman" pitchFamily="18" charset="0"/>
              </a:rPr>
              <a:t>Алайда , 1986 жылғы 17 желтоқсанда орын алған Алматыдағы жастардың демократиялық көтерілісінің қатты қысымға алынғаны тағы да “әлеуметтік ” жүйенің жарамсыздығын көрсетті. </a:t>
            </a:r>
            <a:endParaRPr lang="ru-RU" sz="2400" dirty="0">
              <a:solidFill>
                <a:schemeClr val="accent1">
                  <a:lumMod val="60000"/>
                  <a:lumOff val="40000"/>
                </a:schemeClr>
              </a:solidFill>
              <a:latin typeface="Times New Roman" pitchFamily="18" charset="0"/>
              <a:cs typeface="Times New Roman" pitchFamily="18" charset="0"/>
            </a:endParaRPr>
          </a:p>
        </p:txBody>
      </p:sp>
      <p:pic>
        <p:nvPicPr>
          <p:cNvPr id="59395" name="Picture 3"/>
          <p:cNvPicPr>
            <a:picLocks noChangeAspect="1" noChangeArrowheads="1"/>
          </p:cNvPicPr>
          <p:nvPr/>
        </p:nvPicPr>
        <p:blipFill>
          <a:blip r:embed="rId2" cstate="print"/>
          <a:srcRect/>
          <a:stretch>
            <a:fillRect/>
          </a:stretch>
        </p:blipFill>
        <p:spPr bwMode="auto">
          <a:xfrm>
            <a:off x="284407" y="3044811"/>
            <a:ext cx="3814528" cy="2976477"/>
          </a:xfrm>
          <a:prstGeom prst="rect">
            <a:avLst/>
          </a:prstGeom>
          <a:noFill/>
          <a:ln w="9525">
            <a:noFill/>
            <a:miter lim="800000"/>
            <a:headEnd/>
            <a:tailEnd/>
          </a:ln>
        </p:spPr>
      </p:pic>
      <p:pic>
        <p:nvPicPr>
          <p:cNvPr id="59396" name="Picture 4"/>
          <p:cNvPicPr>
            <a:picLocks noChangeAspect="1" noChangeArrowheads="1"/>
          </p:cNvPicPr>
          <p:nvPr/>
        </p:nvPicPr>
        <p:blipFill>
          <a:blip r:embed="rId3" cstate="print"/>
          <a:srcRect/>
          <a:stretch>
            <a:fillRect/>
          </a:stretch>
        </p:blipFill>
        <p:spPr bwMode="auto">
          <a:xfrm>
            <a:off x="5112060" y="3933056"/>
            <a:ext cx="3523670" cy="2448272"/>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9395"/>
                                        </p:tgtEl>
                                        <p:attrNameLst>
                                          <p:attrName>style.visibility</p:attrName>
                                        </p:attrNameLst>
                                      </p:cBhvr>
                                      <p:to>
                                        <p:strVal val="visible"/>
                                      </p:to>
                                    </p:set>
                                    <p:animEffect transition="in" filter="circle(in)">
                                      <p:cBhvr>
                                        <p:cTn id="7" dur="2000"/>
                                        <p:tgtEl>
                                          <p:spTgt spid="593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9396"/>
                                        </p:tgtEl>
                                        <p:attrNameLst>
                                          <p:attrName>style.visibility</p:attrName>
                                        </p:attrNameLst>
                                      </p:cBhvr>
                                      <p:to>
                                        <p:strVal val="visible"/>
                                      </p:to>
                                    </p:set>
                                    <p:animEffect transition="in" filter="fade">
                                      <p:cBhvr>
                                        <p:cTn id="12" dur="500"/>
                                        <p:tgtEl>
                                          <p:spTgt spid="59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620688"/>
            <a:ext cx="8064896" cy="2062103"/>
          </a:xfrm>
          <a:prstGeom prst="rect">
            <a:avLst/>
          </a:prstGeom>
          <a:noFill/>
        </p:spPr>
        <p:txBody>
          <a:bodyPr wrap="square" rtlCol="0">
            <a:spAutoFit/>
          </a:bodyPr>
          <a:lstStyle/>
          <a:p>
            <a:pPr algn="just"/>
            <a:r>
              <a:rPr lang="kk-KZ" sz="3200" dirty="0" smtClean="0">
                <a:solidFill>
                  <a:schemeClr val="accent1">
                    <a:lumMod val="60000"/>
                    <a:lumOff val="40000"/>
                  </a:schemeClr>
                </a:solidFill>
                <a:latin typeface="Times New Roman" pitchFamily="18" charset="0"/>
                <a:cs typeface="Times New Roman" pitchFamily="18" charset="0"/>
              </a:rPr>
              <a:t>1990 жылдың 24 сәуірінде Қазақ СРО – ы  Президентінің лауазымы Заңмен бекітілді және тұңғыш Президент болып Нұрсұлтан Назарбаев сайланды</a:t>
            </a:r>
            <a:endParaRPr lang="ru-RU" sz="3200" dirty="0">
              <a:solidFill>
                <a:schemeClr val="accent1">
                  <a:lumMod val="60000"/>
                  <a:lumOff val="40000"/>
                </a:schemeClr>
              </a:solidFill>
              <a:latin typeface="Times New Roman" pitchFamily="18" charset="0"/>
              <a:cs typeface="Times New Roman" pitchFamily="18" charset="0"/>
            </a:endParaRPr>
          </a:p>
        </p:txBody>
      </p:sp>
      <p:pic>
        <p:nvPicPr>
          <p:cNvPr id="6" name="Picture 6" descr="J0095690"/>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6200000">
            <a:off x="4454921" y="-4454923"/>
            <a:ext cx="234156" cy="9144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descr="J0095690"/>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6200000">
            <a:off x="4454922" y="2138147"/>
            <a:ext cx="234156" cy="9144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6" descr="J0095690"/>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 y="74266"/>
            <a:ext cx="395536" cy="66358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6" descr="J0095690"/>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748465" y="86521"/>
            <a:ext cx="395536" cy="66358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2" descr="Картинки по запросу фото президента назарбаева в хорошем качестве"/>
          <p:cNvPicPr>
            <a:picLocks noChangeAspect="1" noChangeArrowheads="1"/>
          </p:cNvPicPr>
          <p:nvPr/>
        </p:nvPicPr>
        <p:blipFill>
          <a:blip r:embed="rId3" cstate="print"/>
          <a:srcRect/>
          <a:stretch>
            <a:fillRect/>
          </a:stretch>
        </p:blipFill>
        <p:spPr bwMode="auto">
          <a:xfrm>
            <a:off x="1475656" y="2924944"/>
            <a:ext cx="5400600" cy="3266527"/>
          </a:xfrm>
          <a:prstGeom prst="rect">
            <a:avLst/>
          </a:prstGeom>
          <a:noFill/>
        </p:spPr>
      </p:pic>
    </p:spTree>
  </p:cSld>
  <p:clrMapOvr>
    <a:masterClrMapping/>
  </p:clrMapOvr>
  <p:transition spd="slow">
    <p:checke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kargoo.gov.kz/media/img/photohost/54ba3d17ec44b.png"/>
          <p:cNvPicPr>
            <a:picLocks noChangeAspect="1" noChangeArrowheads="1"/>
          </p:cNvPicPr>
          <p:nvPr/>
        </p:nvPicPr>
        <p:blipFill>
          <a:blip r:embed="rId2" cstate="print"/>
          <a:srcRect/>
          <a:stretch>
            <a:fillRect/>
          </a:stretch>
        </p:blipFill>
        <p:spPr bwMode="auto">
          <a:xfrm>
            <a:off x="467544" y="639890"/>
            <a:ext cx="8280920" cy="6017470"/>
          </a:xfrm>
          <a:prstGeom prst="rect">
            <a:avLst/>
          </a:prstGeom>
          <a:noFill/>
        </p:spPr>
      </p:pic>
    </p:spTree>
  </p:cSld>
  <p:clrMapOvr>
    <a:masterClrMapping/>
  </p:clrMapOvr>
  <p:transition spd="slow" advTm="5000">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99592" y="620688"/>
            <a:ext cx="7632848" cy="1200329"/>
          </a:xfrm>
          <a:prstGeom prst="rect">
            <a:avLst/>
          </a:prstGeom>
          <a:noFill/>
        </p:spPr>
        <p:txBody>
          <a:bodyPr wrap="square" rtlCol="0">
            <a:spAutoFit/>
          </a:bodyPr>
          <a:lstStyle/>
          <a:p>
            <a:r>
              <a:rPr lang="kk-KZ" sz="2400" b="1" dirty="0" smtClean="0">
                <a:ln w="1905"/>
                <a:solidFill>
                  <a:schemeClr val="tx2">
                    <a:lumMod val="60000"/>
                    <a:lumOff val="40000"/>
                  </a:schemeClr>
                </a:solidFill>
                <a:effectLst>
                  <a:innerShdw blurRad="69850" dist="43180" dir="5400000">
                    <a:srgbClr val="000000">
                      <a:alpha val="65000"/>
                    </a:srgbClr>
                  </a:innerShdw>
                </a:effectLst>
                <a:latin typeface="Times New Roman" pitchFamily="18" charset="0"/>
                <a:cs typeface="Times New Roman" pitchFamily="18" charset="0"/>
              </a:rPr>
              <a:t>1465 – 1466 жылдары Шу мен Талас өзендерінің алқабында Қазақ мемлекетінің негізін салған дербес қазақ хандығы құрылды.</a:t>
            </a:r>
            <a:endParaRPr lang="ru-RU" sz="2400" b="1" dirty="0">
              <a:ln w="1905"/>
              <a:solidFill>
                <a:schemeClr val="tx2">
                  <a:lumMod val="60000"/>
                  <a:lumOff val="40000"/>
                </a:schemeClr>
              </a:soli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cstate="print"/>
          <a:srcRect/>
          <a:stretch>
            <a:fillRect/>
          </a:stretch>
        </p:blipFill>
        <p:spPr bwMode="auto">
          <a:xfrm>
            <a:off x="1115616" y="1988840"/>
            <a:ext cx="6984776" cy="3744416"/>
          </a:xfrm>
          <a:prstGeom prst="rect">
            <a:avLst/>
          </a:prstGeom>
          <a:noFill/>
          <a:ln w="9525">
            <a:noFill/>
            <a:miter lim="800000"/>
            <a:headEnd/>
            <a:tailEnd/>
          </a:ln>
        </p:spPr>
      </p:pic>
      <p:sp>
        <p:nvSpPr>
          <p:cNvPr id="9" name="TextBox 8"/>
          <p:cNvSpPr txBox="1"/>
          <p:nvPr/>
        </p:nvSpPr>
        <p:spPr>
          <a:xfrm>
            <a:off x="899592" y="5761748"/>
            <a:ext cx="7920880" cy="830997"/>
          </a:xfrm>
          <a:prstGeom prst="rect">
            <a:avLst/>
          </a:prstGeom>
          <a:noFill/>
        </p:spPr>
        <p:txBody>
          <a:bodyPr wrap="square" rtlCol="0">
            <a:spAutoFit/>
          </a:bodyPr>
          <a:lstStyle/>
          <a:p>
            <a:r>
              <a:rPr lang="kk-KZ" sz="2400" b="1" dirty="0" smtClean="0">
                <a:ln w="1905"/>
                <a:solidFill>
                  <a:schemeClr val="tx2">
                    <a:lumMod val="60000"/>
                    <a:lumOff val="40000"/>
                  </a:schemeClr>
                </a:solidFill>
                <a:effectLst>
                  <a:innerShdw blurRad="69850" dist="43180" dir="5400000">
                    <a:srgbClr val="000000">
                      <a:alpha val="65000"/>
                    </a:srgbClr>
                  </a:innerShdw>
                </a:effectLst>
                <a:latin typeface="Times New Roman" pitchFamily="18" charset="0"/>
                <a:cs typeface="Times New Roman" pitchFamily="18" charset="0"/>
              </a:rPr>
              <a:t>Осы территорияға  деректемелерде  тұңғыш рет “Қазақстан” деген атау қолданыла бастады.</a:t>
            </a:r>
            <a:endParaRPr lang="ru-RU" sz="2400" b="1" dirty="0">
              <a:ln w="1905"/>
              <a:solidFill>
                <a:schemeClr val="tx2">
                  <a:lumMod val="60000"/>
                  <a:lumOff val="40000"/>
                </a:schemeClr>
              </a:solidFill>
              <a:effectLst>
                <a:innerShdw blurRad="69850" dist="43180" dir="5400000">
                  <a:srgbClr val="000000">
                    <a:alpha val="65000"/>
                  </a:srgbClr>
                </a:innerShdw>
              </a:effectLst>
              <a:latin typeface="Times New Roman" pitchFamily="18" charset="0"/>
              <a:cs typeface="Times New Roman" pitchFamily="18" charset="0"/>
            </a:endParaRPr>
          </a:p>
        </p:txBody>
      </p:sp>
    </p:spTree>
  </p:cSld>
  <p:clrMapOvr>
    <a:masterClrMapping/>
  </p:clrMapOvr>
  <p:transition spd="slow" advTm="10000">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51520" y="476672"/>
            <a:ext cx="8352928" cy="2308324"/>
          </a:xfrm>
          <a:prstGeom prst="rect">
            <a:avLst/>
          </a:prstGeom>
        </p:spPr>
        <p:txBody>
          <a:bodyPr wrap="square">
            <a:spAutoFit/>
          </a:bodyPr>
          <a:lstStyle/>
          <a:p>
            <a:r>
              <a:rPr lang="kk-KZ" sz="2000" b="1" dirty="0" smtClean="0">
                <a:ln w="1905"/>
                <a:solidFill>
                  <a:schemeClr val="tx2">
                    <a:lumMod val="60000"/>
                    <a:lumOff val="40000"/>
                  </a:schemeClr>
                </a:solidFill>
                <a:effectLst>
                  <a:innerShdw blurRad="69850" dist="43180" dir="5400000">
                    <a:srgbClr val="000000">
                      <a:alpha val="65000"/>
                    </a:srgbClr>
                  </a:innerShdw>
                </a:effectLst>
                <a:latin typeface="Times New Roman" pitchFamily="18" charset="0"/>
                <a:cs typeface="Times New Roman" pitchFamily="18" charset="0"/>
              </a:rPr>
              <a:t>Үш жарым ғасырдан астам өмір сүрген Қазақ хандығы дәуірі өз ішінде екі үлкен тарихи кезеңге  бөлінеді:</a:t>
            </a:r>
          </a:p>
          <a:p>
            <a:pPr>
              <a:buFont typeface="Wingdings" pitchFamily="2" charset="2"/>
              <a:buChar char="Ø"/>
            </a:pPr>
            <a:r>
              <a:rPr lang="kk-KZ" sz="2000" b="1" dirty="0" smtClean="0">
                <a:ln w="1905"/>
                <a:solidFill>
                  <a:schemeClr val="tx2">
                    <a:lumMod val="60000"/>
                    <a:lumOff val="40000"/>
                  </a:schemeClr>
                </a:solidFill>
                <a:effectLst>
                  <a:innerShdw blurRad="69850" dist="43180" dir="5400000">
                    <a:srgbClr val="000000">
                      <a:alpha val="65000"/>
                    </a:srgbClr>
                  </a:innerShdw>
                </a:effectLst>
                <a:latin typeface="Times New Roman" pitchFamily="18" charset="0"/>
                <a:cs typeface="Times New Roman" pitchFamily="18" charset="0"/>
              </a:rPr>
              <a:t> бір орталықтан басқарылған кезең,   </a:t>
            </a:r>
          </a:p>
          <a:p>
            <a:pPr>
              <a:buFont typeface="Wingdings" pitchFamily="2" charset="2"/>
              <a:buChar char="Ø"/>
            </a:pPr>
            <a:r>
              <a:rPr lang="kk-KZ" sz="2000" b="1" dirty="0" smtClean="0">
                <a:ln w="1905"/>
                <a:solidFill>
                  <a:schemeClr val="tx2">
                    <a:lumMod val="60000"/>
                    <a:lumOff val="40000"/>
                  </a:schemeClr>
                </a:solidFill>
                <a:effectLst>
                  <a:innerShdw blurRad="69850" dist="43180" dir="5400000">
                    <a:srgbClr val="000000">
                      <a:alpha val="65000"/>
                    </a:srgbClr>
                  </a:innerShdw>
                </a:effectLst>
                <a:latin typeface="Times New Roman" pitchFamily="18" charset="0"/>
                <a:cs typeface="Times New Roman" pitchFamily="18" charset="0"/>
              </a:rPr>
              <a:t> бытыраңқылық кезең деп аталады. </a:t>
            </a:r>
          </a:p>
          <a:p>
            <a:r>
              <a:rPr lang="kk-KZ" sz="2000" b="1" dirty="0" smtClean="0">
                <a:ln w="1905"/>
                <a:solidFill>
                  <a:schemeClr val="tx2">
                    <a:lumMod val="60000"/>
                    <a:lumOff val="40000"/>
                  </a:schemeClr>
                </a:solidFill>
                <a:effectLst>
                  <a:innerShdw blurRad="69850" dist="43180" dir="5400000">
                    <a:srgbClr val="000000">
                      <a:alpha val="65000"/>
                    </a:srgbClr>
                  </a:innerShdw>
                </a:effectLst>
                <a:latin typeface="Times New Roman" pitchFamily="18" charset="0"/>
                <a:cs typeface="Times New Roman" pitchFamily="18" charset="0"/>
              </a:rPr>
              <a:t>Бірінші кезеңге хандық құрылғаннан 1715 жылы Тәуке хан қайтыс болғанға дейінгі аралық жатса, ал екінші кезең 1715- 1824 жылдар аралығын қамтиды</a:t>
            </a:r>
            <a:r>
              <a:rPr lang="kk-KZ" sz="2400" b="1" dirty="0" smtClean="0">
                <a:ln w="1905"/>
                <a:solidFill>
                  <a:schemeClr val="tx2">
                    <a:lumMod val="60000"/>
                    <a:lumOff val="40000"/>
                  </a:schemeClr>
                </a:solidFill>
                <a:effectLst>
                  <a:innerShdw blurRad="69850" dist="43180" dir="5400000">
                    <a:srgbClr val="000000">
                      <a:alpha val="65000"/>
                    </a:srgbClr>
                  </a:innerShdw>
                </a:effectLst>
                <a:latin typeface="Times New Roman" pitchFamily="18" charset="0"/>
                <a:cs typeface="Times New Roman" pitchFamily="18" charset="0"/>
              </a:rPr>
              <a:t>.</a:t>
            </a:r>
            <a:endParaRPr lang="ru-RU" sz="2400" b="1" dirty="0">
              <a:ln w="1905"/>
              <a:solidFill>
                <a:schemeClr val="tx2">
                  <a:lumMod val="60000"/>
                  <a:lumOff val="40000"/>
                </a:schemeClr>
              </a:solidFill>
              <a:effectLst>
                <a:innerShdw blurRad="69850" dist="43180" dir="5400000">
                  <a:srgbClr val="000000">
                    <a:alpha val="65000"/>
                  </a:srgbClr>
                </a:innerShdw>
              </a:effectLst>
            </a:endParaRPr>
          </a:p>
        </p:txBody>
      </p:sp>
      <p:pic>
        <p:nvPicPr>
          <p:cNvPr id="6" name="Picture 8" descr="c15uy5Eb"/>
          <p:cNvPicPr>
            <a:picLocks noChangeAspect="1" noChangeArrowheads="1"/>
          </p:cNvPicPr>
          <p:nvPr/>
        </p:nvPicPr>
        <p:blipFill>
          <a:blip r:embed="rId2" cstate="print"/>
          <a:srcRect/>
          <a:stretch>
            <a:fillRect/>
          </a:stretch>
        </p:blipFill>
        <p:spPr bwMode="auto">
          <a:xfrm>
            <a:off x="1331640" y="2996952"/>
            <a:ext cx="5616624" cy="3510390"/>
          </a:xfrm>
          <a:prstGeom prst="rect">
            <a:avLst/>
          </a:prstGeom>
          <a:noFill/>
          <a:ln w="57150">
            <a:solidFill>
              <a:schemeClr val="accent6">
                <a:lumMod val="75000"/>
              </a:schemeClr>
            </a:solidFill>
            <a:miter lim="800000"/>
            <a:headEnd/>
            <a:tailEnd/>
          </a:ln>
        </p:spPr>
      </p:pic>
    </p:spTree>
  </p:cSld>
  <p:clrMapOvr>
    <a:masterClrMapping/>
  </p:clrMapOvr>
  <p:transition spd="slow" advTm="10000">
    <p:randomBa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88640"/>
            <a:ext cx="8892480" cy="2376264"/>
          </a:xfrm>
        </p:spPr>
        <p:txBody>
          <a:bodyPr>
            <a:normAutofit fontScale="25000" lnSpcReduction="20000"/>
          </a:bodyPr>
          <a:lstStyle/>
          <a:p>
            <a:pPr marL="324000" indent="274320" algn="just" fontAlgn="base">
              <a:lnSpc>
                <a:spcPct val="110000"/>
              </a:lnSpc>
              <a:buNone/>
            </a:pPr>
            <a:r>
              <a:rPr lang="kk-KZ" sz="8000" dirty="0" smtClean="0">
                <a:solidFill>
                  <a:schemeClr val="tx2">
                    <a:lumMod val="60000"/>
                    <a:lumOff val="40000"/>
                  </a:schemeClr>
                </a:solidFill>
                <a:latin typeface="Times New Roman" pitchFamily="18" charset="0"/>
                <a:cs typeface="Times New Roman" pitchFamily="18" charset="0"/>
              </a:rPr>
              <a:t>    Қазақ хандығының тарихы   Қазақстан тарихында Қазақ хандығы дәуірі деп аталатын кезеңге XV ғасырдың ортасымен  XIX ғасырдың бірінші ширегі аралығы жатады. XV ғасырдың ортасында Кереймен Жәнібек хандардың басшылығымен Қазақ хандығы құрылады. Ол мемлекет қазақ жерінде сақ дәуірінен бері жалғасып келе жатқан мемлекеттіліктің жалғасы және қазақ халқының ұлттық сипаттағы мемлекеті болып саналады.  XIX ғасырдың бірінші ширегінде Ресей билігі алдыменен Орта жүзде(1822), содан кейін Кіші жүзде(1824) хандық билікті жояды.</a:t>
            </a:r>
          </a:p>
          <a:p>
            <a:pPr fontAlgn="base"/>
            <a:endParaRPr lang="kk-KZ" sz="7200" dirty="0" smtClean="0">
              <a:solidFill>
                <a:schemeClr val="tx2">
                  <a:lumMod val="60000"/>
                  <a:lumOff val="40000"/>
                </a:schemeClr>
              </a:solidFill>
              <a:latin typeface="Times New Roman" pitchFamily="18" charset="0"/>
              <a:cs typeface="Times New Roman" pitchFamily="18" charset="0"/>
            </a:endParaRPr>
          </a:p>
          <a:p>
            <a:endParaRPr lang="ru-RU" dirty="0">
              <a:solidFill>
                <a:schemeClr val="tx2">
                  <a:lumMod val="60000"/>
                  <a:lumOff val="40000"/>
                </a:schemeClr>
              </a:solidFill>
              <a:latin typeface="Times New Roman" pitchFamily="18" charset="0"/>
              <a:cs typeface="Times New Roman" pitchFamily="18" charset="0"/>
            </a:endParaRPr>
          </a:p>
        </p:txBody>
      </p:sp>
      <p:sp>
        <p:nvSpPr>
          <p:cNvPr id="4" name="Прямоугольник 3"/>
          <p:cNvSpPr/>
          <p:nvPr/>
        </p:nvSpPr>
        <p:spPr>
          <a:xfrm>
            <a:off x="3131840" y="2780928"/>
            <a:ext cx="3222104" cy="3477875"/>
          </a:xfrm>
          <a:prstGeom prst="rect">
            <a:avLst/>
          </a:prstGeom>
        </p:spPr>
        <p:txBody>
          <a:bodyPr wrap="square">
            <a:spAutoFit/>
          </a:bodyPr>
          <a:lstStyle/>
          <a:p>
            <a:pPr algn="just"/>
            <a:r>
              <a:rPr lang="kk-KZ" sz="2000" dirty="0" smtClean="0">
                <a:solidFill>
                  <a:schemeClr val="tx2">
                    <a:lumMod val="60000"/>
                    <a:lumOff val="40000"/>
                  </a:schemeClr>
                </a:solidFill>
                <a:latin typeface="Times New Roman" pitchFamily="18" charset="0"/>
                <a:cs typeface="Times New Roman" pitchFamily="18" charset="0"/>
              </a:rPr>
              <a:t>1456 жылы Керей мен Жәнібек  ханның Әбілқайыр хан үстемдігіне қарсы күрескен қазақ тайпаларын бастап Шығыс өңірінен  - қыпшақтың батысқа қарай Жетісу жерінен қоныс аудару қазақ хандығының құрылуына себеп болған маңызды тарихи оқиға болған еді. </a:t>
            </a:r>
            <a:endParaRPr lang="ru-RU" sz="2000" dirty="0">
              <a:solidFill>
                <a:schemeClr val="tx2">
                  <a:lumMod val="60000"/>
                  <a:lumOff val="40000"/>
                </a:schemeClr>
              </a:solidFill>
            </a:endParaRPr>
          </a:p>
        </p:txBody>
      </p:sp>
      <p:pic>
        <p:nvPicPr>
          <p:cNvPr id="5" name="Picture 2"/>
          <p:cNvPicPr>
            <a:picLocks noChangeAspect="1" noChangeArrowheads="1"/>
          </p:cNvPicPr>
          <p:nvPr/>
        </p:nvPicPr>
        <p:blipFill>
          <a:blip r:embed="rId2" cstate="print"/>
          <a:srcRect/>
          <a:stretch>
            <a:fillRect/>
          </a:stretch>
        </p:blipFill>
        <p:spPr bwMode="auto">
          <a:xfrm>
            <a:off x="395536" y="2924943"/>
            <a:ext cx="2664296" cy="3233365"/>
          </a:xfrm>
          <a:prstGeom prst="rect">
            <a:avLst/>
          </a:prstGeom>
          <a:noFill/>
          <a:ln w="9525">
            <a:noFill/>
            <a:miter lim="800000"/>
            <a:headEnd/>
            <a:tailEnd/>
          </a:ln>
        </p:spPr>
      </p:pic>
      <p:pic>
        <p:nvPicPr>
          <p:cNvPr id="8193" name="Picture 1"/>
          <p:cNvPicPr>
            <a:picLocks noChangeAspect="1" noChangeArrowheads="1"/>
          </p:cNvPicPr>
          <p:nvPr/>
        </p:nvPicPr>
        <p:blipFill>
          <a:blip r:embed="rId3" cstate="print"/>
          <a:srcRect/>
          <a:stretch>
            <a:fillRect/>
          </a:stretch>
        </p:blipFill>
        <p:spPr bwMode="auto">
          <a:xfrm>
            <a:off x="6372200" y="2852936"/>
            <a:ext cx="2448272" cy="3240360"/>
          </a:xfrm>
          <a:prstGeom prst="rect">
            <a:avLst/>
          </a:prstGeom>
          <a:noFill/>
          <a:ln w="9525">
            <a:noFill/>
            <a:miter lim="800000"/>
            <a:headEnd/>
            <a:tailEnd/>
          </a:ln>
        </p:spPr>
      </p:pic>
    </p:spTree>
  </p:cSld>
  <p:clrMapOvr>
    <a:masterClrMapping/>
  </p:clrMapOvr>
  <p:transition spd="slow">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980728"/>
            <a:ext cx="8229600" cy="5544616"/>
          </a:xfrm>
        </p:spPr>
        <p:txBody>
          <a:bodyPr>
            <a:normAutofit fontScale="77500" lnSpcReduction="20000"/>
          </a:bodyPr>
          <a:lstStyle/>
          <a:p>
            <a:pPr indent="274320" algn="just" fontAlgn="base">
              <a:lnSpc>
                <a:spcPct val="120000"/>
              </a:lnSpc>
              <a:buNone/>
            </a:pPr>
            <a:r>
              <a:rPr lang="kk-KZ" sz="3100" dirty="0" smtClean="0">
                <a:solidFill>
                  <a:schemeClr val="tx2">
                    <a:lumMod val="60000"/>
                    <a:lumOff val="40000"/>
                  </a:schemeClr>
                </a:solidFill>
                <a:latin typeface="Times New Roman" pitchFamily="18" charset="0"/>
                <a:cs typeface="Times New Roman" pitchFamily="18" charset="0"/>
              </a:rPr>
              <a:t>Бірінші кезең тағы да өз ішінде шартты түрде бірнеше кіші гірім кезеңдерге бөлінеді. Олар– хандықтың құрылуы, күшеюі, әлсіреуі, қайта өрлеуі, өзара талас немесе «текетірес», жоңғарлармен алғашқы күрес, «алтын ғасыр» кезеңдері. Осы кезеңде Қазақ хандығында мынадай хандар билік жүргізді: Керейхан, Жәнібек хан, Бұрындық хан, Қасым хан, Мамаш хан, Тахирхан, Бұйдаш, Ахмет, Тоғым хандарбірмезгілде, Хақназар хан, Шығай хан, Тәуекел хан, Есімхан, Тұрсын хан, қайта Есімхан,  Жәнібек хан, Жәңгір хан, Тәуке хан.</a:t>
            </a:r>
          </a:p>
          <a:p>
            <a:pPr indent="274320" algn="just" fontAlgn="base">
              <a:lnSpc>
                <a:spcPct val="120000"/>
              </a:lnSpc>
              <a:buNone/>
            </a:pPr>
            <a:r>
              <a:rPr lang="kk-KZ" sz="3100" dirty="0" smtClean="0">
                <a:solidFill>
                  <a:schemeClr val="tx2">
                    <a:lumMod val="60000"/>
                    <a:lumOff val="40000"/>
                  </a:schemeClr>
                </a:solidFill>
                <a:latin typeface="Times New Roman" pitchFamily="18" charset="0"/>
                <a:cs typeface="Times New Roman" pitchFamily="18" charset="0"/>
              </a:rPr>
              <a:t>Тәуке хан қайтыс болғаннан кейін екінші кезең – бытыраңқылық кезең басталып Қазақ елінде-Ұлы жүзде, Орта жүзде және Кіші жүзде жеке хандар пайда болады.</a:t>
            </a:r>
          </a:p>
          <a:p>
            <a:endParaRPr lang="ru-RU" dirty="0"/>
          </a:p>
        </p:txBody>
      </p:sp>
    </p:spTree>
  </p:cSld>
  <p:clrMapOvr>
    <a:masterClrMapping/>
  </p:clrMapOvr>
  <p:transition spd="slow">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AutoShape 6" descr="Картинки по запросу абылай хан туралы мәліме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12" name="AutoShape 8" descr="Картинки по запросу абылай хан туралы мәліме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14" name="AutoShape 10" descr="Картинки по запросу абылай хан туралы мәліме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16" name="AutoShape 12" descr="Картинки по запросу абылай хан туралы мәліме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18" name="AutoShape 14" descr="Картинки по запросу абылай хан туралы мәліме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20" name="AutoShape 16" descr="Картинки по запросу абылай хан туралы мәліме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22" name="AutoShape 18" descr="Картинки по запросу абылай хан туралы мәліме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24" name="AutoShape 20" descr="Картинки по запросу абылай хан туралы мәліме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26" name="AutoShape 22" descr="Картинки по запросу абылай хан туралы мәліме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28" name="AutoShape 24" descr="Картинки по запросу абылай хан туралы мәліме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30" name="AutoShape 26" descr="Картинки по запросу абылай хан туралы мәліме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32" name="AutoShape 28" descr="Картинки по запросу абылай хан туралы мәліме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34" name="AutoShape 30" descr="Картинки по запросу абылай хан туралы мәліме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36" name="AutoShape 32" descr="Картинки по запросу абылай хан туралы мәліме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38" name="AutoShape 34" descr="Картинки по запросу абылай хан туралы мәліме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40" name="AutoShape 36" descr="Картинки по запросу абылай хан туралы мәліме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42" name="AutoShape 38" descr="Картинки по запросу абылай хан туралы мәліме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44" name="AutoShape 40" descr="Картинки по запросу абылай хан туралы мәліме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46" name="AutoShape 42" descr="Картинки по запросу абылай хан туралы мәліме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48" name="AutoShape 44" descr="Картинки по запросу абылай хан туралы мәліме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50" name="AutoShape 46" descr="Картинки по запросу абылай хан туралы мәліме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52" name="AutoShape 48" descr="Картинки по запросу абылай хан туралы мәліме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54" name="AutoShape 50" descr="Картинки по запросу абылай хан туралы мәліме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56" name="AutoShape 52" descr="Картинки по запросу абылай хан туралы мәліме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58" name="AutoShape 54" descr="Картинки по запросу абылай хан туралы мәліме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60" name="AutoShape 56" descr="Картинки по запросу абылай хан туралы мәліме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2" name="Прямоугольник 31"/>
          <p:cNvSpPr/>
          <p:nvPr/>
        </p:nvSpPr>
        <p:spPr>
          <a:xfrm>
            <a:off x="251520" y="188640"/>
            <a:ext cx="8604448" cy="5909310"/>
          </a:xfrm>
          <a:prstGeom prst="rect">
            <a:avLst/>
          </a:prstGeom>
        </p:spPr>
        <p:txBody>
          <a:bodyPr wrap="square">
            <a:spAutoFit/>
          </a:bodyPr>
          <a:lstStyle/>
          <a:p>
            <a:r>
              <a:rPr lang="kk-KZ" dirty="0" smtClean="0">
                <a:solidFill>
                  <a:schemeClr val="tx2">
                    <a:lumMod val="60000"/>
                    <a:lumOff val="40000"/>
                  </a:schemeClr>
                </a:solidFill>
                <a:latin typeface="Times New Roman" pitchFamily="18" charset="0"/>
                <a:cs typeface="Times New Roman" pitchFamily="18" charset="0"/>
              </a:rPr>
              <a:t>Жоңғар агрессиясы</a:t>
            </a:r>
          </a:p>
          <a:p>
            <a:r>
              <a:rPr lang="kk-KZ" b="1" dirty="0" smtClean="0">
                <a:solidFill>
                  <a:schemeClr val="tx2">
                    <a:lumMod val="60000"/>
                    <a:lumOff val="40000"/>
                  </a:schemeClr>
                </a:solidFill>
                <a:latin typeface="Times New Roman" pitchFamily="18" charset="0"/>
                <a:cs typeface="Times New Roman" pitchFamily="18" charset="0"/>
              </a:rPr>
              <a:t>1730-33</a:t>
            </a:r>
            <a:r>
              <a:rPr lang="kk-KZ" dirty="0" smtClean="0">
                <a:solidFill>
                  <a:schemeClr val="tx2">
                    <a:lumMod val="60000"/>
                    <a:lumOff val="40000"/>
                  </a:schemeClr>
                </a:solidFill>
                <a:latin typeface="Times New Roman" pitchFamily="18" charset="0"/>
                <a:cs typeface="Times New Roman" pitchFamily="18" charset="0"/>
              </a:rPr>
              <a:t> жылдар аралығында болған бір ұрыста бұрын белгісіз жас жігіт Әбілмансұр жекпе-жекке шығып, қалмақтың бас батыры, қоңтажы Қалдан Сереннің жақын туысы (кейбір деректерде күйеу баласы) Шарышты өлтіреді. Үлкен әкесінің аруағын шақырып, жауға Абылайлап ат қойған Әбілмансұр жеңісті ұрыстан соң, Орта жүздің сұлтаны деп танылып, қазақ даласындағы ең беделді әміршілердің біріне айналады. Бұдан соңғы жерде Әбілмансұр есімі ұмытылып, Абылай атанады.</a:t>
            </a:r>
          </a:p>
          <a:p>
            <a:r>
              <a:rPr lang="kk-KZ" dirty="0" smtClean="0">
                <a:solidFill>
                  <a:schemeClr val="tx2">
                    <a:lumMod val="60000"/>
                    <a:lumOff val="40000"/>
                  </a:schemeClr>
                </a:solidFill>
                <a:latin typeface="Times New Roman" pitchFamily="18" charset="0"/>
                <a:cs typeface="Times New Roman" pitchFamily="18" charset="0"/>
              </a:rPr>
              <a:t>Абылайдың жиырма жасы қай жылға сәйкес келуіне байланысты, қай шайқасқа қатысқаны туралы болжам айтуға болады. Бұл, әрине, Абылай қатысқан алғашқы соғыс емес. Ел әңгімелері, тарихи жырлар Сабалақ әуелде Бөгенбай жасақтарының құрамында жорық-жортуылдарға қатысқанын айғақтайды. </a:t>
            </a:r>
            <a:r>
              <a:rPr lang="kk-KZ" dirty="0" smtClean="0">
                <a:solidFill>
                  <a:schemeClr val="tx2">
                    <a:lumMod val="60000"/>
                    <a:lumOff val="40000"/>
                  </a:schemeClr>
                </a:solidFill>
                <a:latin typeface="Times New Roman" pitchFamily="18" charset="0"/>
                <a:cs typeface="Times New Roman" pitchFamily="18" charset="0"/>
                <a:hlinkClick r:id="rId2" tooltip="Аңырақай шайқасы"/>
              </a:rPr>
              <a:t>Аңырақай шайқасына</a:t>
            </a:r>
            <a:r>
              <a:rPr lang="kk-KZ" dirty="0" smtClean="0">
                <a:solidFill>
                  <a:schemeClr val="tx2">
                    <a:lumMod val="60000"/>
                    <a:lumOff val="40000"/>
                  </a:schemeClr>
                </a:solidFill>
                <a:latin typeface="Times New Roman" pitchFamily="18" charset="0"/>
                <a:cs typeface="Times New Roman" pitchFamily="18" charset="0"/>
              </a:rPr>
              <a:t> қатыспады дегеннің өзінде де, Абылайдың 1730-33ж. Болған бір ірі шайқасқа қатысқаны дау тудырмайды. Тарихи деректерден Орта жүз жасақтары мен жоңғарлардың арасында 1730 жылы да, 1731 жылы да бірнеше үлкен ұрыстар болғаны белгілі. 1732 жылы жоңғарлардың 7 мыңнан астам әскері Орта жүздің шығыс шетіндегі ауылдарына шабуыл жасап, тегеурінді тойтарысқа тап болады. Абылайдың жиырма жасы 1733 жылға сәйкес келсе, дәл сол жылы қазақ пен қалмақ арасында үлкен майдан болғаны қытай деректерінде атап көрсетілген. Абылайдың әскери қайраткерлігі, қолбасылық қабілеті 30-40 жылдардағы шайқастарда ерекше көрінді. Осындай жан алысып жан беріскен соғыстардың бірін Бұқар жырау </a:t>
            </a:r>
            <a:r>
              <a:rPr lang="kk-KZ" b="1" dirty="0" smtClean="0">
                <a:solidFill>
                  <a:schemeClr val="tx2">
                    <a:lumMod val="60000"/>
                    <a:lumOff val="40000"/>
                  </a:schemeClr>
                </a:solidFill>
                <a:latin typeface="Times New Roman" pitchFamily="18" charset="0"/>
                <a:cs typeface="Times New Roman" pitchFamily="18" charset="0"/>
              </a:rPr>
              <a:t>«Қалданменен ұрысып, Жеті күндей сүрісіп...»</a:t>
            </a:r>
            <a:r>
              <a:rPr lang="kk-KZ" dirty="0" smtClean="0">
                <a:solidFill>
                  <a:schemeClr val="tx2">
                    <a:lumMod val="60000"/>
                    <a:lumOff val="40000"/>
                  </a:schemeClr>
                </a:solidFill>
                <a:latin typeface="Times New Roman" pitchFamily="18" charset="0"/>
                <a:cs typeface="Times New Roman" pitchFamily="18" charset="0"/>
              </a:rPr>
              <a:t> деп суреттейді</a:t>
            </a:r>
            <a:r>
              <a:rPr lang="kk-KZ" dirty="0" smtClean="0">
                <a:latin typeface="Times New Roman" pitchFamily="18" charset="0"/>
                <a:cs typeface="Times New Roman" pitchFamily="18" charset="0"/>
              </a:rPr>
              <a:t>. </a:t>
            </a:r>
            <a:endParaRPr lang="kk-KZ" dirty="0">
              <a:latin typeface="Times New Roman" pitchFamily="18" charset="0"/>
              <a:cs typeface="Times New Roman" pitchFamily="18" charset="0"/>
            </a:endParaRPr>
          </a:p>
        </p:txBody>
      </p:sp>
    </p:spTree>
  </p:cSld>
  <p:clrMapOvr>
    <a:masterClrMapping/>
  </p:clrMapOvr>
  <p:transition spd="slow">
    <p:split orient="vert"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620689"/>
            <a:ext cx="4176464" cy="2862322"/>
          </a:xfrm>
          <a:prstGeom prst="rect">
            <a:avLst/>
          </a:prstGeom>
          <a:noFill/>
        </p:spPr>
        <p:txBody>
          <a:bodyPr wrap="square" rtlCol="0">
            <a:spAutoFit/>
          </a:bodyPr>
          <a:lstStyle/>
          <a:p>
            <a:pPr algn="just"/>
            <a:r>
              <a:rPr lang="kk-KZ" b="1" dirty="0" smtClean="0">
                <a:ln w="1905"/>
                <a:solidFill>
                  <a:schemeClr val="accent1">
                    <a:lumMod val="60000"/>
                    <a:lumOff val="40000"/>
                  </a:schemeClr>
                </a:solidFill>
                <a:effectLst>
                  <a:innerShdw blurRad="69850" dist="43180" dir="5400000">
                    <a:srgbClr val="000000">
                      <a:alpha val="65000"/>
                    </a:srgbClr>
                  </a:innerShdw>
                </a:effectLst>
                <a:latin typeface="Times New Roman" pitchFamily="18" charset="0"/>
                <a:cs typeface="Times New Roman" pitchFamily="18" charset="0"/>
              </a:rPr>
              <a:t>Қазақ хандықтарының саяси бытыраңқылығын пайдаланып және алдағы соғысқа мұқият әзірленіп, жоңғар билеушілері 1723 жылы өз әскерлерін Қазақстан жеріне қаптатты. Нақ осы жылы қазақтың ауызша аңыздарында “Ақтабан шұбырынды, Алқакөл  - Сұлама” деп аталған “сұрапыл апаттың” басталған жылы деп есептеледі.</a:t>
            </a:r>
            <a:endParaRPr lang="ru-RU" b="1" dirty="0">
              <a:ln w="1905"/>
              <a:solidFill>
                <a:schemeClr val="accent1">
                  <a:lumMod val="60000"/>
                  <a:lumOff val="40000"/>
                </a:schemeClr>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9" name="TextBox 8"/>
          <p:cNvSpPr txBox="1"/>
          <p:nvPr/>
        </p:nvSpPr>
        <p:spPr>
          <a:xfrm>
            <a:off x="4995014" y="670044"/>
            <a:ext cx="3969473" cy="2308324"/>
          </a:xfrm>
          <a:prstGeom prst="rect">
            <a:avLst/>
          </a:prstGeom>
          <a:noFill/>
        </p:spPr>
        <p:txBody>
          <a:bodyPr wrap="square" rtlCol="0">
            <a:spAutoFit/>
          </a:bodyPr>
          <a:lstStyle/>
          <a:p>
            <a:pPr algn="just"/>
            <a:r>
              <a:rPr lang="kk-KZ" sz="2400" dirty="0" smtClean="0">
                <a:solidFill>
                  <a:schemeClr val="accent1">
                    <a:lumMod val="60000"/>
                    <a:lumOff val="40000"/>
                  </a:schemeClr>
                </a:solidFill>
                <a:latin typeface="Times New Roman" pitchFamily="18" charset="0"/>
                <a:cs typeface="Times New Roman" pitchFamily="18" charset="0"/>
              </a:rPr>
              <a:t>“Ақтабан шұбырындының” ауыр апаты жеті жылға (1723-1730 жж. )созылды. Бұл апаттың зардабы қазақ даласының барлық жерінде біркелкі болған жоқ</a:t>
            </a:r>
            <a:r>
              <a:rPr lang="kk-KZ"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pic>
        <p:nvPicPr>
          <p:cNvPr id="34822" name="Picture 6"/>
          <p:cNvPicPr>
            <a:picLocks noChangeAspect="1" noChangeArrowheads="1"/>
          </p:cNvPicPr>
          <p:nvPr/>
        </p:nvPicPr>
        <p:blipFill>
          <a:blip r:embed="rId2" cstate="print"/>
          <a:srcRect/>
          <a:stretch>
            <a:fillRect/>
          </a:stretch>
        </p:blipFill>
        <p:spPr bwMode="auto">
          <a:xfrm>
            <a:off x="827583" y="3645024"/>
            <a:ext cx="7776865" cy="2898317"/>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476672"/>
            <a:ext cx="7776864" cy="1569660"/>
          </a:xfrm>
          <a:prstGeom prst="rect">
            <a:avLst/>
          </a:prstGeom>
          <a:noFill/>
        </p:spPr>
        <p:txBody>
          <a:bodyPr wrap="square" rtlCol="0">
            <a:spAutoFit/>
          </a:bodyPr>
          <a:lstStyle/>
          <a:p>
            <a:pPr algn="just"/>
            <a:r>
              <a:rPr lang="kk-KZ" sz="2400" b="1" dirty="0" smtClean="0">
                <a:ln w="1905">
                  <a:solidFill>
                    <a:srgbClr val="CC9900"/>
                  </a:solidFill>
                </a:ln>
                <a:solidFill>
                  <a:schemeClr val="accent1">
                    <a:lumMod val="60000"/>
                    <a:lumOff val="40000"/>
                  </a:schemeClr>
                </a:solidFill>
                <a:effectLst>
                  <a:innerShdw blurRad="69850" dist="43180" dir="5400000">
                    <a:srgbClr val="000000">
                      <a:alpha val="65000"/>
                    </a:srgbClr>
                  </a:innerShdw>
                </a:effectLst>
                <a:latin typeface="Times New Roman" pitchFamily="18" charset="0"/>
                <a:cs typeface="Times New Roman" pitchFamily="18" charset="0"/>
              </a:rPr>
              <a:t>1726 жылдың күзінде Бадам өзені маңындағы биік қырда – Ордабасы деген жерде бүкіл қазақ съезі өткізілді. Съезге Әбілқайыр, Әбілмәмбет, Сәмеке, Күшік, Жолбарыс хандар, сұлтандар қатысты.</a:t>
            </a:r>
            <a:endParaRPr lang="ru-RU" sz="2400" b="1" dirty="0">
              <a:ln w="1905">
                <a:solidFill>
                  <a:srgbClr val="CC9900"/>
                </a:solidFill>
              </a:ln>
              <a:solidFill>
                <a:schemeClr val="accent1">
                  <a:lumMod val="60000"/>
                  <a:lumOff val="40000"/>
                </a:schemeClr>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5" name="TextBox 4"/>
          <p:cNvSpPr txBox="1"/>
          <p:nvPr/>
        </p:nvSpPr>
        <p:spPr>
          <a:xfrm>
            <a:off x="6012160" y="2636912"/>
            <a:ext cx="2664296" cy="3046988"/>
          </a:xfrm>
          <a:prstGeom prst="rect">
            <a:avLst/>
          </a:prstGeom>
          <a:noFill/>
        </p:spPr>
        <p:txBody>
          <a:bodyPr wrap="square" rtlCol="0">
            <a:spAutoFit/>
          </a:bodyPr>
          <a:lstStyle/>
          <a:p>
            <a:pPr algn="just"/>
            <a:r>
              <a:rPr lang="kk-KZ" sz="2400" b="1" dirty="0" smtClean="0">
                <a:ln w="1905">
                  <a:solidFill>
                    <a:srgbClr val="CC9900"/>
                  </a:solidFill>
                </a:ln>
                <a:solidFill>
                  <a:schemeClr val="accent1">
                    <a:lumMod val="60000"/>
                    <a:lumOff val="40000"/>
                  </a:schemeClr>
                </a:solidFill>
                <a:effectLst>
                  <a:innerShdw blurRad="69850" dist="43180" dir="5400000">
                    <a:srgbClr val="000000">
                      <a:alpha val="65000"/>
                    </a:srgbClr>
                  </a:innerShdw>
                </a:effectLst>
                <a:latin typeface="Times New Roman" pitchFamily="18" charset="0"/>
                <a:cs typeface="Times New Roman" pitchFamily="18" charset="0"/>
              </a:rPr>
              <a:t>Төле би, Қазыбек би, Әйтеке би  бастаған әр рудың билері, даңқы шыққан қолбасшылар мен батырлар шақырылады.</a:t>
            </a:r>
            <a:endParaRPr lang="ru-RU" sz="2400" b="1" dirty="0">
              <a:ln w="1905">
                <a:solidFill>
                  <a:srgbClr val="CC9900"/>
                </a:solidFill>
              </a:ln>
              <a:solidFill>
                <a:schemeClr val="accent1">
                  <a:lumMod val="60000"/>
                  <a:lumOff val="40000"/>
                </a:schemeClr>
              </a:soli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55299" name="Picture 3"/>
          <p:cNvPicPr>
            <a:picLocks noChangeAspect="1" noChangeArrowheads="1"/>
          </p:cNvPicPr>
          <p:nvPr/>
        </p:nvPicPr>
        <p:blipFill>
          <a:blip r:embed="rId2" cstate="print"/>
          <a:srcRect/>
          <a:stretch>
            <a:fillRect/>
          </a:stretch>
        </p:blipFill>
        <p:spPr bwMode="auto">
          <a:xfrm>
            <a:off x="395536" y="2780928"/>
            <a:ext cx="5506117" cy="3096344"/>
          </a:xfrm>
          <a:prstGeom prst="rect">
            <a:avLst/>
          </a:prstGeom>
          <a:noFill/>
          <a:ln w="9525">
            <a:noFill/>
            <a:miter lim="800000"/>
            <a:headEnd/>
            <a:tailEnd/>
          </a:ln>
        </p:spPr>
      </p:pic>
    </p:spTree>
  </p:cSld>
  <p:clrMapOvr>
    <a:masterClrMapping/>
  </p:clrMapOvr>
  <p:transition spd="slow">
    <p:pull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550</TotalTime>
  <Words>634</Words>
  <Application>Microsoft Office PowerPoint</Application>
  <PresentationFormat>Экран (4:3)</PresentationFormat>
  <Paragraphs>35</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Поток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Назым</dc:creator>
  <cp:lastModifiedBy>Назым</cp:lastModifiedBy>
  <cp:revision>61</cp:revision>
  <dcterms:created xsi:type="dcterms:W3CDTF">2016-01-22T08:33:11Z</dcterms:created>
  <dcterms:modified xsi:type="dcterms:W3CDTF">2017-02-03T02:56:44Z</dcterms:modified>
</cp:coreProperties>
</file>