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26"/>
  </p:notesMasterIdLst>
  <p:sldIdLst>
    <p:sldId id="424" r:id="rId5"/>
    <p:sldId id="427" r:id="rId6"/>
    <p:sldId id="314" r:id="rId7"/>
    <p:sldId id="406" r:id="rId8"/>
    <p:sldId id="428" r:id="rId9"/>
    <p:sldId id="425" r:id="rId10"/>
    <p:sldId id="371" r:id="rId11"/>
    <p:sldId id="382" r:id="rId12"/>
    <p:sldId id="407" r:id="rId13"/>
    <p:sldId id="405" r:id="rId14"/>
    <p:sldId id="408" r:id="rId15"/>
    <p:sldId id="409" r:id="rId16"/>
    <p:sldId id="411" r:id="rId17"/>
    <p:sldId id="413" r:id="rId18"/>
    <p:sldId id="373" r:id="rId19"/>
    <p:sldId id="416" r:id="rId20"/>
    <p:sldId id="414" r:id="rId21"/>
    <p:sldId id="415" r:id="rId22"/>
    <p:sldId id="383" r:id="rId23"/>
    <p:sldId id="347" r:id="rId24"/>
    <p:sldId id="376" r:id="rId25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9900"/>
    <a:srgbClr val="EA22B1"/>
    <a:srgbClr val="990099"/>
    <a:srgbClr val="0080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7" autoAdjust="0"/>
  </p:normalViewPr>
  <p:slideViewPr>
    <p:cSldViewPr>
      <p:cViewPr>
        <p:scale>
          <a:sx n="89" d="100"/>
          <a:sy n="89" d="100"/>
        </p:scale>
        <p:origin x="-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8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7157D4-4FE3-4B9E-AAB2-663E827A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80AA8BC-DA3A-426B-82C1-48A4A15F3673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73FF03-EADF-48A0-B01E-1227D5520D4E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07EB5B-2D03-4175-BC45-1CBBF17F35C4}" type="slidenum">
              <a:rPr lang="ru-RU" smtClean="0"/>
              <a:pPr eaLnBrk="1" hangingPunct="1"/>
              <a:t>20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B3C4-4738-49D7-8DBE-00EE88F2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7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7F61-8766-47E9-A1EF-0667AA3A9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2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2396-C6D3-4C86-8FC0-8320A1309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5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7E48-3EC9-4179-A33D-1FF7BB6CB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5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F50C-5765-4C21-8360-AEA8FDF71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5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DA41-B138-43DA-BD50-85A0A8382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6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D35B-C1A6-4140-97BB-3ED0FE39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1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FB3C4-4738-49D7-8DBE-00EE88F2C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7A492-28DA-4A2A-B376-C62C7F9B0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74913-4245-4AD9-91D0-C9DAEB6B7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34082-AE2C-4634-A2C4-7A7B3A108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A492-28DA-4A2A-B376-C62C7F9B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89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1C5AE-3062-457A-98D9-D632FB2D8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3E699-7734-441B-81C0-92E494F66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7328-D58F-4A9E-99BA-199F53CA4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9CADA-99FF-4C40-B57E-4B6756790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B6FAB-E851-46F5-B407-230683B35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7F61-8766-47E9-A1EF-0667AA3A9D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B2396-C6D3-4C86-8FC0-8320A1309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FB3C4-4738-49D7-8DBE-00EE88F2C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7A492-28DA-4A2A-B376-C62C7F9B0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74913-4245-4AD9-91D0-C9DAEB6B7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4913-4245-4AD9-91D0-C9DAEB6B7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90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34082-AE2C-4634-A2C4-7A7B3A108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1C5AE-3062-457A-98D9-D632FB2D8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3E699-7734-441B-81C0-92E494F66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7328-D58F-4A9E-99BA-199F53CA4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9CADA-99FF-4C40-B57E-4B6756790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B6FAB-E851-46F5-B407-230683B35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7F61-8766-47E9-A1EF-0667AA3A9D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B2396-C6D3-4C86-8FC0-8320A1309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0FB3C4-4738-49D7-8DBE-00EE88F2C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7A492-28DA-4A2A-B376-C62C7F9B0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4082-AE2C-4634-A2C4-7A7B3A10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67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74913-4245-4AD9-91D0-C9DAEB6B7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34082-AE2C-4634-A2C4-7A7B3A108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1C5AE-3062-457A-98D9-D632FB2D8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3E699-7734-441B-81C0-92E494F66D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7328-D58F-4A9E-99BA-199F53CA4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9CADA-99FF-4C40-B57E-4B6756790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B6FAB-E851-46F5-B407-230683B35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17F61-8766-47E9-A1EF-0667AA3A9D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B2396-C6D3-4C86-8FC0-8320A1309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C5AE-3062-457A-98D9-D632FB2D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1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E699-7734-441B-81C0-92E494F66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7328-D58F-4A9E-99BA-199F53CA4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CADA-99FF-4C40-B57E-4B6756790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6FAB-E851-46F5-B407-230683B3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1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FFFFFF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A99C1F-7BB6-450B-9A30-95331B75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AA99C1F-7BB6-450B-9A30-95331B75F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AA99C1F-7BB6-450B-9A30-95331B75F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A99C1F-7BB6-450B-9A30-95331B75F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gif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76;&#1085;&#1099;&#1081;%20&#1073;&#1072;&#1083;&#1077;&#1090;,%20&#1089;&#1080;&#1085;&#1093;&#1088;&#1086;&#1085;&#1085;&#1086;&#1077;%20&#1087;&#1083;&#1072;&#1074;&#1072;&#1085;&#1080;&#1077;%20-%20&#1040;&#1082;&#1074;&#1072;&#1088;&#1080;&#1091;&#1084;%20-%20YouTube.FL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tempimage911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-2821"/>
            <a:ext cx="9137651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5257800" y="1693863"/>
            <a:ext cx="7938" cy="93662"/>
          </a:xfrm>
          <a:custGeom>
            <a:avLst/>
            <a:gdLst/>
            <a:ahLst/>
            <a:cxnLst/>
            <a:rect l="0" t="0" r="0" b="0"/>
            <a:pathLst>
              <a:path w="12701" h="177801">
                <a:moveTo>
                  <a:pt x="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0" y="38100"/>
                </a:lnTo>
                <a:lnTo>
                  <a:pt x="0" y="50800"/>
                </a:lnTo>
                <a:lnTo>
                  <a:pt x="0" y="63500"/>
                </a:lnTo>
                <a:lnTo>
                  <a:pt x="0" y="63500"/>
                </a:lnTo>
                <a:lnTo>
                  <a:pt x="0" y="76200"/>
                </a:lnTo>
                <a:lnTo>
                  <a:pt x="0" y="88900"/>
                </a:lnTo>
                <a:lnTo>
                  <a:pt x="0" y="101600"/>
                </a:lnTo>
                <a:lnTo>
                  <a:pt x="0" y="114300"/>
                </a:lnTo>
                <a:lnTo>
                  <a:pt x="0" y="127000"/>
                </a:lnTo>
                <a:lnTo>
                  <a:pt x="0" y="139700"/>
                </a:lnTo>
                <a:lnTo>
                  <a:pt x="0" y="152400"/>
                </a:lnTo>
                <a:lnTo>
                  <a:pt x="12700" y="165100"/>
                </a:lnTo>
                <a:lnTo>
                  <a:pt x="12700" y="1778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9999" tIns="25000" rIns="49999" bIns="2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30979" y="1310092"/>
            <a:ext cx="499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i="1" dirty="0">
                <a:solidFill>
                  <a:srgbClr val="990099"/>
                </a:solidFill>
                <a:latin typeface="Times New Roman" pitchFamily="18" charset="0"/>
              </a:rPr>
              <a:t>Сабақтың тақырыбы: </a:t>
            </a:r>
            <a:endParaRPr lang="ru-RU" sz="3600" i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763284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3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Архимед к</a:t>
            </a:r>
            <a:r>
              <a:rPr lang="kk-KZ" sz="3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3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  <a:ea typeface="Times New Roman" pitchFamily="18" charset="0"/>
                <a:cs typeface="Boyarsky" pitchFamily="33" charset="0"/>
              </a:rPr>
              <a:t>ш</a:t>
            </a:r>
            <a:r>
              <a:rPr lang="kk-KZ" sz="3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і. </a:t>
            </a:r>
            <a:endParaRPr lang="en-US" sz="3600" b="1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kk-KZ" sz="3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Денелерді</a:t>
            </a:r>
            <a:r>
              <a:rPr lang="kk-KZ" sz="3600" b="1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ң жүзу шарттары</a:t>
            </a:r>
            <a:endParaRPr lang="ru-RU" sz="3600" b="1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Рисунок 3" descr="tempimage13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435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5930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2140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6232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5341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30690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37112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3863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4662106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07538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Рисунок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02" y="4670343"/>
            <a:ext cx="971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tempimage31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922838"/>
            <a:ext cx="23225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 descr="tempimage32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5029200"/>
            <a:ext cx="1663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tempimage33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900363"/>
            <a:ext cx="15287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814513" y="1038225"/>
            <a:ext cx="68961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Архимед (б.з.б. 287-212) Ежелгі Грекияның ұлы ғалымы, математигі,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механигі. Ол Сицилия аралындағы Сиракуз қаласында туып, сонда өмір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сүрген. Архимед астроном Фидийдің баласы деген жорамал бар. Архимед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сол замандағы ірі мәдениет орталығы - </a:t>
            </a:r>
            <a:r>
              <a:rPr lang="ru-RU" sz="1500" b="1" u="sng">
                <a:solidFill>
                  <a:srgbClr val="000000"/>
                </a:solidFill>
                <a:latin typeface="Times New Roman" pitchFamily="18" charset="0"/>
              </a:rPr>
              <a:t>Мысырды</a:t>
            </a:r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 аралап,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александриялық ғалымдардан, солардың ішінде Конон мен Эратосфеннен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білім алған. Оның математикалық еңбектері өз заманынан озық болған.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Архимедтің көптеген математикалық еңбектерінің ішінен қисық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сызықтардың ұзындықтарын, әр түрлі фигуралар мен денелердің көлемін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және беттердің ауданын есептеу ерекше орын алды. Архимед рычаг заңын,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суда өлшеу арқылы қорытпаның құрамын анықтау тәсілін тапқан, өз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атымен аталған гидростатика заңын ашқан, жер суаратын механизмдерді,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жүк көтеретін рычаг жүйелері мен блоктарды, тас ататын, қамал бұзатын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соғыс қондырғыларын, т.б. ойлап шығарған. Рычагтың математикалық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заңын тапқанда, Архимед “Тіреу нүктесін берсеңдер, Жерді де төңкеріп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тастаймын” деп айтқан екен. 9-11 ғасырларда Архимедтің еңбектері араб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тіліне, ал 13 ғасырда олар араб тілінен латын тіліне аударылып, Батыс </a:t>
            </a:r>
          </a:p>
          <a:p>
            <a:pPr algn="just" eaLnBrk="1" hangingPunct="1"/>
            <a:r>
              <a:rPr lang="ru-RU" sz="1500" b="1">
                <a:solidFill>
                  <a:srgbClr val="000000"/>
                </a:solidFill>
                <a:latin typeface="Times New Roman" pitchFamily="18" charset="0"/>
              </a:rPr>
              <a:t>Еуропа елдеріне тараған.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592263" y="368300"/>
            <a:ext cx="603726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600" b="1">
                <a:solidFill>
                  <a:srgbClr val="0000FF"/>
                </a:solidFill>
                <a:latin typeface="Times New Roman" pitchFamily="18" charset="0"/>
              </a:rPr>
              <a:t>АРХИМЕД ...</a:t>
            </a:r>
          </a:p>
        </p:txBody>
      </p:sp>
      <p:pic>
        <p:nvPicPr>
          <p:cNvPr id="17415" name="Рисунок 6" descr="tempimage36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011238"/>
            <a:ext cx="16367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7" descr="tempimage37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989513"/>
            <a:ext cx="1822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 descr="tempimage38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995863"/>
            <a:ext cx="24209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23728" y="550862"/>
            <a:ext cx="3800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</a:rPr>
              <a:t>АРХИМЕД ЗАҢЫ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33413" y="1244600"/>
            <a:ext cx="73231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Сұйыққа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батырылған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денеге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әсер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ететін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кері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итеруші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күш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, осы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дене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ығыстырып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шығарған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сұйықтың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салмағына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тең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itchFamily="18" charset="0"/>
              </a:rPr>
              <a:t>болады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1508" name="Рисунок 5" descr="tempimage65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3716336"/>
            <a:ext cx="55435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241550" y="150813"/>
            <a:ext cx="57070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F00000"/>
                </a:solidFill>
                <a:latin typeface="Times New Roman" pitchFamily="18" charset="0"/>
              </a:rPr>
              <a:t>ДЕНЕЛЕРДІҢ ЖҮЗУ ШАРТТАРЫ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58775" y="363538"/>
            <a:ext cx="81645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1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Сұйыққа немесе газға батқан денеге кері итеруші күш әрекет </a:t>
            </a:r>
          </a:p>
          <a:p>
            <a:pPr algn="just" eaLnBrk="1" hangingPunct="1"/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нәтижесінде, денелер батып кетеді, сұйық бетіне қалқиды немесе ішінде </a:t>
            </a:r>
          </a:p>
          <a:p>
            <a:pPr algn="just" eaLnBrk="1" hangingPunct="1"/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жүзіп жүреді</a:t>
            </a:r>
            <a:r>
              <a:rPr lang="ru-RU" sz="1500" b="1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3388" y="1395413"/>
            <a:ext cx="2428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500" b="1">
                <a:solidFill>
                  <a:srgbClr val="0000FF"/>
                </a:solidFill>
                <a:latin typeface="Times New Roman" pitchFamily="18" charset="0"/>
              </a:rPr>
              <a:t>1. Дене қалқып жүреді: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12763" y="3127375"/>
            <a:ext cx="2428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500" b="1">
                <a:solidFill>
                  <a:srgbClr val="0000FF"/>
                </a:solidFill>
                <a:latin typeface="Times New Roman" pitchFamily="18" charset="0"/>
              </a:rPr>
              <a:t>2. Дене жүзеді: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54038" y="4860925"/>
            <a:ext cx="2428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500" b="1">
                <a:solidFill>
                  <a:srgbClr val="0000FF"/>
                </a:solidFill>
                <a:latin typeface="Times New Roman" pitchFamily="18" charset="0"/>
              </a:rPr>
              <a:t>3. Дене батады:</a:t>
            </a:r>
          </a:p>
        </p:txBody>
      </p:sp>
      <p:pic>
        <p:nvPicPr>
          <p:cNvPr id="22535" name="Рисунок 6" descr="tempimage76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56165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tempimage21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603250"/>
            <a:ext cx="2336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" descr="tempimage22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224088"/>
            <a:ext cx="2336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3" descr="tempimage23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603250"/>
            <a:ext cx="24495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 descr="tempimage24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24088"/>
            <a:ext cx="24574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 descr="tempimage25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3250"/>
            <a:ext cx="2200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6" descr="tempimage26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224088"/>
            <a:ext cx="22288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7" descr="tempimage27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843338"/>
            <a:ext cx="232251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8" descr="tempimage28.tif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199063"/>
            <a:ext cx="23717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9" descr="tempimage29.tiff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843338"/>
            <a:ext cx="24653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10" descr="tempimage210.tiff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843338"/>
            <a:ext cx="22510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Рисунок 11" descr="tempimage211.tif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5256213"/>
            <a:ext cx="2465387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Рисунок 12" descr="tempimage212.tif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275263"/>
            <a:ext cx="23002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tempimage911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6350"/>
            <a:ext cx="9137651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14325" y="1520825"/>
            <a:ext cx="818673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700" b="1">
                <a:solidFill>
                  <a:srgbClr val="000000"/>
                </a:solidFill>
                <a:latin typeface="Calibri" pitchFamily="34" charset="0"/>
              </a:rPr>
              <a:t>·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Сұйыққа (газға) батырылған денелерге </a:t>
            </a:r>
            <a:r>
              <a:rPr lang="ru-RU" sz="1700" b="1" i="1">
                <a:solidFill>
                  <a:srgbClr val="000000"/>
                </a:solidFill>
                <a:latin typeface="Times New Roman" pitchFamily="18" charset="0"/>
              </a:rPr>
              <a:t>АРХИМЕД КҮШІ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әсер етеді.</a:t>
            </a:r>
          </a:p>
          <a:p>
            <a:pPr eaLnBrk="1" hangingPunct="1"/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Calibri" pitchFamily="34" charset="0"/>
              </a:rPr>
              <a:t>·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Архимед күші </a:t>
            </a:r>
            <a:r>
              <a:rPr lang="ru-RU" sz="1700" b="1" i="1">
                <a:solidFill>
                  <a:srgbClr val="000000"/>
                </a:solidFill>
                <a:latin typeface="Times New Roman" pitchFamily="18" charset="0"/>
              </a:rPr>
              <a:t>ЖОҒАРЫ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 бағытталған. </a:t>
            </a: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Calibri" pitchFamily="34" charset="0"/>
              </a:rPr>
              <a:t>·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Архимед күші дененің ауадағы және сұйықтағы </a:t>
            </a:r>
            <a:r>
              <a:rPr lang="ru-RU" sz="1700" b="1" i="1">
                <a:solidFill>
                  <a:srgbClr val="000000"/>
                </a:solidFill>
                <a:latin typeface="Times New Roman" pitchFamily="18" charset="0"/>
              </a:rPr>
              <a:t>САЛМАҚТАРЫНЫҢ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 айырмасына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 тең.</a:t>
            </a: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Calibri" pitchFamily="34" charset="0"/>
              </a:rPr>
              <a:t>·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Архимед күші дененің ығыстырып шығарған </a:t>
            </a:r>
            <a:r>
              <a:rPr lang="ru-RU" sz="1700" b="1" i="1">
                <a:solidFill>
                  <a:srgbClr val="000000"/>
                </a:solidFill>
                <a:latin typeface="Times New Roman" pitchFamily="18" charset="0"/>
              </a:rPr>
              <a:t>СҰЙЫҚТЫҢ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салмағына тең.</a:t>
            </a: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Calibri" pitchFamily="34" charset="0"/>
              </a:rPr>
              <a:t>·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Архимед заңы мына түрде жазылады:</a:t>
            </a:r>
            <a:r>
              <a:rPr lang="kk-KZ" sz="1600"/>
              <a:t> F</a:t>
            </a:r>
            <a:r>
              <a:rPr lang="kk-KZ" sz="1600" baseline="-25000"/>
              <a:t>А</a:t>
            </a:r>
            <a:r>
              <a:rPr lang="kk-KZ" sz="1600"/>
              <a:t>= </a:t>
            </a:r>
            <a:r>
              <a:rPr lang="en-US" sz="1600"/>
              <a:t>ρ</a:t>
            </a:r>
            <a:r>
              <a:rPr lang="kk-KZ" sz="1600" baseline="-25000"/>
              <a:t>С</a:t>
            </a:r>
            <a:r>
              <a:rPr lang="kk-KZ" sz="1600"/>
              <a:t> gV</a:t>
            </a:r>
            <a:r>
              <a:rPr lang="kk-KZ" sz="1600" baseline="-25000"/>
              <a:t>Д</a:t>
            </a:r>
          </a:p>
          <a:p>
            <a:pPr eaLnBrk="1" hangingPunct="1"/>
            <a:endParaRPr lang="ru-RU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700" b="1">
                <a:solidFill>
                  <a:srgbClr val="000000"/>
                </a:solidFill>
                <a:latin typeface="Calibri" pitchFamily="34" charset="0"/>
              </a:rPr>
              <a:t>· 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Архимед заңы арқылы суда кемелер </a:t>
            </a:r>
            <a:r>
              <a:rPr lang="ru-RU" sz="1700" b="1" i="1">
                <a:solidFill>
                  <a:srgbClr val="000000"/>
                </a:solidFill>
                <a:latin typeface="Times New Roman" pitchFamily="18" charset="0"/>
              </a:rPr>
              <a:t>ЖҮЗЕДІ</a:t>
            </a:r>
            <a:r>
              <a:rPr lang="ru-RU" sz="1700" b="1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257800" y="1693863"/>
            <a:ext cx="7938" cy="93662"/>
          </a:xfrm>
          <a:custGeom>
            <a:avLst/>
            <a:gdLst/>
            <a:ahLst/>
            <a:cxnLst/>
            <a:rect l="0" t="0" r="0" b="0"/>
            <a:pathLst>
              <a:path w="12701" h="177801">
                <a:moveTo>
                  <a:pt x="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0" y="38100"/>
                </a:lnTo>
                <a:lnTo>
                  <a:pt x="0" y="50800"/>
                </a:lnTo>
                <a:lnTo>
                  <a:pt x="0" y="63500"/>
                </a:lnTo>
                <a:lnTo>
                  <a:pt x="0" y="63500"/>
                </a:lnTo>
                <a:lnTo>
                  <a:pt x="0" y="76200"/>
                </a:lnTo>
                <a:lnTo>
                  <a:pt x="0" y="88900"/>
                </a:lnTo>
                <a:lnTo>
                  <a:pt x="0" y="101600"/>
                </a:lnTo>
                <a:lnTo>
                  <a:pt x="0" y="114300"/>
                </a:lnTo>
                <a:lnTo>
                  <a:pt x="0" y="127000"/>
                </a:lnTo>
                <a:lnTo>
                  <a:pt x="0" y="139700"/>
                </a:lnTo>
                <a:lnTo>
                  <a:pt x="0" y="152400"/>
                </a:lnTo>
                <a:lnTo>
                  <a:pt x="12700" y="165100"/>
                </a:lnTo>
                <a:lnTo>
                  <a:pt x="12700" y="1778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9999" tIns="25000" rIns="49999" bIns="2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1873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3479800" y="668338"/>
            <a:ext cx="3714750" cy="5500687"/>
            <a:chOff x="5000628" y="785794"/>
            <a:chExt cx="3714750" cy="5500688"/>
          </a:xfrm>
        </p:grpSpPr>
        <p:grpSp>
          <p:nvGrpSpPr>
            <p:cNvPr id="25605" name="Группа 10"/>
            <p:cNvGrpSpPr>
              <a:grpSpLocks/>
            </p:cNvGrpSpPr>
            <p:nvPr/>
          </p:nvGrpSpPr>
          <p:grpSpPr bwMode="auto">
            <a:xfrm>
              <a:off x="5000628" y="785794"/>
              <a:ext cx="3714750" cy="5500688"/>
              <a:chOff x="5072069" y="785775"/>
              <a:chExt cx="3714776" cy="5500727"/>
            </a:xfrm>
          </p:grpSpPr>
          <p:pic>
            <p:nvPicPr>
              <p:cNvPr id="2560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848284"/>
                  </a:clrFrom>
                  <a:clrTo>
                    <a:srgbClr val="84828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069" y="785775"/>
                <a:ext cx="3714776" cy="5500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6500829" y="1785907"/>
                <a:ext cx="1500199" cy="27860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k-KZ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 bwMode="auto">
            <a:xfrm>
              <a:off x="5786441" y="1714481"/>
              <a:ext cx="2357437" cy="3071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567238" y="1668463"/>
            <a:ext cx="197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Есеп</a:t>
            </a:r>
          </a:p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шығару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16.b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22263" y="254000"/>
            <a:ext cx="8086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1" hangingPunct="1">
              <a:buFontTx/>
              <a:buAutoNum type="arabicPeriod"/>
              <a:defRPr/>
            </a:pPr>
            <a:r>
              <a:rPr lang="kk-KZ" sz="2000" b="1" dirty="0" smtClean="0">
                <a:solidFill>
                  <a:srgbClr val="F00000"/>
                </a:solidFill>
                <a:latin typeface="Times New Roman" pitchFamily="18" charset="0"/>
              </a:rPr>
              <a:t>Көлемі 0,8 м куб дене суға батырылғанда оған қандай</a:t>
            </a:r>
          </a:p>
          <a:p>
            <a:pPr algn="just" eaLnBrk="1" hangingPunct="1">
              <a:defRPr/>
            </a:pPr>
            <a:r>
              <a:rPr lang="kk-KZ" sz="2000" b="1" dirty="0" smtClean="0">
                <a:solidFill>
                  <a:srgbClr val="F00000"/>
                </a:solidFill>
                <a:latin typeface="Times New Roman" pitchFamily="18" charset="0"/>
              </a:rPr>
              <a:t>        ығыстырушы күш әрекет етеді?</a:t>
            </a:r>
            <a:endParaRPr lang="ru-RU" sz="2000" b="1" dirty="0" smtClean="0">
              <a:solidFill>
                <a:srgbClr val="F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15.b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36538" y="220663"/>
            <a:ext cx="83216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2.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Суға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көлемі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100</a:t>
            </a:r>
            <a:r>
              <a:rPr lang="kk-KZ" sz="2000" dirty="0"/>
              <a:t>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kk-KZ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болатын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дене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батырылған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. Осы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денеге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әсер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ететін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000" b="1" dirty="0" smtClean="0">
                <a:solidFill>
                  <a:srgbClr val="F00000"/>
                </a:solidFill>
                <a:latin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F00000"/>
                </a:solidFill>
                <a:latin typeface="Times New Roman" pitchFamily="18" charset="0"/>
              </a:rPr>
              <a:t>ығыстырушы</a:t>
            </a:r>
            <a:r>
              <a:rPr lang="ru-RU" sz="2000" b="1" dirty="0" smtClean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күшті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анықтаңдар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Судың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тығыздығы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- 1000кг/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16.b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2263" y="254000"/>
            <a:ext cx="8086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3.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Керосинге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массасы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500</a:t>
            </a:r>
            <a:r>
              <a:rPr lang="en-US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г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темір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кесегі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батырылған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Ығыстырушы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күшті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000" b="1" dirty="0" smtClean="0">
                <a:solidFill>
                  <a:srgbClr val="F00000"/>
                </a:solidFill>
                <a:latin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F00000"/>
                </a:solidFill>
                <a:latin typeface="Times New Roman" pitchFamily="18" charset="0"/>
              </a:rPr>
              <a:t>анықтаңдар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Темірдің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тығыздығы-7900кг/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, ал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керосиннің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00000"/>
                </a:solidFill>
                <a:latin typeface="Times New Roman" pitchFamily="18" charset="0"/>
              </a:rPr>
              <a:t>тығыздығы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000" b="1" dirty="0" smtClean="0">
                <a:solidFill>
                  <a:srgbClr val="F00000"/>
                </a:solidFill>
                <a:latin typeface="Times New Roman" pitchFamily="18" charset="0"/>
              </a:rPr>
              <a:t>-</a:t>
            </a:r>
            <a:r>
              <a:rPr lang="kk-KZ" sz="2000" b="1" dirty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0000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00000"/>
                </a:solidFill>
                <a:latin typeface="Times New Roman" pitchFamily="18" charset="0"/>
              </a:rPr>
              <a:t>800кг/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F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07504" y="5874"/>
            <a:ext cx="81787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kk-KZ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Сабақ</a:t>
            </a:r>
            <a:r>
              <a:rPr lang="kk-KZ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Boyarsky" pitchFamily="33" charset="0"/>
              </a:rPr>
              <a:t>ты</a:t>
            </a:r>
            <a:r>
              <a:rPr lang="kk-KZ" sz="2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қорытындылау </a:t>
            </a:r>
            <a:endParaRPr lang="ru-RU" sz="2400" dirty="0">
              <a:solidFill>
                <a:srgbClr val="0000FF"/>
              </a:solidFill>
              <a:latin typeface="+mj-lt"/>
            </a:endParaRPr>
          </a:p>
          <a:p>
            <a:pPr algn="ctr" eaLnBrk="0" hangingPunct="0"/>
            <a:r>
              <a:rPr lang="kk-KZ" sz="2400" b="1" i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                 </a:t>
            </a:r>
            <a:r>
              <a:rPr lang="kk-KZ" sz="2400" i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Венн </a:t>
            </a:r>
            <a:r>
              <a:rPr lang="kk-KZ" sz="2400" i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диаграммасы: </a:t>
            </a:r>
            <a:endParaRPr lang="kk-KZ" sz="2400" i="1" dirty="0" smtClean="0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sz="2400" b="1" i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                      </a:t>
            </a:r>
            <a:r>
              <a:rPr lang="kk-KZ" sz="2400" b="1" i="1" u="sng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Архимед </a:t>
            </a:r>
            <a:r>
              <a:rPr lang="kk-KZ" sz="2400" b="1" i="1" u="sng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kk-KZ" sz="2400" b="1" i="1" u="sng" dirty="0">
                <a:solidFill>
                  <a:srgbClr val="7030A0"/>
                </a:solidFill>
                <a:cs typeface="Times New Roman" pitchFamily="18" charset="0"/>
              </a:rPr>
              <a:t>үші</a:t>
            </a:r>
            <a:r>
              <a:rPr lang="kk-KZ" sz="2400" b="1" i="1" u="sng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solidFill>
                  <a:srgbClr val="7030A0"/>
                </a:solidFill>
                <a:cs typeface="Times New Roman" pitchFamily="18" charset="0"/>
              </a:rPr>
              <a:t>мен</a:t>
            </a:r>
            <a:r>
              <a:rPr lang="kk-KZ" sz="2400" b="1" i="1" u="sng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solidFill>
                  <a:srgbClr val="7030A0"/>
                </a:solidFill>
                <a:cs typeface="Times New Roman" pitchFamily="18" charset="0"/>
              </a:rPr>
              <a:t>ауырлық</a:t>
            </a:r>
            <a:r>
              <a:rPr lang="kk-KZ" sz="2400" b="1" i="1" u="sng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kk-KZ" sz="2400" b="1" i="1" u="sng" dirty="0">
                <a:solidFill>
                  <a:srgbClr val="7030A0"/>
                </a:solidFill>
                <a:cs typeface="Times New Roman" pitchFamily="18" charset="0"/>
              </a:rPr>
              <a:t>күші</a:t>
            </a:r>
            <a:endParaRPr lang="ru-RU" sz="2400" b="1" i="1" u="sng" dirty="0">
              <a:solidFill>
                <a:srgbClr val="7030A0"/>
              </a:solidFill>
            </a:endParaRPr>
          </a:p>
          <a:p>
            <a:pPr eaLnBrk="0" hangingPunct="0"/>
            <a:endParaRPr lang="ru-RU" dirty="0"/>
          </a:p>
        </p:txBody>
      </p:sp>
      <p:pic>
        <p:nvPicPr>
          <p:cNvPr id="3891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" y="1628800"/>
            <a:ext cx="73866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71450"/>
            <a:ext cx="8280400" cy="11160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Ойлана отырып, топ атын қой!</a:t>
            </a: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11188" y="2636838"/>
            <a:ext cx="8229600" cy="2409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kk-KZ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kk-KZ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kk-KZ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kk-KZ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kk-KZ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650875" y="1304925"/>
            <a:ext cx="83534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kk-KZ" sz="1400" b="1">
                <a:latin typeface="Arial" charset="0"/>
                <a:cs typeface="Times New Roman" pitchFamily="18" charset="0"/>
              </a:rPr>
              <a:t> </a:t>
            </a:r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орнына қой </a:t>
            </a:r>
            <a:r>
              <a:rPr lang="kk-KZ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халықтық педагогиканы пайдалану арқылы мақал мәтелдерді физикалық тұрғыда мағынасын тауып өз орнына қою керек)</a:t>
            </a:r>
            <a:endParaRPr lang="ru-RU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33329"/>
              </p:ext>
            </p:extLst>
          </p:nvPr>
        </p:nvGraphicFramePr>
        <p:xfrm>
          <a:off x="539750" y="2133600"/>
          <a:ext cx="8135938" cy="4572000"/>
        </p:xfrm>
        <a:graphic>
          <a:graphicData uri="http://schemas.openxmlformats.org/drawingml/2006/table">
            <a:tbl>
              <a:tblPr/>
              <a:tblGrid>
                <a:gridCol w="2663825"/>
                <a:gridCol w="5472113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 құмалақ, бір қарын майды шірітеді.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Қозғалыс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Қысым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Басында миы жоқтың, аяғына дамыл жоқ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Шапшаң жүргенге шаң жұқпас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 деген ат басын бұрғанша,</a:t>
                      </a:r>
                      <a:b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 деген аунап тұрғанша.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609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Ақпанда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адым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ұзарады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Сенің табаныңа кірген тікен, менің маңдайыма кірсін.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Орын ауыстыру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Қиядағы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қызыл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түлкіні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Қияннан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соққан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бүркіт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алады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Жылдамдық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39750" y="3644900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47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/>
          <p:cNvSpPr>
            <a:spLocks noChangeArrowheads="1"/>
          </p:cNvSpPr>
          <p:nvPr/>
        </p:nvSpPr>
        <p:spPr bwMode="auto">
          <a:xfrm rot="10800000">
            <a:off x="3181350" y="6270625"/>
            <a:ext cx="2757488" cy="54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40983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0984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40964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40981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0982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1"/>
              <a:endParaRPr kumimoji="1" lang="ru-RU" sz="2400">
                <a:solidFill>
                  <a:srgbClr val="009900"/>
                </a:solidFill>
                <a:latin typeface="휴먼모음T"/>
                <a:ea typeface="휴먼모음T"/>
                <a:cs typeface="휴먼모음T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4000" b="1" i="1" smtClean="0">
                <a:solidFill>
                  <a:srgbClr val="0000FF"/>
                </a:solidFill>
              </a:rPr>
              <a:t> </a:t>
            </a:r>
            <a: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  <a:t>Үйге тапсырма</a:t>
            </a:r>
            <a:endParaRPr lang="ru-RU" sz="40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625579" y="1573156"/>
            <a:ext cx="8715375" cy="3714750"/>
          </a:xfrm>
        </p:spPr>
        <p:txBody>
          <a:bodyPr/>
          <a:lstStyle/>
          <a:p>
            <a:pPr algn="l" eaLnBrk="1" hangingPunct="1"/>
            <a: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  <a:t>Күнделікті енді ашайық</a:t>
            </a:r>
            <a:b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  <a:t>Үй тапсырмасын жазайық.</a:t>
            </a:r>
            <a:b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  <a:t> Архимед күші мен денелердің жүзу шарттарынан алған білімді,</a:t>
            </a:r>
            <a:b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  <a:t>Ұмытпай есте сақтайық.</a:t>
            </a:r>
          </a:p>
          <a:p>
            <a:pPr algn="l" eaLnBrk="1" hangingPunct="1"/>
            <a:r>
              <a:rPr lang="kk-KZ" b="1" i="1" dirty="0" smtClean="0">
                <a:latin typeface="Century Schoolbook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l" eaLnBrk="1" hangingPunct="1"/>
            <a:r>
              <a:rPr lang="kk-KZ" b="1" dirty="0">
                <a:solidFill>
                  <a:srgbClr val="FF0000"/>
                </a:solidFill>
              </a:rPr>
              <a:t>§</a:t>
            </a:r>
            <a:r>
              <a:rPr lang="kk-KZ" b="1" i="1" dirty="0" smtClean="0">
                <a:solidFill>
                  <a:srgbClr val="FF3300"/>
                </a:solidFill>
                <a:latin typeface="Century Schoolbook" pitchFamily="18" charset="0"/>
              </a:rPr>
              <a:t> </a:t>
            </a:r>
            <a:r>
              <a:rPr lang="kk-KZ" b="1" i="1" dirty="0" smtClean="0">
                <a:solidFill>
                  <a:srgbClr val="FF0000"/>
                </a:solidFill>
                <a:latin typeface="Century Schoolbook" pitchFamily="18" charset="0"/>
              </a:rPr>
              <a:t>55, 56 </a:t>
            </a:r>
          </a:p>
          <a:p>
            <a:pPr algn="l" eaLnBrk="1" hangingPunct="1"/>
            <a:r>
              <a:rPr lang="kk-KZ" b="1" i="1" dirty="0" smtClean="0">
                <a:solidFill>
                  <a:srgbClr val="FF0000"/>
                </a:solidFill>
                <a:latin typeface="Century Schoolbook" pitchFamily="18" charset="0"/>
              </a:rPr>
              <a:t>29 жаттығу №6-9</a:t>
            </a:r>
            <a:endParaRPr lang="ru-RU" b="1" i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26" name="Picture 56" descr="MCj04166460000[1]"/>
          <p:cNvPicPr>
            <a:picLocks noChangeAspect="1"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82" y="4005064"/>
            <a:ext cx="1517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glob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"/>
            <a:ext cx="13922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827584" y="1916832"/>
            <a:ext cx="7772400" cy="1363662"/>
          </a:xfrm>
        </p:spPr>
        <p:txBody>
          <a:bodyPr lIns="0" tIns="0" rIns="0" bIns="0" anchor="b"/>
          <a:lstStyle/>
          <a:p>
            <a:pPr marL="0" indent="0" algn="ctr" eaLnBrk="1" hangingPunct="1">
              <a:buNone/>
              <a:defRPr/>
            </a:pPr>
            <a:r>
              <a:rPr lang="kk-K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Рефлексия</a:t>
            </a:r>
            <a:br>
              <a:rPr lang="kk-KZ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kk-KZ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«Бір жұлдыз, бір тілек»</a:t>
            </a:r>
            <a:endParaRPr lang="ru-RU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5" name="Picture 3" descr="AG0031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8416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ертикальный свиток 24"/>
          <p:cNvSpPr/>
          <p:nvPr/>
        </p:nvSpPr>
        <p:spPr>
          <a:xfrm>
            <a:off x="-454025" y="1696250"/>
            <a:ext cx="7546975" cy="481647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00100" indent="-342900">
              <a:spcAft>
                <a:spcPts val="0"/>
              </a:spcAft>
              <a:buFontTx/>
              <a:buAutoNum type="arabicPeriod"/>
              <a:defRPr/>
            </a:pP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Times New Roman"/>
              </a:rPr>
              <a:t>Күш дегеніміз не?</a:t>
            </a:r>
          </a:p>
          <a:p>
            <a:pPr marL="800100" indent="-342900">
              <a:spcAft>
                <a:spcPts val="0"/>
              </a:spcAft>
              <a:buFontTx/>
              <a:buAutoNum type="arabicPeriod"/>
              <a:defRPr/>
            </a:pP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Times New Roman"/>
              </a:rPr>
              <a:t>К</a:t>
            </a: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ү</a:t>
            </a: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Cambria"/>
              </a:rPr>
              <a:t>шті</a:t>
            </a: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ң</a:t>
            </a: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Cambria"/>
              </a:rPr>
              <a:t>т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ү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Cambria"/>
              </a:rPr>
              <a:t>рлері</a:t>
            </a:r>
            <a:r>
              <a:rPr lang="kk-KZ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/>
                <a:ea typeface="Calibri"/>
                <a:cs typeface="Times New Roman"/>
              </a:rPr>
              <a:t>н ата?</a:t>
            </a:r>
          </a:p>
          <a:p>
            <a:pPr marL="800100" indent="-342900">
              <a:spcAft>
                <a:spcPts val="0"/>
              </a:spcAft>
              <a:buFontTx/>
              <a:buAutoNum type="arabicPeriod"/>
              <a:defRPr/>
            </a:pPr>
            <a:r>
              <a:rPr lang="kk-KZ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Күшті өлшейтін құрал? 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800100" indent="-342900"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10800000">
            <a:off x="3181350" y="6270625"/>
            <a:ext cx="2757488" cy="54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900113" y="188913"/>
            <a:ext cx="7345362" cy="1811337"/>
            <a:chOff x="612" y="562"/>
            <a:chExt cx="3175" cy="373"/>
          </a:xfrm>
        </p:grpSpPr>
        <p:sp>
          <p:nvSpPr>
            <p:cNvPr id="4119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4120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4101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lnTo>
                  <a:pt x="9394" y="20151"/>
                </a:ln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4117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118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1"/>
              <a:endParaRPr kumimoji="1" lang="ru-RU" sz="2400">
                <a:solidFill>
                  <a:srgbClr val="009900"/>
                </a:solidFill>
                <a:latin typeface="휴먼모음T"/>
                <a:ea typeface="휴먼모음T"/>
                <a:cs typeface="휴먼모음T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pic>
        <p:nvPicPr>
          <p:cNvPr id="4113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1214438" y="642938"/>
            <a:ext cx="7572375" cy="642937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FF0000"/>
                </a:solidFill>
              </a:rPr>
              <a:t> </a:t>
            </a:r>
            <a:r>
              <a:rPr lang="kk-KZ" sz="4000" b="1" i="1" dirty="0" smtClean="0">
                <a:solidFill>
                  <a:srgbClr val="FF0000"/>
                </a:solidFill>
                <a:latin typeface="Century Schoolbook" pitchFamily="18" charset="0"/>
              </a:rPr>
              <a:t>Өткен тақырыпты қайталау.</a:t>
            </a:r>
            <a:endParaRPr lang="ru-RU" sz="4000" b="1" i="1" dirty="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4115" name="Picture 26" descr="ny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4233863"/>
            <a:ext cx="25288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Прямоугольник 1"/>
          <p:cNvSpPr>
            <a:spLocks noChangeArrowheads="1"/>
          </p:cNvSpPr>
          <p:nvPr/>
        </p:nvSpPr>
        <p:spPr bwMode="auto">
          <a:xfrm>
            <a:off x="1187450" y="1728788"/>
            <a:ext cx="633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339752" y="87312"/>
            <a:ext cx="64516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АРХИМЕД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ЖАЙЛЫ  АҢЫЗ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819" y="495299"/>
            <a:ext cx="8755062" cy="77346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3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Аңыз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бойынша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бұл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заңның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ашылуына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себепкер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болған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сиракуз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патшасы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Гиерон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болған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екен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</a:rPr>
              <a:t>Ол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Архимедке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</a:rPr>
              <a:t>өзінің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тәжінің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таза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алтыннан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жасалғанын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біліп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беруді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</a:rPr>
              <a:t>тапсырады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8436" name="Рисунок 3" descr="tempimage43.tif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666875"/>
            <a:ext cx="23225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 descr="tempimage44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065588"/>
            <a:ext cx="2692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 descr="tempimage45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527175"/>
            <a:ext cx="1879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6" descr="tempimage46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028825"/>
            <a:ext cx="1520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7" descr="tempimage47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690938"/>
            <a:ext cx="21939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8" descr="tempimage48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836988"/>
            <a:ext cx="197167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9" descr="tempimage49.tif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620838"/>
            <a:ext cx="17859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1" descr="tempimage11.tif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755576" y="116632"/>
            <a:ext cx="192873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k-KZ" b="1" dirty="0">
                <a:solidFill>
                  <a:srgbClr val="FF3300"/>
                </a:solidFill>
              </a:rPr>
              <a:t>БЕЙНЕКӨРІНІС</a:t>
            </a:r>
            <a:endParaRPr lang="ru-R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55302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/>
                <a:ea typeface="Calibri"/>
                <a:cs typeface="Times New Roman"/>
              </a:rPr>
              <a:t>Миға шабуыл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695394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k-KZ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mbria"/>
                <a:ea typeface="Calibri"/>
                <a:cs typeface="Times New Roman"/>
              </a:rPr>
              <a:t>Бұл бейнекөріністертен нені байқадыңдар?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k-KZ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mbria"/>
                <a:ea typeface="Calibri"/>
                <a:cs typeface="Times New Roman"/>
              </a:rPr>
              <a:t>Су астындағы денелерге қандай күштер әрекет етеді?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k-KZ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mbria"/>
                <a:ea typeface="Calibri"/>
                <a:cs typeface="Times New Roman"/>
              </a:rPr>
              <a:t>Неге  су астындағы биші кыздар суға батып кетпеді?</a:t>
            </a:r>
            <a:endParaRPr lang="en-US" sz="2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ambria"/>
              <a:ea typeface="Calibri"/>
              <a:cs typeface="Times New Roman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k-KZ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mbria"/>
                <a:ea typeface="Calibri"/>
                <a:cs typeface="Times New Roman"/>
              </a:rPr>
              <a:t>Кеменің жүзіп жүруіне қандай күштер әрекет етті?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k-KZ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mbria"/>
                <a:ea typeface="Calibri"/>
                <a:cs typeface="Times New Roman"/>
              </a:rPr>
              <a:t>Су асты кемесінің су астында ал, кеменің су бетінде жүзіп </a:t>
            </a:r>
          </a:p>
          <a:p>
            <a:pPr>
              <a:lnSpc>
                <a:spcPct val="200000"/>
              </a:lnSpc>
            </a:pPr>
            <a:r>
              <a:rPr lang="kk-KZ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ambria"/>
                <a:ea typeface="Calibri"/>
                <a:cs typeface="Times New Roman"/>
              </a:rPr>
              <a:t>      жүруіне әсер еткен күштердің айырмашылығы?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/>
          <p:cNvSpPr>
            <a:spLocks noChangeArrowheads="1" noChangeShapeType="1" noTextEdit="1"/>
          </p:cNvSpPr>
          <p:nvPr/>
        </p:nvSpPr>
        <p:spPr bwMode="auto">
          <a:xfrm>
            <a:off x="2214563" y="500063"/>
            <a:ext cx="4991100" cy="1285875"/>
          </a:xfrm>
          <a:prstGeom prst="rect">
            <a:avLst/>
          </a:prstGeom>
          <a:extLst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«Архимед </a:t>
            </a:r>
            <a:r>
              <a:rPr lang="ru-RU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күшінің</a:t>
            </a:r>
            <a:r>
              <a:rPr lang="ru-RU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сыры»</a:t>
            </a:r>
            <a:endParaRPr lang="ru-RU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kk-KZ" sz="3600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эксперимент жүргізу.</a:t>
            </a:r>
            <a:endParaRPr lang="ru-RU" sz="3600" b="1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7" name="Picture 10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7859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Рисунок2cc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5001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827088" y="2117725"/>
            <a:ext cx="7416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ТАПСЫРМА: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 ішінде массасы 100 г денеге әрекет ететін ығыстырушы күшті (Архимед күші) анықтау.</a:t>
            </a:r>
          </a:p>
          <a:p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ҚҰРАЛ-ЖАБДЫҚТАР: 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Динамометр, штатив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жүк,  суы бар ыдыс</a:t>
            </a:r>
          </a:p>
          <a:p>
            <a:pPr algn="ctr"/>
            <a:endParaRPr lang="kk-K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НӘТИЖЕ....</a:t>
            </a:r>
            <a:endParaRPr lang="ru-RU" sz="3600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260350"/>
            <a:ext cx="935831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35088"/>
            <a:ext cx="6011863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79388" y="549275"/>
            <a:ext cx="8713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Тірек-сызбалар:</a:t>
            </a:r>
          </a:p>
          <a:p>
            <a:pPr algn="just"/>
            <a:endParaRPr 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F=pS=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ρ</a:t>
            </a:r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ghS;</a:t>
            </a:r>
          </a:p>
          <a:p>
            <a:pPr algn="just"/>
            <a:endParaRPr 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F</a:t>
            </a:r>
            <a:r>
              <a:rPr lang="ru-RU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Ы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=F</a:t>
            </a:r>
            <a:r>
              <a:rPr lang="en-US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-F</a:t>
            </a:r>
            <a:r>
              <a:rPr lang="en-US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=ρgh</a:t>
            </a:r>
            <a:r>
              <a:rPr lang="en-US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S-ρgh</a:t>
            </a:r>
            <a:r>
              <a:rPr lang="en-US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S=ρgS(h</a:t>
            </a:r>
            <a:r>
              <a:rPr lang="en-US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-h</a:t>
            </a:r>
            <a:r>
              <a:rPr lang="en-US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)=ρghS=ρgV;</a:t>
            </a:r>
            <a:endParaRPr 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32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F</a:t>
            </a:r>
            <a:r>
              <a:rPr lang="ru-RU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Ы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= ρ</a:t>
            </a:r>
            <a:r>
              <a:rPr lang="kk-KZ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С</a:t>
            </a:r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gV</a:t>
            </a:r>
            <a:r>
              <a:rPr lang="kk-KZ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Д</a:t>
            </a:r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немесе 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F</a:t>
            </a:r>
            <a:r>
              <a:rPr lang="kk-KZ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= ρ</a:t>
            </a:r>
            <a:r>
              <a:rPr lang="kk-KZ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С</a:t>
            </a:r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gV</a:t>
            </a:r>
            <a:r>
              <a:rPr lang="kk-KZ" sz="3200" b="1" baseline="-250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Д</a:t>
            </a:r>
            <a:endParaRPr 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3200" b="1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Архимед к</a:t>
            </a:r>
            <a:r>
              <a:rPr lang="kk-KZ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3200" b="1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Cambria" pitchFamily="18" charset="0"/>
              </a:rPr>
              <a:t>ші</a:t>
            </a:r>
            <a:r>
              <a:rPr lang="kk-KZ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kk-KZ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F</a:t>
            </a:r>
            <a:r>
              <a:rPr lang="kk-KZ" sz="3200" b="1" baseline="-250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kk-KZ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= </a:t>
            </a:r>
            <a:r>
              <a:rPr lang="en-US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ρ</a:t>
            </a:r>
            <a:r>
              <a:rPr lang="kk-KZ" sz="3200" b="1" baseline="-250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</a:t>
            </a:r>
            <a:r>
              <a:rPr lang="kk-KZ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gV</a:t>
            </a:r>
            <a:r>
              <a:rPr lang="kk-KZ" sz="3200" b="1" baseline="-2500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Д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2701</TotalTime>
  <Words>639</Words>
  <Application>Microsoft Office PowerPoint</Application>
  <PresentationFormat>Экран (4:3)</PresentationFormat>
  <Paragraphs>125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Оформление по умолчанию</vt:lpstr>
      <vt:lpstr>Воздушный поток</vt:lpstr>
      <vt:lpstr>1_Воздушный поток</vt:lpstr>
      <vt:lpstr>Твердый переплет</vt:lpstr>
      <vt:lpstr>Презентация PowerPoint</vt:lpstr>
      <vt:lpstr> Ойлана отырып, топ атын қой! </vt:lpstr>
      <vt:lpstr> Өткен тақырыпты қайталау.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Үйге тапсырма</vt:lpstr>
      <vt:lpstr>Рефлексия  «Бір жұлдыз, бір тілек»</vt:lpstr>
    </vt:vector>
  </TitlesOfParts>
  <Company>Средняя школа №....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Admin</cp:lastModifiedBy>
  <cp:revision>365</cp:revision>
  <dcterms:created xsi:type="dcterms:W3CDTF">2007-02-20T16:25:57Z</dcterms:created>
  <dcterms:modified xsi:type="dcterms:W3CDTF">2013-03-04T08:37:12Z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2651819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000800ca3f000000000001024110</vt:lpwstr>
  </property>
</Properties>
</file>