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0" r:id="rId3"/>
    <p:sldId id="321" r:id="rId4"/>
    <p:sldId id="322" r:id="rId5"/>
    <p:sldId id="323" r:id="rId6"/>
    <p:sldId id="313" r:id="rId7"/>
    <p:sldId id="314" r:id="rId8"/>
    <p:sldId id="335" r:id="rId9"/>
    <p:sldId id="334" r:id="rId10"/>
    <p:sldId id="315" r:id="rId11"/>
    <p:sldId id="326" r:id="rId12"/>
    <p:sldId id="327" r:id="rId13"/>
    <p:sldId id="316" r:id="rId14"/>
    <p:sldId id="325" r:id="rId15"/>
    <p:sldId id="336" r:id="rId16"/>
    <p:sldId id="337" r:id="rId17"/>
    <p:sldId id="338" r:id="rId18"/>
    <p:sldId id="257" r:id="rId19"/>
    <p:sldId id="258" r:id="rId20"/>
    <p:sldId id="259" r:id="rId21"/>
    <p:sldId id="260" r:id="rId22"/>
    <p:sldId id="262" r:id="rId23"/>
    <p:sldId id="318" r:id="rId24"/>
    <p:sldId id="261" r:id="rId25"/>
    <p:sldId id="317" r:id="rId26"/>
    <p:sldId id="263" r:id="rId27"/>
    <p:sldId id="264" r:id="rId28"/>
    <p:sldId id="265" r:id="rId29"/>
    <p:sldId id="319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329" r:id="rId40"/>
    <p:sldId id="275" r:id="rId41"/>
    <p:sldId id="276" r:id="rId42"/>
    <p:sldId id="277" r:id="rId43"/>
    <p:sldId id="330" r:id="rId44"/>
    <p:sldId id="278" r:id="rId45"/>
    <p:sldId id="280" r:id="rId46"/>
    <p:sldId id="281" r:id="rId47"/>
    <p:sldId id="282" r:id="rId48"/>
    <p:sldId id="331" r:id="rId49"/>
    <p:sldId id="332" r:id="rId50"/>
    <p:sldId id="33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9E4-8702-4F0E-9E2E-51667D70D73B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486-1EE2-40DC-92DE-0D794E68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3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9E4-8702-4F0E-9E2E-51667D70D73B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486-1EE2-40DC-92DE-0D794E68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8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9E4-8702-4F0E-9E2E-51667D70D73B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486-1EE2-40DC-92DE-0D794E68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0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9E4-8702-4F0E-9E2E-51667D70D73B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486-1EE2-40DC-92DE-0D794E68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9E4-8702-4F0E-9E2E-51667D70D73B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486-1EE2-40DC-92DE-0D794E68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4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9E4-8702-4F0E-9E2E-51667D70D73B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486-1EE2-40DC-92DE-0D794E68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3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9E4-8702-4F0E-9E2E-51667D70D73B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486-1EE2-40DC-92DE-0D794E68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4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9E4-8702-4F0E-9E2E-51667D70D73B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486-1EE2-40DC-92DE-0D794E68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6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9E4-8702-4F0E-9E2E-51667D70D73B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486-1EE2-40DC-92DE-0D794E68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8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9E4-8702-4F0E-9E2E-51667D70D73B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486-1EE2-40DC-92DE-0D794E68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1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9E4-8702-4F0E-9E2E-51667D70D73B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7486-1EE2-40DC-92DE-0D794E68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9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AC9E4-8702-4F0E-9E2E-51667D70D73B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7486-1EE2-40DC-92DE-0D794E68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7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ages.myshared.ru/5/424354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3" y="188640"/>
            <a:ext cx="864095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БОГИ ДРЕВНЕГО ЕГИПТА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otvet.imgsmail.ru/download/875a8375f91de049494d6073098e8a2f_f805c0c870bf70d1ab85b98266e275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0" y="1052736"/>
            <a:ext cx="86701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otoham.ru/img/picture/Nov/28/3072e9a1049c34d42ff271a07a50e738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8" y="332655"/>
            <a:ext cx="8879018" cy="63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ruditov.net/_fr/42/0055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1"/>
            <a:ext cx="8712968" cy="61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РЕЛИГИОЗНЫЕ СИМВОЛЫ: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АНКХ-ЕГИПЕТСКИЙ КРЕСТ, ГЛАЗ ГОРА, СКАРАБЕЙ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http://2.bp.blogspot.com/-kPPbVbGr3_s/T72-ztFpM1I/AAAAAAAAMHc/684ErnLgysw/s1600/amulet+eye-of-horus+tutanhamon+glass+g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73805"/>
            <a:ext cx="4143442" cy="26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x.vukajlija.com/var/uploads/avatars/201012/37174/medium_ankh_symb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52" y="1340768"/>
            <a:ext cx="1570935" cy="220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nlonews.ru/wp-content/uploads/2016/03/1458190261_Skarabeiy-Svyashennyiy-simvol-Egipta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4" y="3645024"/>
            <a:ext cx="3420452" cy="301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heathersanimations.com/backgrounds6/egypt/slat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6304" r="1947" b="6304"/>
          <a:stretch/>
        </p:blipFill>
        <p:spPr bwMode="auto">
          <a:xfrm>
            <a:off x="4139952" y="1417309"/>
            <a:ext cx="3493652" cy="23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rttrans.com.ua/imageproduct/1986/Kom_Ombo_033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1"/>
            <a:ext cx="8784976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0" name="Picture 8" descr="http://mskcc.ru/Images/d5a300db-4293-42db-bdd3-1e6c2c6af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264696" cy="569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historyworlds.ru/uploads/gallery/main/52/1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3" y="188640"/>
            <a:ext cx="825184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egyptopedia.info/images/stories/Original/culture/but_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97352" cy="55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narmeregypt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20713"/>
            <a:ext cx="6553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Текст 3"/>
          <p:cNvSpPr>
            <a:spLocks/>
          </p:cNvSpPr>
          <p:nvPr/>
        </p:nvSpPr>
        <p:spPr bwMode="auto">
          <a:xfrm>
            <a:off x="2051050" y="5589588"/>
            <a:ext cx="7343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0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Палетка Нармера. IV тыс. до н.э. Каирский музей. Египет</a:t>
            </a:r>
          </a:p>
        </p:txBody>
      </p:sp>
    </p:spTree>
    <p:extLst>
      <p:ext uri="{BB962C8B-B14F-4D97-AF65-F5344CB8AC3E}">
        <p14:creationId xmlns:p14="http://schemas.microsoft.com/office/powerpoint/2010/main" val="14362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611560" y="884237"/>
            <a:ext cx="82073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/>
            <a:r>
              <a:rPr lang="ru-RU" b="1" dirty="0">
                <a:solidFill>
                  <a:srgbClr val="002060"/>
                </a:solidFill>
              </a:rPr>
              <a:t>Эволюция и символика египетской пирамиды: «</a:t>
            </a:r>
            <a:r>
              <a:rPr lang="ru-RU" b="1" dirty="0" err="1">
                <a:solidFill>
                  <a:srgbClr val="002060"/>
                </a:solidFill>
              </a:rPr>
              <a:t>мастаба</a:t>
            </a:r>
            <a:r>
              <a:rPr lang="ru-RU" b="1" dirty="0">
                <a:solidFill>
                  <a:srgbClr val="002060"/>
                </a:solidFill>
              </a:rPr>
              <a:t>», </a:t>
            </a:r>
            <a:r>
              <a:rPr lang="ru-RU" b="1" dirty="0" err="1">
                <a:solidFill>
                  <a:srgbClr val="002060"/>
                </a:solidFill>
              </a:rPr>
              <a:t>ступенческая</a:t>
            </a:r>
            <a:r>
              <a:rPr lang="ru-RU" b="1" dirty="0">
                <a:solidFill>
                  <a:srgbClr val="002060"/>
                </a:solidFill>
              </a:rPr>
              <a:t> пирамида </a:t>
            </a:r>
            <a:r>
              <a:rPr lang="ru-RU" b="1" dirty="0" err="1">
                <a:solidFill>
                  <a:srgbClr val="002060"/>
                </a:solidFill>
              </a:rPr>
              <a:t>Джосера</a:t>
            </a:r>
            <a:r>
              <a:rPr lang="ru-RU" b="1" dirty="0">
                <a:solidFill>
                  <a:srgbClr val="002060"/>
                </a:solidFill>
              </a:rPr>
              <a:t> (зодчий </a:t>
            </a:r>
            <a:r>
              <a:rPr lang="ru-RU" b="1" dirty="0" err="1">
                <a:solidFill>
                  <a:srgbClr val="002060"/>
                </a:solidFill>
              </a:rPr>
              <a:t>Имхотеп</a:t>
            </a:r>
            <a:r>
              <a:rPr lang="ru-RU" b="1" dirty="0">
                <a:solidFill>
                  <a:srgbClr val="002060"/>
                </a:solidFill>
              </a:rPr>
              <a:t>) в </a:t>
            </a:r>
            <a:r>
              <a:rPr lang="ru-RU" b="1" dirty="0" err="1">
                <a:solidFill>
                  <a:srgbClr val="002060"/>
                </a:solidFill>
              </a:rPr>
              <a:t>Саккара</a:t>
            </a:r>
            <a:r>
              <a:rPr lang="ru-RU" b="1" dirty="0">
                <a:solidFill>
                  <a:srgbClr val="002060"/>
                </a:solidFill>
              </a:rPr>
              <a:t>; гробницы </a:t>
            </a:r>
            <a:r>
              <a:rPr lang="ru-RU" b="1" dirty="0" err="1">
                <a:solidFill>
                  <a:srgbClr val="002060"/>
                </a:solidFill>
              </a:rPr>
              <a:t>Снофру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Медуме</a:t>
            </a:r>
            <a:r>
              <a:rPr lang="ru-RU" b="1" dirty="0">
                <a:solidFill>
                  <a:srgbClr val="002060"/>
                </a:solidFill>
              </a:rPr>
              <a:t> и </a:t>
            </a:r>
            <a:r>
              <a:rPr lang="ru-RU" b="1" dirty="0" err="1">
                <a:solidFill>
                  <a:srgbClr val="002060"/>
                </a:solidFill>
              </a:rPr>
              <a:t>Дашуре</a:t>
            </a:r>
            <a:r>
              <a:rPr lang="ru-RU" b="1" dirty="0">
                <a:solidFill>
                  <a:srgbClr val="002060"/>
                </a:solidFill>
              </a:rPr>
              <a:t>, классические пирамиды в Гизе.</a:t>
            </a:r>
          </a:p>
          <a:p>
            <a:pPr indent="365125"/>
            <a:r>
              <a:rPr lang="ru-RU" b="1" dirty="0">
                <a:solidFill>
                  <a:srgbClr val="002060"/>
                </a:solidFill>
              </a:rPr>
              <a:t>Формообразование: монументальность, </a:t>
            </a:r>
            <a:r>
              <a:rPr lang="ru-RU" b="1" dirty="0" err="1">
                <a:solidFill>
                  <a:srgbClr val="002060"/>
                </a:solidFill>
              </a:rPr>
              <a:t>геометризм</a:t>
            </a:r>
            <a:r>
              <a:rPr lang="ru-RU" b="1" dirty="0">
                <a:solidFill>
                  <a:srgbClr val="002060"/>
                </a:solidFill>
              </a:rPr>
              <a:t> форм, четкость силуэта, лаконизм, отсутствие декора. Синтез искусств под эгидой архитектуры. </a:t>
            </a:r>
          </a:p>
        </p:txBody>
      </p:sp>
    </p:spTree>
    <p:extLst>
      <p:ext uri="{BB962C8B-B14F-4D97-AF65-F5344CB8AC3E}">
        <p14:creationId xmlns:p14="http://schemas.microsoft.com/office/powerpoint/2010/main" val="39454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95" y="188640"/>
            <a:ext cx="4965500" cy="6340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hat-why.my1.ru/_pu/0/33933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4" y="840312"/>
            <a:ext cx="5146676" cy="244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kirovchanka.ru/assets/images/Articles/fashion/history/egy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75" y="620688"/>
            <a:ext cx="3586823" cy="239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thehazeleyacademy.com/wp-content/uploads/2016/03/py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54101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mg.espicture.ru/7/odejda-egiptyan-kartinki-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0604"/>
            <a:ext cx="2664295" cy="32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книжка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820896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2555776" y="260648"/>
            <a:ext cx="4622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Эволюция египетской пирамиды</a:t>
            </a:r>
          </a:p>
        </p:txBody>
      </p:sp>
    </p:spTree>
    <p:extLst>
      <p:ext uri="{BB962C8B-B14F-4D97-AF65-F5344CB8AC3E}">
        <p14:creationId xmlns:p14="http://schemas.microsoft.com/office/powerpoint/2010/main" val="21567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книжка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0" y="333375"/>
            <a:ext cx="43021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8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115617" y="5857875"/>
            <a:ext cx="8028384" cy="739775"/>
          </a:xfrm>
        </p:spPr>
        <p:txBody>
          <a:bodyPr lIns="109728" tIns="0"/>
          <a:lstStyle/>
          <a:p>
            <a:pPr marL="0" indent="0">
              <a:buFont typeface="Wingdings" pitchFamily="2" charset="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Пирамида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Джосера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Саккаре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Около 2650 до н. э. 125×115.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Древний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Египет</a:t>
            </a:r>
          </a:p>
        </p:txBody>
      </p:sp>
      <p:pic>
        <p:nvPicPr>
          <p:cNvPr id="47106" name="Picture 2" descr="C:\Users\ноут\Desktop\история искусств\piramida_dzhosera_v_sakk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632848" cy="524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5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etsready.com/wp-content/uploads/2015/09/Egyptian-Pyramids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6" y="1196752"/>
            <a:ext cx="881225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395288" y="5445125"/>
            <a:ext cx="8774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Пирамида – символ Света, силы Солнца, пирамида – «лестница», пирамида – «луч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4.404content.com/1/15/E1/696399495252411546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5607"/>
            <a:ext cx="7455954" cy="49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утро пирами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241"/>
            <a:ext cx="8772196" cy="558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179512" y="168945"/>
            <a:ext cx="8772196" cy="739775"/>
          </a:xfrm>
          <a:prstGeom prst="rect">
            <a:avLst/>
          </a:prstGeom>
        </p:spPr>
        <p:txBody>
          <a:bodyPr vert="horz" lIns="109728" tIns="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 пирамиды Хеопса</a:t>
            </a:r>
          </a:p>
        </p:txBody>
      </p:sp>
    </p:spTree>
    <p:extLst>
      <p:ext uri="{BB962C8B-B14F-4D97-AF65-F5344CB8AC3E}">
        <p14:creationId xmlns:p14="http://schemas.microsoft.com/office/powerpoint/2010/main" val="9590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41376" y="5949280"/>
            <a:ext cx="7056437" cy="574675"/>
          </a:xfrm>
        </p:spPr>
        <p:txBody>
          <a:bodyPr lIns="109728" tIns="0"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Ансамбль в Гизе. Большой сфинкс. Около 2575—2465 до н. э.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</a:rPr>
              <a:t>Высота – более 20 м, ширина 11,5 м, длина 72 м.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Древний Египет</a:t>
            </a:r>
          </a:p>
        </p:txBody>
      </p:sp>
      <p:pic>
        <p:nvPicPr>
          <p:cNvPr id="5122" name="Picture 2" descr="http://mygeog.ru/wp-content/uploads/2011/03/0_17a4_708e7aca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377"/>
            <a:ext cx="7776864" cy="522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ChangeArrowheads="1"/>
          </p:cNvSpPr>
          <p:nvPr/>
        </p:nvSpPr>
        <p:spPr bwMode="auto">
          <a:xfrm>
            <a:off x="395536" y="548680"/>
            <a:ext cx="8064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/>
            <a:r>
              <a:rPr lang="ru-RU" b="1" dirty="0" smtClean="0">
                <a:solidFill>
                  <a:srgbClr val="002060"/>
                </a:solidFill>
              </a:rPr>
              <a:t>Развитие </a:t>
            </a:r>
            <a:r>
              <a:rPr lang="ru-RU" b="1" dirty="0">
                <a:solidFill>
                  <a:srgbClr val="002060"/>
                </a:solidFill>
              </a:rPr>
              <a:t>храмовой </a:t>
            </a:r>
            <a:r>
              <a:rPr lang="ru-RU" b="1" dirty="0" smtClean="0">
                <a:solidFill>
                  <a:srgbClr val="002060"/>
                </a:solidFill>
              </a:rPr>
              <a:t>архитектуры в </a:t>
            </a:r>
            <a:r>
              <a:rPr lang="ru-RU" b="1" dirty="0">
                <a:solidFill>
                  <a:srgbClr val="002060"/>
                </a:solidFill>
              </a:rPr>
              <a:t>период Нового царства: храмы </a:t>
            </a:r>
            <a:r>
              <a:rPr lang="ru-RU" b="1" dirty="0" err="1">
                <a:solidFill>
                  <a:srgbClr val="002060"/>
                </a:solidFill>
              </a:rPr>
              <a:t>Хатшепсут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Карнак</a:t>
            </a:r>
            <a:r>
              <a:rPr lang="ru-RU" b="1" dirty="0">
                <a:solidFill>
                  <a:srgbClr val="002060"/>
                </a:solidFill>
              </a:rPr>
              <a:t>, Луксор. </a:t>
            </a:r>
            <a:endParaRPr lang="ru-RU" b="1" dirty="0" smtClean="0">
              <a:solidFill>
                <a:srgbClr val="002060"/>
              </a:solidFill>
            </a:endParaRPr>
          </a:p>
          <a:p>
            <a:pPr indent="365125"/>
            <a:r>
              <a:rPr lang="ru-RU" b="1" dirty="0" smtClean="0">
                <a:solidFill>
                  <a:srgbClr val="002060"/>
                </a:solidFill>
              </a:rPr>
              <a:t>Сложение </a:t>
            </a:r>
            <a:r>
              <a:rPr lang="ru-RU" b="1" dirty="0">
                <a:solidFill>
                  <a:srgbClr val="002060"/>
                </a:solidFill>
              </a:rPr>
              <a:t>египетского ордера; в основе египетских колонн – стилизация растительных мотивов: пальмовидная, </a:t>
            </a:r>
            <a:r>
              <a:rPr lang="ru-RU" b="1" dirty="0" err="1">
                <a:solidFill>
                  <a:srgbClr val="002060"/>
                </a:solidFill>
              </a:rPr>
              <a:t>лотосовидная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папирусовидная</a:t>
            </a:r>
            <a:r>
              <a:rPr lang="ru-RU" b="1" dirty="0">
                <a:solidFill>
                  <a:srgbClr val="002060"/>
                </a:solidFill>
              </a:rPr>
              <a:t> колонны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00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395536" y="260648"/>
            <a:ext cx="2285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Египетские колонны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architan.ru/images/cms/data/kolonny/3-6-kolo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7320"/>
            <a:ext cx="3691869" cy="5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skullcamp.co/wp-content/uploads/2016/09/ancient-egyptian-architecture-columns-with-ae-buildings-on-pinterest-ancient-egypt-egypt-and-templ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skullcamp.co/wp-content/uploads/2016/09/ancient-egyptian-architecture-columns-with-ae-buildings-on-pinterest-ancient-egypt-egypt-and-temple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://e-libra.ru/files/books/2013/02/05/346739/i_0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824" y="329427"/>
            <a:ext cx="4792656" cy="23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fs1.ppt4web.ru/images/95239/123966/640/img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47882" b="2473"/>
          <a:stretch/>
        </p:blipFill>
        <p:spPr bwMode="auto">
          <a:xfrm>
            <a:off x="4943475" y="2830249"/>
            <a:ext cx="2652861" cy="39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acade-project.ru/images/cms/thumbs/1c2b4409bc8088fb589c2dd808ec8e59ed019edd/8-7-rokoko_500_auto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1882"/>
            <a:ext cx="298723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ri-kam.ru/assets/images/arhitekturnye-stili/pejzazhnyij-stil/kolonnyi/kolonny-drevnego-egip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6445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rystalinks.com/TempleatPhilae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94"/>
          <a:stretch/>
        </p:blipFill>
        <p:spPr bwMode="auto">
          <a:xfrm>
            <a:off x="251520" y="3189150"/>
            <a:ext cx="3388567" cy="347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s60.radikal.ru/i169/1008/b7/d89ed4099b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240360" cy="12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plam.ru/nauchlit/bogi_i_lyudi_drevnego_egipta/_0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032448" cy="18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playing-field.ru/img/2015/052308/35422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"/>
          <a:stretch/>
        </p:blipFill>
        <p:spPr bwMode="auto">
          <a:xfrm>
            <a:off x="4572000" y="203211"/>
            <a:ext cx="3888432" cy="478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mg.photobucket.com/albums/v373/Aury/History%20of%20costume/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8712968" cy="14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QQQ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2150"/>
            <a:ext cx="73437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1125368" y="5514073"/>
            <a:ext cx="74282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Усыпальница-храм </a:t>
            </a:r>
            <a:r>
              <a:rPr lang="ru-RU" b="1" dirty="0" err="1">
                <a:solidFill>
                  <a:srgbClr val="002060"/>
                </a:solidFill>
              </a:rPr>
              <a:t>Ментухотепа</a:t>
            </a:r>
            <a:r>
              <a:rPr lang="ru-RU" b="1" dirty="0">
                <a:solidFill>
                  <a:srgbClr val="002060"/>
                </a:solidFill>
              </a:rPr>
              <a:t> I в </a:t>
            </a:r>
            <a:r>
              <a:rPr lang="ru-RU" b="1" dirty="0" err="1">
                <a:solidFill>
                  <a:srgbClr val="002060"/>
                </a:solidFill>
              </a:rPr>
              <a:t>Дейр</a:t>
            </a:r>
            <a:r>
              <a:rPr lang="ru-RU" b="1" dirty="0">
                <a:solidFill>
                  <a:srgbClr val="002060"/>
                </a:solidFill>
              </a:rPr>
              <a:t>-эль-</a:t>
            </a:r>
            <a:r>
              <a:rPr lang="ru-RU" b="1" dirty="0" err="1">
                <a:solidFill>
                  <a:srgbClr val="002060"/>
                </a:solidFill>
              </a:rPr>
              <a:t>Бахри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зап.</a:t>
            </a:r>
            <a:r>
              <a:rPr lang="ru-RU" b="1" dirty="0">
                <a:solidFill>
                  <a:srgbClr val="002060"/>
                </a:solidFill>
              </a:rPr>
              <a:t> Берегу Нила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(близ столицы Среднего царства Фив) </a:t>
            </a:r>
          </a:p>
        </p:txBody>
      </p:sp>
    </p:spTree>
    <p:extLst>
      <p:ext uri="{BB962C8B-B14F-4D97-AF65-F5344CB8AC3E}">
        <p14:creationId xmlns:p14="http://schemas.microsoft.com/office/powerpoint/2010/main" val="40104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3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36613"/>
            <a:ext cx="65532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 Box 6"/>
          <p:cNvSpPr txBox="1">
            <a:spLocks noChangeArrowheads="1"/>
          </p:cNvSpPr>
          <p:nvPr/>
        </p:nvSpPr>
        <p:spPr bwMode="auto">
          <a:xfrm>
            <a:off x="1403350" y="5516563"/>
            <a:ext cx="68607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Ахетатон</a:t>
            </a:r>
            <a:r>
              <a:rPr lang="ru-RU" b="1" dirty="0">
                <a:solidFill>
                  <a:srgbClr val="002060"/>
                </a:solidFill>
              </a:rPr>
              <a:t> – («Небосклон </a:t>
            </a:r>
            <a:r>
              <a:rPr lang="ru-RU" b="1" dirty="0" err="1">
                <a:solidFill>
                  <a:srgbClr val="002060"/>
                </a:solidFill>
              </a:rPr>
              <a:t>Атона</a:t>
            </a:r>
            <a:r>
              <a:rPr lang="ru-RU" b="1" dirty="0">
                <a:solidFill>
                  <a:srgbClr val="002060"/>
                </a:solidFill>
              </a:rPr>
              <a:t>») – современная </a:t>
            </a:r>
            <a:r>
              <a:rPr lang="ru-RU" b="1" dirty="0" err="1">
                <a:solidFill>
                  <a:srgbClr val="002060"/>
                </a:solidFill>
              </a:rPr>
              <a:t>Тель</a:t>
            </a:r>
            <a:r>
              <a:rPr lang="ru-RU" b="1" dirty="0">
                <a:solidFill>
                  <a:srgbClr val="002060"/>
                </a:solidFill>
              </a:rPr>
              <a:t>-эль-</a:t>
            </a:r>
            <a:r>
              <a:rPr lang="ru-RU" b="1" dirty="0" err="1">
                <a:solidFill>
                  <a:srgbClr val="002060"/>
                </a:solidFill>
              </a:rPr>
              <a:t>Амарна</a:t>
            </a:r>
            <a:r>
              <a:rPr lang="ru-RU" b="1" dirty="0">
                <a:solidFill>
                  <a:srgbClr val="002060"/>
                </a:solidFill>
              </a:rPr>
              <a:t>).</a:t>
            </a:r>
          </a:p>
          <a:p>
            <a:r>
              <a:rPr lang="ru-RU" b="1" dirty="0">
                <a:solidFill>
                  <a:srgbClr val="002060"/>
                </a:solidFill>
              </a:rPr>
              <a:t>Нач. </a:t>
            </a:r>
            <a:r>
              <a:rPr lang="en-US" b="1" dirty="0">
                <a:solidFill>
                  <a:srgbClr val="002060"/>
                </a:solidFill>
              </a:rPr>
              <a:t>XIV </a:t>
            </a:r>
            <a:r>
              <a:rPr lang="ru-RU" b="1" dirty="0">
                <a:solidFill>
                  <a:srgbClr val="002060"/>
                </a:solidFill>
              </a:rPr>
              <a:t>в. до. н.э.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1 пол. Нового царства. Реконструкция. </a:t>
            </a:r>
          </a:p>
        </p:txBody>
      </p:sp>
    </p:spTree>
    <p:extLst>
      <p:ext uri="{BB962C8B-B14F-4D97-AF65-F5344CB8AC3E}">
        <p14:creationId xmlns:p14="http://schemas.microsoft.com/office/powerpoint/2010/main" val="56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ChangeArrowheads="1"/>
          </p:cNvSpPr>
          <p:nvPr/>
        </p:nvSpPr>
        <p:spPr bwMode="auto">
          <a:xfrm>
            <a:off x="732036" y="692696"/>
            <a:ext cx="79930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/>
            <a:r>
              <a:rPr lang="ru-RU" b="1" dirty="0">
                <a:solidFill>
                  <a:srgbClr val="002060"/>
                </a:solidFill>
              </a:rPr>
              <a:t>Скульптура. Образ человека, иконография египетского портрета: черты отвлеченности и передача портретного сходства, однако лицо индивидуализировано в тех пределах, которые допускались в ритуальном портрете.</a:t>
            </a:r>
          </a:p>
          <a:p>
            <a:pPr indent="365125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2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60475" y="5373216"/>
            <a:ext cx="7632700" cy="1014412"/>
          </a:xfrm>
        </p:spPr>
        <p:txBody>
          <a:bodyPr lIns="109728" tIns="0"/>
          <a:lstStyle/>
          <a:p>
            <a:pPr marL="0" indent="0">
              <a:buFont typeface="Wingdings" pitchFamily="2" charset="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Статуя писца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Каи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Сер. III тыс. до н.э. Известняк.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53,7 см,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44 см,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глуб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35 см. Лувр, Париж </a:t>
            </a:r>
          </a:p>
        </p:txBody>
      </p:sp>
      <p:pic>
        <p:nvPicPr>
          <p:cNvPr id="54274" name="Picture 2" descr="C:\Users\ноут\Desktop\история искусств\1259856947_scribe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76250"/>
            <a:ext cx="35274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C:\Users\ноут\Desktop\история искусств\statuya-pistsa-k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76250"/>
            <a:ext cx="367506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2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600" y="5661248"/>
            <a:ext cx="6985000" cy="792163"/>
          </a:xfrm>
        </p:spPr>
        <p:txBody>
          <a:bodyPr lIns="109728" tIns="0"/>
          <a:lstStyle/>
          <a:p>
            <a:pPr marL="0" indent="0">
              <a:buFont typeface="Wingdings" pitchFamily="2" charset="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Парная статуя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Рахотепа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Нофрет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Медуме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Фрагмент. IV династия. 1–я пол. III тыс. до н. э. Каир, Египетский музей</a:t>
            </a:r>
          </a:p>
        </p:txBody>
      </p:sp>
      <p:pic>
        <p:nvPicPr>
          <p:cNvPr id="17410" name="Picture 2" descr="https://41.media.tumblr.com/tumblr_me0z2gAOXG1rll4vd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24448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ok-t.ru/studopediaru/baza9/458788831755.files/image0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8882"/>
            <a:ext cx="2520280" cy="26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img1.liveinternet.ru/images/attach/c/1/55/434/55434955_Egyptec34288_cou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28" y="3168750"/>
            <a:ext cx="3096344" cy="23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ChangeArrowheads="1"/>
          </p:cNvSpPr>
          <p:nvPr/>
        </p:nvSpPr>
        <p:spPr bwMode="auto">
          <a:xfrm>
            <a:off x="395536" y="595312"/>
            <a:ext cx="82073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/>
            <a:r>
              <a:rPr lang="ru-RU" b="1" dirty="0">
                <a:solidFill>
                  <a:srgbClr val="002060"/>
                </a:solidFill>
              </a:rPr>
              <a:t>Религиозная реформа Эхнатона и ее влияние на развитие искусства. «</a:t>
            </a:r>
            <a:r>
              <a:rPr lang="ru-RU" b="1" dirty="0" err="1">
                <a:solidFill>
                  <a:srgbClr val="002060"/>
                </a:solidFill>
              </a:rPr>
              <a:t>Амарнский</a:t>
            </a:r>
            <a:r>
              <a:rPr lang="ru-RU" b="1" dirty="0">
                <a:solidFill>
                  <a:srgbClr val="002060"/>
                </a:solidFill>
              </a:rPr>
              <a:t> период». Новые выразительные средства и иконографические решения.</a:t>
            </a:r>
          </a:p>
          <a:p>
            <a:pPr indent="449263"/>
            <a:r>
              <a:rPr lang="ru-RU" b="1" dirty="0">
                <a:solidFill>
                  <a:srgbClr val="002060"/>
                </a:solidFill>
              </a:rPr>
              <a:t>Открытия Л. </a:t>
            </a:r>
            <a:r>
              <a:rPr lang="ru-RU" b="1" dirty="0" err="1">
                <a:solidFill>
                  <a:srgbClr val="002060"/>
                </a:solidFill>
              </a:rPr>
              <a:t>Боргхардта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Ахетатоне</a:t>
            </a:r>
            <a:r>
              <a:rPr lang="ru-RU" b="1" dirty="0">
                <a:solidFill>
                  <a:srgbClr val="002060"/>
                </a:solidFill>
              </a:rPr>
              <a:t>. Два портрета царицы </a:t>
            </a:r>
            <a:r>
              <a:rPr lang="ru-RU" b="1" dirty="0" err="1">
                <a:solidFill>
                  <a:srgbClr val="002060"/>
                </a:solidFill>
              </a:rPr>
              <a:t>Нефертити</a:t>
            </a:r>
            <a:r>
              <a:rPr lang="ru-RU" b="1" dirty="0">
                <a:solidFill>
                  <a:srgbClr val="002060"/>
                </a:solidFill>
              </a:rPr>
              <a:t>. Открытие гробницы Тутанхамона, памятники. </a:t>
            </a:r>
          </a:p>
        </p:txBody>
      </p:sp>
    </p:spTree>
    <p:extLst>
      <p:ext uri="{BB962C8B-B14F-4D97-AF65-F5344CB8AC3E}">
        <p14:creationId xmlns:p14="http://schemas.microsoft.com/office/powerpoint/2010/main" val="238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4"/>
          <p:cNvSpPr txBox="1">
            <a:spLocks noChangeArrowheads="1"/>
          </p:cNvSpPr>
          <p:nvPr/>
        </p:nvSpPr>
        <p:spPr bwMode="auto">
          <a:xfrm>
            <a:off x="2268538" y="404813"/>
            <a:ext cx="403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Искусство </a:t>
            </a:r>
            <a:r>
              <a:rPr lang="ru-RU" b="1" dirty="0" err="1">
                <a:solidFill>
                  <a:srgbClr val="002060"/>
                </a:solidFill>
              </a:rPr>
              <a:t>Амарны</a:t>
            </a:r>
            <a:r>
              <a:rPr lang="ru-RU" b="1" dirty="0">
                <a:solidFill>
                  <a:srgbClr val="002060"/>
                </a:solidFill>
              </a:rPr>
              <a:t>. Нач. </a:t>
            </a:r>
            <a:r>
              <a:rPr lang="en-US" b="1" dirty="0">
                <a:solidFill>
                  <a:srgbClr val="002060"/>
                </a:solidFill>
              </a:rPr>
              <a:t>XIV </a:t>
            </a:r>
            <a:r>
              <a:rPr lang="ru-RU" b="1" dirty="0">
                <a:solidFill>
                  <a:srgbClr val="002060"/>
                </a:solidFill>
              </a:rPr>
              <a:t>в. до н.э. </a:t>
            </a:r>
          </a:p>
        </p:txBody>
      </p:sp>
      <p:sp>
        <p:nvSpPr>
          <p:cNvPr id="57347" name="Текст 3"/>
          <p:cNvSpPr>
            <a:spLocks/>
          </p:cNvSpPr>
          <p:nvPr/>
        </p:nvSpPr>
        <p:spPr bwMode="auto">
          <a:xfrm>
            <a:off x="1476375" y="5734050"/>
            <a:ext cx="6985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tIns="0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Два портрета царицы </a:t>
            </a:r>
            <a:r>
              <a:rPr lang="ru-RU" b="1" dirty="0" err="1">
                <a:solidFill>
                  <a:srgbClr val="002060"/>
                </a:solidFill>
                <a:cs typeface="Times New Roman" pitchFamily="18" charset="0"/>
              </a:rPr>
              <a:t>Нефертити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  1-я </a:t>
            </a:r>
            <a:r>
              <a:rPr lang="ru-RU" b="1" dirty="0" err="1">
                <a:solidFill>
                  <a:srgbClr val="002060"/>
                </a:solidFill>
                <a:cs typeface="Times New Roman" pitchFamily="18" charset="0"/>
              </a:rPr>
              <a:t>четв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. XIV в. до н. э.</a:t>
            </a:r>
          </a:p>
        </p:txBody>
      </p:sp>
      <p:pic>
        <p:nvPicPr>
          <p:cNvPr id="16386" name="Picture 2" descr="http://sceptic-ratio.narod.ru/rep/kn24/nefertit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368197" cy="22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tatic.panoramio.com/photos/large/84347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r="29628"/>
          <a:stretch/>
        </p:blipFill>
        <p:spPr bwMode="auto">
          <a:xfrm>
            <a:off x="6156176" y="1032138"/>
            <a:ext cx="2709387" cy="42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russianamerica.com/ic/img.lenta.ru/news/2009/06/24/hermitage/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08720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98005" y="5589240"/>
            <a:ext cx="7343775" cy="804863"/>
          </a:xfrm>
        </p:spPr>
        <p:txBody>
          <a:bodyPr lIns="109728" tIns="0"/>
          <a:lstStyle/>
          <a:p>
            <a:pPr marL="0" indent="0">
              <a:buFont typeface="Wingdings" pitchFamily="2" charset="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Поклонение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Атону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Врезанный рельеф.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XIV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до н.э. Камень,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дерево.Египетский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музей. Каир</a:t>
            </a:r>
          </a:p>
        </p:txBody>
      </p:sp>
      <p:pic>
        <p:nvPicPr>
          <p:cNvPr id="58370" name="Picture 2" descr="C:\Users\ноут\Desktop\история искусств\i_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0713"/>
            <a:ext cx="3498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C:\Users\ноут\Desktop\история искусств\nefertiti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620713"/>
            <a:ext cx="36861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4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43100" y="6165850"/>
            <a:ext cx="7200900" cy="358775"/>
          </a:xfrm>
        </p:spPr>
        <p:txBody>
          <a:bodyPr lIns="109728" tIns="0"/>
          <a:lstStyle/>
          <a:p>
            <a:pPr marL="0" indent="0">
              <a:buFont typeface="Wingdings" pitchFamily="2" charset="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Памятники гробницы Тутанхамона</a:t>
            </a:r>
          </a:p>
        </p:txBody>
      </p:sp>
      <p:pic>
        <p:nvPicPr>
          <p:cNvPr id="59394" name="Picture 3" descr="C:\Users\ноут\Desktop\история искусств\55c19d29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6250"/>
            <a:ext cx="73707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2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59.radikal.ru/i165/1009/6e/feb84971dc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28760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51520" y="260648"/>
            <a:ext cx="236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Маска Тутанхамона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udioi.ru/cgi-bin/nph-r.cgi/000010A/http/mylitta.ru/uploads/posts/2016-08/1470292910_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9698"/>
            <a:ext cx="6552728" cy="63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06475" y="5949950"/>
            <a:ext cx="8137525" cy="523875"/>
          </a:xfrm>
        </p:spPr>
        <p:txBody>
          <a:bodyPr lIns="109728" tIns="0"/>
          <a:lstStyle/>
          <a:p>
            <a:pPr marL="0" indent="0">
              <a:buFont typeface="Wingdings" pitchFamily="2" charset="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Заупокойный храм царицы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-эль-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Бахри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Новое царство</a:t>
            </a:r>
          </a:p>
        </p:txBody>
      </p:sp>
      <p:pic>
        <p:nvPicPr>
          <p:cNvPr id="60418" name="Picture 2" descr="C:\Users\ноут\Desktop\история искусств\1350058207_deir-el-bahar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20713"/>
            <a:ext cx="67627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5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ChangeArrowheads="1"/>
          </p:cNvSpPr>
          <p:nvPr/>
        </p:nvSpPr>
        <p:spPr bwMode="auto">
          <a:xfrm>
            <a:off x="607765" y="620688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/>
            <a:r>
              <a:rPr lang="ru-RU" b="1" dirty="0">
                <a:solidFill>
                  <a:srgbClr val="002060"/>
                </a:solidFill>
              </a:rPr>
              <a:t>Искусство 2-й половины Нового царства (2 пол. </a:t>
            </a:r>
            <a:r>
              <a:rPr lang="en-US" b="1" dirty="0">
                <a:solidFill>
                  <a:srgbClr val="002060"/>
                </a:solidFill>
              </a:rPr>
              <a:t>XIV – </a:t>
            </a:r>
            <a:r>
              <a:rPr lang="ru-RU" b="1" dirty="0">
                <a:solidFill>
                  <a:srgbClr val="002060"/>
                </a:solidFill>
              </a:rPr>
              <a:t>нач. </a:t>
            </a:r>
            <a:r>
              <a:rPr lang="en-US" b="1" dirty="0">
                <a:solidFill>
                  <a:srgbClr val="002060"/>
                </a:solidFill>
              </a:rPr>
              <a:t>XI </a:t>
            </a:r>
            <a:r>
              <a:rPr lang="ru-RU" b="1" dirty="0">
                <a:solidFill>
                  <a:srgbClr val="002060"/>
                </a:solidFill>
              </a:rPr>
              <a:t>в. до н.э.).</a:t>
            </a:r>
          </a:p>
          <a:p>
            <a:pPr indent="365125"/>
            <a:r>
              <a:rPr lang="ru-RU" b="1" dirty="0">
                <a:solidFill>
                  <a:srgbClr val="002060"/>
                </a:solidFill>
              </a:rPr>
              <a:t>Именно в этот период достигли наибольшего размаха архитектурные работы в храме Амона в </a:t>
            </a:r>
            <a:r>
              <a:rPr lang="ru-RU" b="1" dirty="0" err="1" smtClean="0">
                <a:solidFill>
                  <a:srgbClr val="002060"/>
                </a:solidFill>
              </a:rPr>
              <a:t>Карнаке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indent="365125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53034" y="5733256"/>
            <a:ext cx="6985000" cy="720725"/>
          </a:xfrm>
        </p:spPr>
        <p:txBody>
          <a:bodyPr lIns="109728" tIns="0"/>
          <a:lstStyle/>
          <a:p>
            <a:pPr marL="0" indent="0">
              <a:buFont typeface="Wingdings" pitchFamily="2" charset="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Храмы в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Карнаке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Луксоре.</a:t>
            </a:r>
            <a:r>
              <a:rPr lang="ru-RU" sz="18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XVI—XI вв. до н. э.</a:t>
            </a:r>
          </a:p>
        </p:txBody>
      </p:sp>
      <p:pic>
        <p:nvPicPr>
          <p:cNvPr id="62466" name="Picture 2" descr="C:\Users\ноут\Desktop\история искусств\Karnak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7029450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2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 txBox="1">
            <a:spLocks/>
          </p:cNvSpPr>
          <p:nvPr/>
        </p:nvSpPr>
        <p:spPr>
          <a:xfrm>
            <a:off x="467544" y="5517232"/>
            <a:ext cx="2964217" cy="812806"/>
          </a:xfrm>
          <a:prstGeom prst="rect">
            <a:avLst/>
          </a:prstGeom>
        </p:spPr>
        <p:txBody>
          <a:bodyPr vert="horz" lIns="109728" tIns="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Пилоны – вход в храм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r-m.info/wp-content/uploads/2015/12/new-ideas-ancient-egyptian-architecture-houses-and-architecture-in-ancient-egypt-ancient-egypt-facts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6" y="260648"/>
            <a:ext cx="778464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4537075"/>
            <a:ext cx="6889750" cy="773113"/>
          </a:xfrm>
        </p:spPr>
        <p:txBody>
          <a:bodyPr lIns="109728" tIns="0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храмового комплекса. Храм Амона-Ра в Луксоре.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XV- XIII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вв. до н. э. Зодчий Аменхотеп Младший.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Users\ноут\Desktop\история искусств\i010-001-258761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060575"/>
            <a:ext cx="7596187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2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i009-001-206013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80645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2988" y="5164138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Гипостильный зал храма Амона-Ра в </a:t>
            </a:r>
            <a:r>
              <a:rPr lang="ru-RU" b="1" dirty="0" err="1">
                <a:solidFill>
                  <a:srgbClr val="002060"/>
                </a:solidFill>
              </a:rPr>
              <a:t>Карнаке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r>
              <a:rPr lang="en-US" b="1" dirty="0">
                <a:solidFill>
                  <a:srgbClr val="002060"/>
                </a:solidFill>
              </a:rPr>
              <a:t> 103x</a:t>
            </a:r>
            <a:r>
              <a:rPr lang="ru-RU" b="1" dirty="0">
                <a:solidFill>
                  <a:srgbClr val="002060"/>
                </a:solidFill>
              </a:rPr>
              <a:t>52.</a:t>
            </a:r>
            <a:r>
              <a:rPr lang="en-US" b="1" dirty="0">
                <a:solidFill>
                  <a:srgbClr val="002060"/>
                </a:solidFill>
              </a:rPr>
              <a:t> XIV-XII </a:t>
            </a:r>
            <a:r>
              <a:rPr lang="ru-RU" b="1" dirty="0">
                <a:solidFill>
                  <a:srgbClr val="002060"/>
                </a:solidFill>
              </a:rPr>
              <a:t>вв. до н. э. Реконструкция.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Зодчие </a:t>
            </a:r>
            <a:r>
              <a:rPr lang="ru-RU" b="1" dirty="0" err="1">
                <a:solidFill>
                  <a:srgbClr val="002060"/>
                </a:solidFill>
              </a:rPr>
              <a:t>Иупа</a:t>
            </a:r>
            <a:r>
              <a:rPr lang="ru-RU" b="1" dirty="0">
                <a:solidFill>
                  <a:srgbClr val="002060"/>
                </a:solidFill>
              </a:rPr>
              <a:t> и </a:t>
            </a:r>
            <a:r>
              <a:rPr lang="ru-RU" b="1" dirty="0" err="1">
                <a:solidFill>
                  <a:srgbClr val="002060"/>
                </a:solidFill>
              </a:rPr>
              <a:t>Хатиаи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953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/>
          <p:cNvSpPr>
            <a:spLocks noChangeArrowheads="1"/>
          </p:cNvSpPr>
          <p:nvPr/>
        </p:nvSpPr>
        <p:spPr bwMode="auto">
          <a:xfrm>
            <a:off x="611188" y="1484313"/>
            <a:ext cx="80645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/>
            <a:r>
              <a:rPr lang="ru-RU" b="1" dirty="0" smtClean="0">
                <a:solidFill>
                  <a:srgbClr val="002060"/>
                </a:solidFill>
              </a:rPr>
              <a:t>Большой </a:t>
            </a:r>
            <a:r>
              <a:rPr lang="ru-RU" b="1" dirty="0">
                <a:solidFill>
                  <a:srgbClr val="002060"/>
                </a:solidFill>
              </a:rPr>
              <a:t>храм Рамсеса </a:t>
            </a:r>
            <a:r>
              <a:rPr lang="en-US" b="1" dirty="0">
                <a:solidFill>
                  <a:srgbClr val="002060"/>
                </a:solidFill>
              </a:rPr>
              <a:t>II</a:t>
            </a:r>
            <a:r>
              <a:rPr lang="ru-RU" b="1" dirty="0">
                <a:solidFill>
                  <a:srgbClr val="002060"/>
                </a:solidFill>
              </a:rPr>
              <a:t> в Абу-</a:t>
            </a:r>
            <a:r>
              <a:rPr lang="ru-RU" b="1" dirty="0" err="1">
                <a:solidFill>
                  <a:srgbClr val="002060"/>
                </a:solidFill>
              </a:rPr>
              <a:t>Симбеле</a:t>
            </a:r>
            <a:r>
              <a:rPr lang="ru-RU" b="1" dirty="0">
                <a:solidFill>
                  <a:srgbClr val="002060"/>
                </a:solidFill>
              </a:rPr>
              <a:t>, в Нубии целиком вырублен в скалах и составляющий единый ансамбль вместе с Малым храмом. Фасад его представлял гигантский пилон, перед которым возвышались четыре 20-метровые статуи сидящих фараонов, наделенные портретными чертами Рамсеса </a:t>
            </a:r>
            <a:r>
              <a:rPr lang="en-US" b="1" dirty="0">
                <a:solidFill>
                  <a:srgbClr val="002060"/>
                </a:solidFill>
              </a:rPr>
              <a:t>II</a:t>
            </a:r>
            <a:r>
              <a:rPr lang="ru-RU" b="1" dirty="0">
                <a:solidFill>
                  <a:srgbClr val="002060"/>
                </a:solidFill>
              </a:rPr>
              <a:t>, также высеченные из каменного массива и видные с дальнего расстояния. Они утверждали не только власть фараона, но и величие огромных просторов египетской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4958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550" y="5517232"/>
            <a:ext cx="7993062" cy="523875"/>
          </a:xfrm>
        </p:spPr>
        <p:txBody>
          <a:bodyPr lIns="109728" tIns="0"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Большой храм Рамсеса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Абу–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Симбеле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Нубии.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до н. э. 2 пол. Нового царства</a:t>
            </a:r>
          </a:p>
          <a:p>
            <a:pPr marL="0" indent="0">
              <a:buFont typeface="Wingdings" pitchFamily="2" charset="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C:\Users\ноут\Desktop\история искусств\egipet__abu-simbel__hram_faraona_ramzesa_i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76250"/>
            <a:ext cx="75184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02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irst-charter.nata.cv.ua/data/uploads/unusual/sailboats-world/egypt_Tomba_de_Sennefer_Teb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9" y="476672"/>
            <a:ext cx="829756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iafilmy.su/uploads/posts/2014-06/1403676987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5"/>
            <a:ext cx="8424936" cy="56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c.pics.livejournal.com/raweesh/17094174/108535/108535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iles.abovetopsecret.com/files/img/yl4ebb3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4" y="980728"/>
            <a:ext cx="86112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bika.ru/adpopac/%D0%98%D1%81%D1%82%D0%BE%D1%80%D0%B8%D1%8F+%D0%B1%D1%83%D0%BC%D0%B0%D0%B3%D0%B8c/1643_html_6ccb35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040560" cy="330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332656"/>
            <a:ext cx="8640960" cy="675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ПИСЬМА:   ИЕРОГЛИФЫ</a:t>
            </a:r>
          </a:p>
        </p:txBody>
      </p:sp>
      <p:pic>
        <p:nvPicPr>
          <p:cNvPr id="1028" name="Picture 4" descr="https://im2-tub-kz.yandex.net/i?id=36523589e4c560fe72fb52441c28ef97&amp;n=33&amp;h=215&amp;w=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85" y="3068960"/>
            <a:ext cx="575728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ЖАН ФРАНСУА ШАМПОЛЬОН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277118"/>
            <a:ext cx="3624337" cy="15841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В 1922 году расшифровал египетское письмо. Является основателем египтологии.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AutoShape 2" descr="http://ic.pics.livejournal.com/papyrus_net/26436479/1001781/1001781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ic.pics.livejournal.com/papyrus_net/26436479/1001781/1001781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ic.pics.livejournal.com/papyrus_net/26436479/1001781/1001781_origina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mg04.rl0.ru/pgc/c600x315/50de359e-ee19-b008-ee19-b007ef5aca32.photo.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www.sjsu.edu/faculty/watkins/champoll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4965367" cy="3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ПАПИРУС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://www.mygardenlife.com/uploads/2011/10/3241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5" y="1052736"/>
            <a:ext cx="3384939" cy="33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planetaskazok.ru/images/stories/uznaika/piramidy/img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76725"/>
            <a:ext cx="3458319" cy="53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900igr.net/datai/literatura/Istorija-knigi/0016-017-Praroditelem-knigi-byl-svi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3096344" cy="202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ПАПИРУС – МАТЕРИАЛ ДЛЯ ПИСЬМА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http://www.metod-kopilka.ru/images/doc/25/19358/hello_html_m5ed8bb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256724" cy="24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library.rit.edu/cary/cc_db/before_press/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31" y="1052736"/>
            <a:ext cx="4013749" cy="24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i.dailymail.co.uk/i/pix/2013/04/16/article-2309930-193DA3CF000005DC-952_634x5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4" y="3645024"/>
            <a:ext cx="3428561" cy="28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amazing-facts.ru/img/im_2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578</Words>
  <Application>Microsoft Office PowerPoint</Application>
  <PresentationFormat>Экран (4:3)</PresentationFormat>
  <Paragraphs>46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ОДЕЖДА</vt:lpstr>
      <vt:lpstr>Презентация PowerPoint</vt:lpstr>
      <vt:lpstr>Презентация PowerPoint</vt:lpstr>
      <vt:lpstr>Презентация PowerPoint</vt:lpstr>
      <vt:lpstr>Презентация PowerPoint</vt:lpstr>
      <vt:lpstr>ЖАН ФРАНСУА ШАМПОЛЬОН</vt:lpstr>
      <vt:lpstr>ПАПИРУС</vt:lpstr>
      <vt:lpstr>ПАПИРУС – МАТЕРИАЛ ДЛЯ ПИСЬМА</vt:lpstr>
      <vt:lpstr>БОГИ ДРЕВНЕГО ЕГИПТА</vt:lpstr>
      <vt:lpstr>Презентация PowerPoint</vt:lpstr>
      <vt:lpstr>Презентация PowerPoint</vt:lpstr>
      <vt:lpstr>РЕЛИГИОЗНЫЕ СИМВОЛЫ:  АНКХ-ЕГИПЕТСКИЙ КРЕСТ, ГЛАЗ ГОРА, СКАРАБЕЙ</vt:lpstr>
      <vt:lpstr>Презентация PowerPoint</vt:lpstr>
      <vt:lpstr>МУЗЫКАЛЬНЫЕ 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2016-10-18T03:02:52Z</dcterms:created>
  <dcterms:modified xsi:type="dcterms:W3CDTF">2016-10-25T03:33:52Z</dcterms:modified>
</cp:coreProperties>
</file>