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6" r:id="rId5"/>
    <p:sldId id="258" r:id="rId6"/>
    <p:sldId id="278" r:id="rId7"/>
    <p:sldId id="276" r:id="rId8"/>
    <p:sldId id="272" r:id="rId9"/>
    <p:sldId id="275" r:id="rId10"/>
    <p:sldId id="273" r:id="rId11"/>
    <p:sldId id="274" r:id="rId12"/>
    <p:sldId id="277" r:id="rId13"/>
    <p:sldId id="261" r:id="rId14"/>
    <p:sldId id="268" r:id="rId15"/>
    <p:sldId id="265" r:id="rId16"/>
    <p:sldId id="260" r:id="rId17"/>
    <p:sldId id="259" r:id="rId18"/>
    <p:sldId id="280" r:id="rId19"/>
    <p:sldId id="262" r:id="rId20"/>
    <p:sldId id="263" r:id="rId21"/>
    <p:sldId id="264" r:id="rId22"/>
    <p:sldId id="267" r:id="rId23"/>
    <p:sldId id="269" r:id="rId24"/>
    <p:sldId id="27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03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0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1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0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9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2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0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4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9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3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8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6B1F-5F9F-46E7-B51B-D517FCADA18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1687-44C1-4C6B-8F60-CE0C63BDA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485840"/>
            <a:ext cx="3739952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МИНОЙСКАЯ ЦИВИЛИЗАЦИЯ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2060848"/>
            <a:ext cx="316044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ОСТРОВ КРИТ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КНОССКИЙ ДВОРЕЦ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80" name="Picture 4" descr="https://ancientcivs.ru/_bd/0/00703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012"/>
            <a:ext cx="449417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1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НИТЬ АРИАДНЫ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my-ussr.ru/images/diafilmy/legendy-predanija-skazanija/nit-ariadny/21-nit-ariad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15509"/>
          <a:stretch/>
        </p:blipFill>
        <p:spPr bwMode="auto">
          <a:xfrm>
            <a:off x="395536" y="1124743"/>
            <a:ext cx="8424936" cy="50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5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ЧЕРНЫЕ ПАРУСА КОРАБЛЯ ТЕСЕЯ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my-ussr.ru/images/diafilmy/legendy-predanija-skazanija/nit-ariadny/34-nit-ariad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4258" b="15950"/>
          <a:stretch/>
        </p:blipFill>
        <p:spPr bwMode="auto">
          <a:xfrm>
            <a:off x="323529" y="1052735"/>
            <a:ext cx="8530198" cy="52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6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ЦАРЬ ЭГЕЙ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www.dl.ket.org/latin1/gallery/myth/heroes/images/theseu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19"/>
            <a:ext cx="8136903" cy="56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ПЛАН КНОССКОГО ДВОРЦА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1-knossospalaceplan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848715"/>
            <a:ext cx="6205778" cy="56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5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Лабиринт изображали даже на монетах Кносса. Однако изображения лабиринта часто встречаются и в других местах Земл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7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СИСТЕМА ОСВЕЩЕНИЯ ДВОРЦА –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«СВЕТОВЫЕ КОЛОДЦЫ»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present5.com/docs/krit_images/krit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2333" r="1712" b="5816"/>
          <a:stretch/>
        </p:blipFill>
        <p:spPr bwMode="auto">
          <a:xfrm>
            <a:off x="827584" y="1556792"/>
            <a:ext cx="7105999" cy="50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1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КОЛОННА ЭГЕЙСКОГО ТИПА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Knossos-crete-greece-knos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80728"/>
            <a:ext cx="797295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2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РЕКОНСТРУКЦИЯ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ПОРТИКА С КОЛОННАМИ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m1-tub-kz.yandex.net/i?id=eddbf6348f77b93237c1f1dbe6f2c5b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5282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4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ПРАЗДНИКИ  КРИТА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www.evpatori.ru/wp-content/uploads/2016/01/%D0%BA%D0%B5%D1%80%D0%B0%D0%BC-%D0%BF%D1%80%D0%B0%D0%B7%D0%B4%D0%BD%D0%B5%D1%81%D1%82%D0%B2%D0%B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91522" cy="43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59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ИГРЫ С БЫКОМ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im0-tub-kz.yandex.net/i?id=c62a55f0e6936231be2d5ba15a57cb3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6" y="908719"/>
            <a:ext cx="8189371" cy="56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7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СОВРЕМЕННЫЙ ОСТРОВ КРИТ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Крит(греч.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Κρήτη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, </a:t>
            </a:r>
            <a:r>
              <a:rPr lang="ru-RU" sz="1600" b="1" i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Крити</a:t>
            </a:r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 — 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самый большой греческий остров, пятый по величине остров в Средиземном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море.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Расположен в 110 км от Европы, в 175 км от </a:t>
            </a:r>
            <a:r>
              <a:rPr lang="ru-RU" sz="1600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Азии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 и в 300 км от Африки. Географически относится к Европе. Крит омывается тремя морями — Критским на севере, Ливийским на юге и Ионическим на западе. Административный центр — город Ираклион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Современный Крит составляет одну из тринадцати 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периферий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Греческой республики и является одним из наибольших экономических и культурных центров страны.</a:t>
            </a:r>
          </a:p>
        </p:txBody>
      </p:sp>
      <p:pic>
        <p:nvPicPr>
          <p:cNvPr id="1026" name="Picture 2" descr="Crete topographic map-ru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" y="2830775"/>
            <a:ext cx="5559775" cy="26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2839576"/>
            <a:ext cx="2843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Остров Крит – </a:t>
            </a:r>
            <a:r>
              <a:rPr lang="ru-RU" sz="1400" dirty="0">
                <a:solidFill>
                  <a:srgbClr val="002060"/>
                </a:solidFill>
              </a:rPr>
              <a:t>центр Минойской державы (III –II тыс. до н. э. ). </a:t>
            </a:r>
            <a:r>
              <a:rPr lang="ru-RU" sz="1400" dirty="0" smtClean="0">
                <a:solidFill>
                  <a:srgbClr val="002060"/>
                </a:solidFill>
              </a:rPr>
              <a:t>Здесь </a:t>
            </a:r>
            <a:r>
              <a:rPr lang="ru-RU" sz="1400" dirty="0">
                <a:solidFill>
                  <a:srgbClr val="002060"/>
                </a:solidFill>
              </a:rPr>
              <a:t>началась Греция, возникла первая великая цивилизация в Европе. </a:t>
            </a:r>
            <a:r>
              <a:rPr lang="ru-RU" sz="1400" dirty="0" smtClean="0">
                <a:solidFill>
                  <a:srgbClr val="002060"/>
                </a:solidFill>
              </a:rPr>
              <a:t>Мощная </a:t>
            </a:r>
            <a:r>
              <a:rPr lang="ru-RU" sz="1400" dirty="0">
                <a:solidFill>
                  <a:srgbClr val="002060"/>
                </a:solidFill>
              </a:rPr>
              <a:t>морская держава с хорошо развитыми торговыми путями. 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Единое централизованное государство при царе Миносе. </a:t>
            </a:r>
            <a:r>
              <a:rPr lang="ru-RU" sz="1400" dirty="0" smtClean="0">
                <a:solidFill>
                  <a:srgbClr val="002060"/>
                </a:solidFill>
              </a:rPr>
              <a:t>Родина </a:t>
            </a:r>
            <a:r>
              <a:rPr lang="ru-RU" sz="1400" dirty="0">
                <a:solidFill>
                  <a:srgbClr val="002060"/>
                </a:solidFill>
              </a:rPr>
              <a:t>культуры, искусства, обработки металла, ремесла. </a:t>
            </a:r>
            <a:r>
              <a:rPr lang="ru-RU" sz="1400" dirty="0" smtClean="0">
                <a:solidFill>
                  <a:srgbClr val="002060"/>
                </a:solidFill>
              </a:rPr>
              <a:t>Страна </a:t>
            </a:r>
            <a:r>
              <a:rPr lang="ru-RU" sz="1400" dirty="0">
                <a:solidFill>
                  <a:srgbClr val="002060"/>
                </a:solidFill>
              </a:rPr>
              <a:t>90 городов.</a:t>
            </a:r>
          </a:p>
        </p:txBody>
      </p:sp>
    </p:spTree>
    <p:extLst>
      <p:ext uri="{BB962C8B-B14F-4D97-AF65-F5344CB8AC3E}">
        <p14:creationId xmlns:p14="http://schemas.microsoft.com/office/powerpoint/2010/main" val="316856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ФРЕСКИ ДВОРЦА. ИЗОБРАЖЕНИЯ ЧЕЛОВЕКА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c1.staticflickr.com/8/7507/27737971272_75c575568a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2749" r="2240" b="12429"/>
          <a:stretch/>
        </p:blipFill>
        <p:spPr bwMode="auto">
          <a:xfrm>
            <a:off x="251520" y="908720"/>
            <a:ext cx="3945691" cy="23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et-travel.com/images/europe/knoss/1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254013" cy="310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3-tub-kz.yandex.net/i?id=e9e2a63b019d65e9782696ca3d427c39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 bwMode="auto">
          <a:xfrm>
            <a:off x="4932040" y="908720"/>
            <a:ext cx="3850315" cy="56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4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ФРЕСКИ ДВОРЦА.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ИЗОБРАЖЕНИЯ ЖИВОТНЫХ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im0-tub-kz.yandex.net/i?id=8e7858ff273aeba0768c6fb615326608&amp;n=33&amp;h=215&amp;w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3600400" cy="2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olizej.at.ua/_ph/159/478898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916832"/>
            <a:ext cx="4937737" cy="37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Фрески кносского дворца фото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" y="3933056"/>
            <a:ext cx="37536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5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СРАВНЕНИЕ АРХИТЕКТУРЫ ЦИВИЛИЗАЦИЙ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7"/>
            <a:ext cx="3744416" cy="2664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Архитектура </a:t>
            </a:r>
            <a:r>
              <a:rPr lang="ru-RU" sz="1600" b="1" dirty="0">
                <a:solidFill>
                  <a:srgbClr val="002060"/>
                </a:solidFill>
              </a:rPr>
              <a:t>Древнего Египта, Месопотамии – грандиозность, монументальность, симметрия, устойчивость, </a:t>
            </a:r>
            <a:r>
              <a:rPr lang="ru-RU" sz="1600" b="1" dirty="0" err="1">
                <a:solidFill>
                  <a:srgbClr val="002060"/>
                </a:solidFill>
              </a:rPr>
              <a:t>геометризм</a:t>
            </a:r>
            <a:r>
              <a:rPr lang="ru-RU" sz="1600" b="1" dirty="0">
                <a:solidFill>
                  <a:srgbClr val="002060"/>
                </a:solidFill>
              </a:rPr>
              <a:t> форм.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Архитектура </a:t>
            </a:r>
            <a:r>
              <a:rPr lang="ru-RU" sz="1600" b="1" dirty="0">
                <a:solidFill>
                  <a:srgbClr val="002060"/>
                </a:solidFill>
              </a:rPr>
              <a:t>Крита – легкость, </a:t>
            </a:r>
            <a:r>
              <a:rPr lang="ru-RU" sz="1600" b="1" dirty="0" err="1">
                <a:solidFill>
                  <a:srgbClr val="002060"/>
                </a:solidFill>
              </a:rPr>
              <a:t>разноэтажность</a:t>
            </a:r>
            <a:r>
              <a:rPr lang="ru-RU" sz="1600" b="1" dirty="0">
                <a:solidFill>
                  <a:srgbClr val="002060"/>
                </a:solidFill>
              </a:rPr>
              <a:t>, открытость, свободная, живописная планировочная композиция, связь с окружающим пейзажем, соразмерность </a:t>
            </a:r>
            <a:r>
              <a:rPr lang="ru-RU" sz="1600" b="1" dirty="0" smtClean="0">
                <a:solidFill>
                  <a:srgbClr val="002060"/>
                </a:solidFill>
              </a:rPr>
              <a:t>человеку.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s://im3-tub-kz.yandex.net/i?id=6bb0902b54babad5ab535a598c5715d3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hoto-zhurnal.ru/images/1947935_zikkuraty-mezhdurech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581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9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КРИТСКАЯ КЕРАМИКА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1400" b="1" dirty="0" smtClean="0">
                <a:solidFill>
                  <a:srgbClr val="002060"/>
                </a:solidFill>
              </a:rPr>
              <a:t>При </a:t>
            </a:r>
            <a:r>
              <a:rPr lang="ru-RU" sz="1400" b="1" dirty="0">
                <a:solidFill>
                  <a:srgbClr val="002060"/>
                </a:solidFill>
              </a:rPr>
              <a:t>раскопках на Крите найдено много огромных глиняных сосудов для хранения зерна, вина или воды – пифосов.</a:t>
            </a:r>
          </a:p>
        </p:txBody>
      </p:sp>
      <p:pic>
        <p:nvPicPr>
          <p:cNvPr id="11266" name="Picture 2" descr="http://www.tvorchistvo.ru/wp-content/uploads/2014/12/150253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3776"/>
            <a:ext cx="4896544" cy="20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3-tub-kz.yandex.net/i?id=16275b8daeeaf7eebc314dd8d867f76e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25" y="1815083"/>
            <a:ext cx="3146631" cy="20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sno.pro1.ru/lib/sidorova_iskusstvo_egeiskogo_mira/sidorova_iskusstvo_egeiskogo_mira-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7" y="4149080"/>
            <a:ext cx="2621583" cy="17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3-tub-kz.yandex.net/i?id=89014242ed600e84c93cd7abd176b94c&amp;n=33&amp;h=215&amp;w=4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5830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im1-tub-kz.yandex.net/i?id=a5b1edc25f458591282d7a6a866f63a7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81" y="4005064"/>
            <a:ext cx="2016224" cy="25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11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«КНОССКИЕ БОГИНИ»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4392488" cy="532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300" b="1" dirty="0" smtClean="0">
                <a:solidFill>
                  <a:srgbClr val="002060"/>
                </a:solidFill>
              </a:rPr>
              <a:t>Небольшие </a:t>
            </a:r>
            <a:r>
              <a:rPr lang="ru-RU" sz="2300" b="1" dirty="0">
                <a:solidFill>
                  <a:srgbClr val="002060"/>
                </a:solidFill>
              </a:rPr>
              <a:t>статуэтки «</a:t>
            </a:r>
            <a:r>
              <a:rPr lang="ru-RU" sz="2300" b="1" dirty="0" err="1">
                <a:solidFill>
                  <a:srgbClr val="002060"/>
                </a:solidFill>
              </a:rPr>
              <a:t>кносских</a:t>
            </a:r>
            <a:r>
              <a:rPr lang="ru-RU" sz="2300" b="1" dirty="0">
                <a:solidFill>
                  <a:srgbClr val="002060"/>
                </a:solidFill>
              </a:rPr>
              <a:t> богинь» знакомят нас с ритуальными танцами.</a:t>
            </a:r>
          </a:p>
        </p:txBody>
      </p:sp>
      <p:pic>
        <p:nvPicPr>
          <p:cNvPr id="12290" name="Picture 2" descr="https://inanna.virtualave.net/minoansnakegodd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240360" cy="45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vpatori.ru/wp-content/uploads/2016/01/bull-labr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2713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499992" y="5517232"/>
            <a:ext cx="4392488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Изображения </a:t>
            </a:r>
            <a:r>
              <a:rPr lang="ru-RU" sz="1600" b="1" dirty="0" err="1" smtClean="0">
                <a:solidFill>
                  <a:srgbClr val="002060"/>
                </a:solidFill>
              </a:rPr>
              <a:t>лабриса</a:t>
            </a:r>
            <a:r>
              <a:rPr lang="ru-RU" sz="1600" b="1" dirty="0" smtClean="0">
                <a:solidFill>
                  <a:srgbClr val="002060"/>
                </a:solidFill>
              </a:rPr>
              <a:t> и головы быка.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ГИБЕЛЬ ЦИВИЛИЗАЦИИ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s://ancientcivs.ru/_bd/0/76148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616624" cy="56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9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ПРИРОДА КРИТА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www.jeytravel.ru/greece/Lassithi_Cre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8" y="1049507"/>
            <a:ext cx="42414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static.openit.gr/cretanbeaches.com/images/stories/geo/kourtsa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57" y="104311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im1-tub-kz.yandex.net/i?id=d273c569bf564df4e2787e8c55fff250&amp;n=33&amp;h=215&amp;w=3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4" y="3980197"/>
            <a:ext cx="4175274" cy="26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i14.photobucket.com/albums/a306/Mirrian/Greece/kreta-landschaft-2237_zps81a712b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 bwMode="auto">
          <a:xfrm>
            <a:off x="4774105" y="4013223"/>
            <a:ext cx="4190383" cy="25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7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ЗАРОЖДЕНИЕ МИНОЙСКОЙ ЦИВИЛИЗАЦИИ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72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В </a:t>
            </a:r>
            <a:r>
              <a:rPr lang="ru-RU" sz="1800" b="1" dirty="0">
                <a:solidFill>
                  <a:srgbClr val="C00000"/>
                </a:solidFill>
              </a:rPr>
              <a:t>начале II тысячелетия до н. э. на острове Крит зародилась великая цивилизация.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 </a:t>
            </a:r>
            <a:r>
              <a:rPr lang="ru-RU" sz="1800" b="1" dirty="0">
                <a:solidFill>
                  <a:srgbClr val="002060"/>
                </a:solidFill>
              </a:rPr>
              <a:t>имени мифического царя Миноса ее называют </a:t>
            </a:r>
            <a:r>
              <a:rPr lang="ru-RU" sz="1800" b="1" dirty="0">
                <a:solidFill>
                  <a:srgbClr val="C00000"/>
                </a:solidFill>
              </a:rPr>
              <a:t>«минойской</a:t>
            </a:r>
            <a:r>
              <a:rPr lang="ru-RU" sz="1800" b="1" dirty="0" smtClean="0">
                <a:solidFill>
                  <a:srgbClr val="C00000"/>
                </a:solidFill>
              </a:rPr>
              <a:t>».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До </a:t>
            </a:r>
            <a:r>
              <a:rPr lang="ru-RU" sz="1800" b="1" dirty="0">
                <a:solidFill>
                  <a:srgbClr val="002060"/>
                </a:solidFill>
              </a:rPr>
              <a:t>нас дошли развалины дворцов Крита,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ярко </a:t>
            </a:r>
            <a:r>
              <a:rPr lang="ru-RU" sz="1800" b="1" dirty="0">
                <a:solidFill>
                  <a:srgbClr val="002060"/>
                </a:solidFill>
              </a:rPr>
              <a:t>расписанные вазы и небольшие статуэтки.</a:t>
            </a:r>
          </a:p>
        </p:txBody>
      </p:sp>
      <p:pic>
        <p:nvPicPr>
          <p:cNvPr id="22530" name="Picture 2" descr="http://1.bp.blogspot.com/-zvHP_k0e6PY/TjLO_h-OWfI/AAAAAAAAOWk/PbnkLTlTfLE/s1600/Knossos_Arthur+Evan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1614"/>
            <a:ext cx="2825312" cy="34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07904" y="3501008"/>
            <a:ext cx="460851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Артур Эванс - </a:t>
            </a:r>
            <a:r>
              <a:rPr lang="ru-RU" sz="1800" b="1" dirty="0" smtClean="0">
                <a:solidFill>
                  <a:srgbClr val="002060"/>
                </a:solidFill>
              </a:rPr>
              <a:t>английский ученый, археолог, исследователь культуры Крита.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КНОССКИЙ ДВОРЕЦ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evpatori.ru/wp-content/uploads/2015/03/%D0%BC%D0%B0%D0%BA%D0%B5%D1%82-knos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08912" cy="56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ТЕСЕЙ ОТПРАВЛЯЕТСЯ ПОБЕДИТЬ МИНОТРАВРА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my-ussr.ru/images/diafilmy/legendy-predanija-skazanija/legendy-i-mify-drevnih-grekov/11-legendy-i-mify-drevnih-grek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1728" r="1536" b="21225"/>
          <a:stretch/>
        </p:blipFill>
        <p:spPr bwMode="auto">
          <a:xfrm>
            <a:off x="342986" y="1412776"/>
            <a:ext cx="8411530" cy="50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3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ТЕСЕЙ ПРИБЫВАЕТ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ВО ДВОРЕЦ ЦАРЯ МИНОСА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my-ussr.ru/images/diafilmy/legendy-predanija-skazanija/nit-ariadny/8-nit-ariad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b="23884"/>
          <a:stretch/>
        </p:blipFill>
        <p:spPr bwMode="auto">
          <a:xfrm>
            <a:off x="294116" y="1556792"/>
            <a:ext cx="843812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5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МИФ О ТЕСЕЕ И МИНОТАВРЕ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://my-ussr.ru/images/diafilmy/legendy-predanija-skazanija/nit-ariadny/30-nit-ariad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7242"/>
          <a:stretch/>
        </p:blipFill>
        <p:spPr bwMode="auto">
          <a:xfrm>
            <a:off x="313479" y="1052736"/>
            <a:ext cx="8506993" cy="50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5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МИФ О ТЕСЕЕ И МИНОТАВРЕ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my-ussr.ru/images/diafilmy/legendy-predanija-skazanija/nit-ariadny/32-nit-ariad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" b="20459"/>
          <a:stretch/>
        </p:blipFill>
        <p:spPr bwMode="auto">
          <a:xfrm>
            <a:off x="323529" y="980728"/>
            <a:ext cx="8576148" cy="49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97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152</Words>
  <Application>Microsoft Office PowerPoint</Application>
  <PresentationFormat>Экран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МИНОЙСКАЯ ЦИВИЛИЗАЦИЯ</vt:lpstr>
      <vt:lpstr>СОВРЕМЕННЫЙ ОСТРОВ КРИТ</vt:lpstr>
      <vt:lpstr>ПРИРОДА КРИТА</vt:lpstr>
      <vt:lpstr>ЗАРОЖДЕНИЕ МИНОЙСКОЙ ЦИВИЛИЗАЦИИ</vt:lpstr>
      <vt:lpstr>КНОССКИЙ ДВОРЕЦ</vt:lpstr>
      <vt:lpstr>ТЕСЕЙ ОТПРАВЛЯЕТСЯ ПОБЕДИТЬ МИНОТРАВРА</vt:lpstr>
      <vt:lpstr>ТЕСЕЙ ПРИБЫВАЕТ  ВО ДВОРЕЦ ЦАРЯ МИНОСА</vt:lpstr>
      <vt:lpstr>МИФ О ТЕСЕЕ И МИНОТАВРЕ</vt:lpstr>
      <vt:lpstr>МИФ О ТЕСЕЕ И МИНОТАВРЕ</vt:lpstr>
      <vt:lpstr>НИТЬ АРИАДНЫ</vt:lpstr>
      <vt:lpstr>ЧЕРНЫЕ ПАРУСА КОРАБЛЯ ТЕСЕЯ</vt:lpstr>
      <vt:lpstr>ЦАРЬ ЭГЕЙ</vt:lpstr>
      <vt:lpstr>ПЛАН КНОССКОГО ДВОРЦА</vt:lpstr>
      <vt:lpstr>Презентация PowerPoint</vt:lpstr>
      <vt:lpstr>СИСТЕМА ОСВЕЩЕНИЯ ДВОРЦА –  «СВЕТОВЫЕ КОЛОДЦЫ»</vt:lpstr>
      <vt:lpstr>КОЛОННА ЭГЕЙСКОГО ТИПА</vt:lpstr>
      <vt:lpstr>РЕКОНСТРУКЦИЯ  ПОРТИКА С КОЛОННАМИ</vt:lpstr>
      <vt:lpstr>ПРАЗДНИКИ  КРИТА</vt:lpstr>
      <vt:lpstr>ИГРЫ С БЫКОМ</vt:lpstr>
      <vt:lpstr>ФРЕСКИ ДВОРЦА. ИЗОБРАЖЕНИЯ ЧЕЛОВЕКА</vt:lpstr>
      <vt:lpstr>ФРЕСКИ ДВОРЦА.  ИЗОБРАЖЕНИЯ ЖИВОТНЫХ</vt:lpstr>
      <vt:lpstr>СРАВНЕНИЕ АРХИТЕКТУРЫ ЦИВИЛИЗАЦИЙ</vt:lpstr>
      <vt:lpstr>КРИТСКАЯ КЕРАМИКА</vt:lpstr>
      <vt:lpstr>«КНОССКИЕ БОГИНИ»</vt:lpstr>
      <vt:lpstr>ГИБЕЛЬ ЦИВИЛИЗАЦИИ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МИНОЙСКАЯ ЦИВИЛИЗАЦИЯ</dc:title>
  <dc:creator>Admin</dc:creator>
  <cp:lastModifiedBy>User</cp:lastModifiedBy>
  <cp:revision>24</cp:revision>
  <dcterms:created xsi:type="dcterms:W3CDTF">2017-03-12T14:23:15Z</dcterms:created>
  <dcterms:modified xsi:type="dcterms:W3CDTF">2017-03-13T02:58:56Z</dcterms:modified>
</cp:coreProperties>
</file>