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9" r:id="rId4"/>
    <p:sldId id="266" r:id="rId5"/>
    <p:sldId id="258" r:id="rId6"/>
    <p:sldId id="278" r:id="rId7"/>
    <p:sldId id="276" r:id="rId8"/>
    <p:sldId id="272" r:id="rId9"/>
    <p:sldId id="275" r:id="rId10"/>
    <p:sldId id="273" r:id="rId11"/>
    <p:sldId id="274" r:id="rId12"/>
    <p:sldId id="277" r:id="rId13"/>
    <p:sldId id="261" r:id="rId14"/>
    <p:sldId id="268" r:id="rId15"/>
    <p:sldId id="265" r:id="rId16"/>
    <p:sldId id="260" r:id="rId17"/>
    <p:sldId id="259" r:id="rId18"/>
    <p:sldId id="280" r:id="rId19"/>
    <p:sldId id="262" r:id="rId20"/>
    <p:sldId id="263" r:id="rId21"/>
    <p:sldId id="264" r:id="rId22"/>
    <p:sldId id="267" r:id="rId23"/>
    <p:sldId id="269" r:id="rId24"/>
    <p:sldId id="27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2034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0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39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920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18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10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04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29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35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385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51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800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46B1F-5F9F-46E7-B51B-D517FCADA18E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61687-44C1-4C6B-8F60-CE0C63BDAC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7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8064" y="485840"/>
            <a:ext cx="3739952" cy="1470025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МИНОЙСКАЯ ЦИВИЛИЗАЦИЯ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2060848"/>
            <a:ext cx="316044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ОСТРОВ КРИТ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КНОССКИЙ ДВОРЕЦ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4580" name="Picture 4" descr="https://ancientcivs.ru/_bd/0/007032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6012"/>
            <a:ext cx="4494170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114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СОВРЕМЕННЫЙ ОСТРОВ КРИТ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24745"/>
            <a:ext cx="8229600" cy="13681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Крит(греч.</a:t>
            </a:r>
            <a:r>
              <a:rPr lang="ru-RU" sz="1600" b="1" dirty="0">
                <a:solidFill>
                  <a:srgbClr val="C00000"/>
                </a:solidFill>
                <a:cs typeface="Times New Roman" panose="02020603050405020304" pitchFamily="18" charset="0"/>
              </a:rPr>
              <a:t> </a:t>
            </a:r>
            <a:r>
              <a:rPr lang="ru-RU" sz="1600" b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Κρήτη</a:t>
            </a:r>
            <a:r>
              <a:rPr lang="ru-RU" sz="1600" b="1" dirty="0">
                <a:solidFill>
                  <a:srgbClr val="C00000"/>
                </a:solidFill>
                <a:cs typeface="Times New Roman" panose="02020603050405020304" pitchFamily="18" charset="0"/>
              </a:rPr>
              <a:t>, </a:t>
            </a:r>
            <a:r>
              <a:rPr lang="ru-RU" sz="1600" b="1" i="1" dirty="0" err="1" smtClean="0">
                <a:solidFill>
                  <a:srgbClr val="C00000"/>
                </a:solidFill>
                <a:cs typeface="Times New Roman" panose="02020603050405020304" pitchFamily="18" charset="0"/>
              </a:rPr>
              <a:t>Крити</a:t>
            </a:r>
            <a:r>
              <a:rPr lang="ru-RU" sz="1600" b="1" dirty="0" smtClean="0">
                <a:solidFill>
                  <a:srgbClr val="C00000"/>
                </a:solidFill>
                <a:cs typeface="Times New Roman" panose="02020603050405020304" pitchFamily="18" charset="0"/>
              </a:rPr>
              <a:t>)</a:t>
            </a:r>
            <a:r>
              <a:rPr lang="ru-RU" sz="1600" b="1" dirty="0">
                <a:solidFill>
                  <a:srgbClr val="C00000"/>
                </a:solidFill>
                <a:cs typeface="Times New Roman" panose="02020603050405020304" pitchFamily="18" charset="0"/>
              </a:rPr>
              <a:t> — </a:t>
            </a:r>
            <a:r>
              <a:rPr lang="ru-RU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самый большой греческий остров, пятый по величине остров в Средиземном </a:t>
            </a:r>
            <a:r>
              <a:rPr lang="ru-RU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море. </a:t>
            </a:r>
            <a:r>
              <a:rPr lang="ru-RU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Расположен в 110 км от Европы, в 175 км от </a:t>
            </a:r>
            <a:r>
              <a:rPr lang="ru-RU" sz="1600" u="sng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Азии</a:t>
            </a:r>
            <a:r>
              <a:rPr lang="ru-RU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 и в 300 км от Африки. Географически относится к Европе. Крит омывается тремя морями — Критским на севере, Ливийским на юге и Ионическим на западе. Административный центр — город Ираклион</a:t>
            </a:r>
            <a:r>
              <a:rPr lang="ru-RU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ru-RU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Современный Крит составляет одну из тринадцати </a:t>
            </a:r>
            <a:r>
              <a:rPr lang="ru-RU" sz="16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периферий </a:t>
            </a:r>
            <a:r>
              <a:rPr lang="ru-RU" sz="1600" dirty="0">
                <a:solidFill>
                  <a:srgbClr val="002060"/>
                </a:solidFill>
                <a:cs typeface="Times New Roman" panose="02020603050405020304" pitchFamily="18" charset="0"/>
              </a:rPr>
              <a:t>Греческой республики и является одним из наибольших экономических и культурных центров страны.</a:t>
            </a:r>
          </a:p>
        </p:txBody>
      </p:sp>
      <p:pic>
        <p:nvPicPr>
          <p:cNvPr id="1026" name="Picture 2" descr="Crete topographic map-ru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1" y="2830775"/>
            <a:ext cx="5559775" cy="2640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40152" y="2839576"/>
            <a:ext cx="28438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</a:rPr>
              <a:t>Остров Крит – </a:t>
            </a:r>
            <a:r>
              <a:rPr lang="ru-RU" sz="1400" dirty="0">
                <a:solidFill>
                  <a:srgbClr val="002060"/>
                </a:solidFill>
              </a:rPr>
              <a:t>центр Минойской державы (III –II тыс. до н. э. ). </a:t>
            </a:r>
            <a:r>
              <a:rPr lang="ru-RU" sz="1400" dirty="0" smtClean="0">
                <a:solidFill>
                  <a:srgbClr val="002060"/>
                </a:solidFill>
              </a:rPr>
              <a:t>Здесь </a:t>
            </a:r>
            <a:r>
              <a:rPr lang="ru-RU" sz="1400" dirty="0">
                <a:solidFill>
                  <a:srgbClr val="002060"/>
                </a:solidFill>
              </a:rPr>
              <a:t>началась Греция, возникла первая великая цивилизация в Европе. </a:t>
            </a:r>
            <a:r>
              <a:rPr lang="ru-RU" sz="1400" dirty="0" smtClean="0">
                <a:solidFill>
                  <a:srgbClr val="002060"/>
                </a:solidFill>
              </a:rPr>
              <a:t>Мощная </a:t>
            </a:r>
            <a:r>
              <a:rPr lang="ru-RU" sz="1400" dirty="0">
                <a:solidFill>
                  <a:srgbClr val="002060"/>
                </a:solidFill>
              </a:rPr>
              <a:t>морская держава с хорошо развитыми торговыми путями. </a:t>
            </a:r>
            <a:r>
              <a:rPr lang="ru-RU" sz="1400" dirty="0" smtClean="0">
                <a:solidFill>
                  <a:srgbClr val="002060"/>
                </a:solidFill>
              </a:rPr>
              <a:t> </a:t>
            </a:r>
            <a:r>
              <a:rPr lang="ru-RU" sz="1400" dirty="0">
                <a:solidFill>
                  <a:srgbClr val="002060"/>
                </a:solidFill>
              </a:rPr>
              <a:t>Единое централизованное государство при царе Миносе. </a:t>
            </a:r>
            <a:r>
              <a:rPr lang="ru-RU" sz="1400" dirty="0" smtClean="0">
                <a:solidFill>
                  <a:srgbClr val="002060"/>
                </a:solidFill>
              </a:rPr>
              <a:t>Родина </a:t>
            </a:r>
            <a:r>
              <a:rPr lang="ru-RU" sz="1400" dirty="0">
                <a:solidFill>
                  <a:srgbClr val="002060"/>
                </a:solidFill>
              </a:rPr>
              <a:t>культуры, искусства, обработки металла, ремесла. </a:t>
            </a:r>
            <a:r>
              <a:rPr lang="ru-RU" sz="1400" dirty="0" smtClean="0">
                <a:solidFill>
                  <a:srgbClr val="002060"/>
                </a:solidFill>
              </a:rPr>
              <a:t>Страна </a:t>
            </a:r>
            <a:r>
              <a:rPr lang="ru-RU" sz="1400" dirty="0">
                <a:solidFill>
                  <a:srgbClr val="002060"/>
                </a:solidFill>
              </a:rPr>
              <a:t>90 городов.</a:t>
            </a:r>
          </a:p>
        </p:txBody>
      </p:sp>
    </p:spTree>
    <p:extLst>
      <p:ext uri="{BB962C8B-B14F-4D97-AF65-F5344CB8AC3E}">
        <p14:creationId xmlns:p14="http://schemas.microsoft.com/office/powerpoint/2010/main" val="3168563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9412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ПРИРОДА КРИТА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3554" name="Picture 2" descr="http://www.jeytravel.ru/greece/Lassithi_Cret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38" y="1049507"/>
            <a:ext cx="424146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static.openit.gr/cretanbeaches.com/images/stories/geo/kourtsa/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557" y="1043116"/>
            <a:ext cx="399644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https://im1-tub-kz.yandex.net/i?id=d273c569bf564df4e2787e8c55fff250&amp;n=33&amp;h=215&amp;w=3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14" y="3980197"/>
            <a:ext cx="4175274" cy="261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0" name="Picture 8" descr="http://i14.photobucket.com/albums/a306/Mirrian/Greece/kreta-landschaft-2237_zps81a712b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4"/>
          <a:stretch/>
        </p:blipFill>
        <p:spPr bwMode="auto">
          <a:xfrm>
            <a:off x="4774105" y="4013223"/>
            <a:ext cx="4190383" cy="2584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871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ЗАРОЖДЕНИЕ МИНОЙСКОЙ ЦИВИЛИЗАЦИИ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72819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	</a:t>
            </a:r>
            <a:r>
              <a:rPr lang="ru-RU" sz="1800" b="1" dirty="0" smtClean="0">
                <a:solidFill>
                  <a:srgbClr val="C00000"/>
                </a:solidFill>
              </a:rPr>
              <a:t>В </a:t>
            </a:r>
            <a:r>
              <a:rPr lang="ru-RU" sz="1800" b="1" dirty="0">
                <a:solidFill>
                  <a:srgbClr val="C00000"/>
                </a:solidFill>
              </a:rPr>
              <a:t>начале II тысячелетия до н. э. на острове Крит зародилась великая цивилизация. </a:t>
            </a:r>
            <a:endParaRPr lang="ru-RU" sz="1800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По </a:t>
            </a:r>
            <a:r>
              <a:rPr lang="ru-RU" sz="1800" b="1" dirty="0">
                <a:solidFill>
                  <a:srgbClr val="002060"/>
                </a:solidFill>
              </a:rPr>
              <a:t>имени мифического царя Миноса ее называют </a:t>
            </a:r>
            <a:r>
              <a:rPr lang="ru-RU" sz="1800" b="1" dirty="0">
                <a:solidFill>
                  <a:srgbClr val="C00000"/>
                </a:solidFill>
              </a:rPr>
              <a:t>«минойской</a:t>
            </a:r>
            <a:r>
              <a:rPr lang="ru-RU" sz="1800" b="1" dirty="0" smtClean="0">
                <a:solidFill>
                  <a:srgbClr val="C00000"/>
                </a:solidFill>
              </a:rPr>
              <a:t>». 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До </a:t>
            </a:r>
            <a:r>
              <a:rPr lang="ru-RU" sz="1800" b="1" dirty="0">
                <a:solidFill>
                  <a:srgbClr val="002060"/>
                </a:solidFill>
              </a:rPr>
              <a:t>нас дошли развалины дворцов Крита, </a:t>
            </a:r>
            <a:endParaRPr lang="ru-RU" sz="1800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002060"/>
                </a:solidFill>
              </a:rPr>
              <a:t>ярко </a:t>
            </a:r>
            <a:r>
              <a:rPr lang="ru-RU" sz="1800" b="1" dirty="0">
                <a:solidFill>
                  <a:srgbClr val="002060"/>
                </a:solidFill>
              </a:rPr>
              <a:t>расписанные вазы и небольшие статуэтки.</a:t>
            </a:r>
          </a:p>
        </p:txBody>
      </p:sp>
      <p:pic>
        <p:nvPicPr>
          <p:cNvPr id="22530" name="Picture 2" descr="http://1.bp.blogspot.com/-zvHP_k0e6PY/TjLO_h-OWfI/AAAAAAAAOWk/PbnkLTlTfLE/s1600/Knossos_Arthur+Evans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871614"/>
            <a:ext cx="2825312" cy="347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3707904" y="3501008"/>
            <a:ext cx="4608512" cy="1728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b="1" dirty="0" smtClean="0">
                <a:solidFill>
                  <a:srgbClr val="C00000"/>
                </a:solidFill>
              </a:rPr>
              <a:t>Артур Эванс - </a:t>
            </a:r>
            <a:r>
              <a:rPr lang="ru-RU" sz="1800" b="1" dirty="0" smtClean="0">
                <a:solidFill>
                  <a:srgbClr val="002060"/>
                </a:solidFill>
              </a:rPr>
              <a:t>английский ученый, археолог, исследователь культуры Крита.</a:t>
            </a:r>
            <a:endParaRPr lang="ru-RU" sz="1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41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КНОССКИЙ ДВОРЕЦ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://www.evpatori.ru/wp-content/uploads/2015/03/%D0%BC%D0%B0%D0%BA%D0%B5%D1%82-knoss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208912" cy="560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55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ТЕСЕЙ ОТПРАВЛЯЕТСЯ ПОБЕДИТЬ МИНОТРАВРА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1506" name="Picture 2" descr="http://my-ussr.ru/images/diafilmy/legendy-predanija-skazanija/legendy-i-mify-drevnih-grekov/11-legendy-i-mify-drevnih-greko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" t="1728" r="1536" b="21225"/>
          <a:stretch/>
        </p:blipFill>
        <p:spPr bwMode="auto">
          <a:xfrm>
            <a:off x="342986" y="1412776"/>
            <a:ext cx="8411530" cy="50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235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ТЕСЕЙ ПРИБЫВАЕТ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ВО ДВОРЕЦ ЦАРЯ МИНОСА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9458" name="Picture 2" descr="http://my-ussr.ru/images/diafilmy/legendy-predanija-skazanija/nit-ariadny/8-nit-ariadn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8" b="23884"/>
          <a:stretch/>
        </p:blipFill>
        <p:spPr bwMode="auto">
          <a:xfrm>
            <a:off x="294116" y="1556792"/>
            <a:ext cx="8438121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050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МИФ О ТЕСЕЕ И МИНОТАВРЕ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5364" name="Picture 4" descr="http://my-ussr.ru/images/diafilmy/legendy-predanija-skazanija/nit-ariadny/30-nit-ariadn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17242"/>
          <a:stretch/>
        </p:blipFill>
        <p:spPr bwMode="auto">
          <a:xfrm>
            <a:off x="313479" y="1052736"/>
            <a:ext cx="8506993" cy="503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957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МИФ О ТЕСЕЕ И МИНОТАВРЕ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8434" name="Picture 2" descr="http://my-ussr.ru/images/diafilmy/legendy-predanija-skazanija/nit-ariadny/32-nit-ariadn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2" b="20459"/>
          <a:stretch/>
        </p:blipFill>
        <p:spPr bwMode="auto">
          <a:xfrm>
            <a:off x="323529" y="980728"/>
            <a:ext cx="8576148" cy="4998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497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2211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НИТЬ АРИАДНЫ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6386" name="Picture 2" descr="http://my-ussr.ru/images/diafilmy/legendy-predanija-skazanija/nit-ariadny/21-nit-ariadn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1" b="15509"/>
          <a:stretch/>
        </p:blipFill>
        <p:spPr bwMode="auto">
          <a:xfrm>
            <a:off x="395536" y="1124743"/>
            <a:ext cx="8424936" cy="505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658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ЧЕРНЫЕ ПАРУСА КОРАБЛЯ ТЕСЕЯ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7410" name="Picture 2" descr="http://my-ussr.ru/images/diafilmy/legendy-predanija-skazanija/nit-ariadny/34-nit-ariadny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" t="4258" b="15950"/>
          <a:stretch/>
        </p:blipFill>
        <p:spPr bwMode="auto">
          <a:xfrm>
            <a:off x="323529" y="1052735"/>
            <a:ext cx="8530198" cy="520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566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ЦАРЬ ЭГЕЙ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0482" name="Picture 2" descr="http://www.dl.ket.org/latin1/gallery/myth/heroes/images/theseus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19"/>
            <a:ext cx="8136903" cy="560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910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ПЛАН КНОССКОГО ДВОРЦА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1-knossospalaceplans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848715"/>
            <a:ext cx="6205778" cy="568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252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Лабиринт изображали даже на монетах Кносса. Однако изображения лабиринта часто встречаются и в других местах Земл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20688"/>
            <a:ext cx="6858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979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СИСТЕМА ОСВЕЩЕНИЯ ДВОРЦА –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«СВЕТОВЫЕ КОЛОДЦЫ»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9218" name="Picture 2" descr="http://present5.com/docs/krit_images/krit_2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" t="2333" r="1712" b="5816"/>
          <a:stretch/>
        </p:blipFill>
        <p:spPr bwMode="auto">
          <a:xfrm>
            <a:off x="827584" y="1556792"/>
            <a:ext cx="7105999" cy="507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018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КОЛОННА ЭГЕЙСКОГО ТИПА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4098" name="Picture 2" descr="Knossos-crete-greece-knoss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980728"/>
            <a:ext cx="7972955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322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РЕКОНСТРУКЦИЯ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ПОРТИКА С КОЛОННАМИ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s://im1-tub-kz.yandex.net/i?id=eddbf6348f77b93237c1f1dbe6f2c5b3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452826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241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22114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ПРАЗДНИКИ  КРИТА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5602" name="Picture 2" descr="http://www.evpatori.ru/wp-content/uploads/2016/01/%D0%BA%D0%B5%D1%80%D0%B0%D0%BC-%D0%BF%D1%80%D0%B0%D0%B7%D0%B4%D0%BD%D0%B5%D1%81%D1%82%D0%B2%D0%B0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8"/>
            <a:ext cx="8791522" cy="43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859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ИГРЫ С БЫКОМ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6146" name="Picture 2" descr="https://im0-tub-kz.yandex.net/i?id=c62a55f0e6936231be2d5ba15a57cb38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76" y="908719"/>
            <a:ext cx="8189371" cy="567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476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ФРЕСКИ ДВОРЦА. ИЗОБРАЖЕНИЯ ЧЕЛОВЕКА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7170" name="Picture 2" descr="https://c1.staticflickr.com/8/7507/27737971272_75c575568a_o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t="2749" r="2240" b="12429"/>
          <a:stretch/>
        </p:blipFill>
        <p:spPr bwMode="auto">
          <a:xfrm>
            <a:off x="251520" y="908720"/>
            <a:ext cx="3945691" cy="231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set-travel.com/images/europe/knoss/16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429000"/>
            <a:ext cx="2254013" cy="3103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im3-tub-kz.yandex.net/i?id=e9e2a63b019d65e9782696ca3d427c39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0"/>
          <a:stretch/>
        </p:blipFill>
        <p:spPr bwMode="auto">
          <a:xfrm>
            <a:off x="4932040" y="908720"/>
            <a:ext cx="3850315" cy="5623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6461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9412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ФРЕСКИ ДВОРЦА. </a:t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ИЗОБРАЖЕНИЯ ЖИВОТНЫХ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8194" name="Picture 2" descr="https://im0-tub-kz.yandex.net/i?id=8e7858ff273aeba0768c6fb615326608&amp;n=33&amp;h=215&amp;w=3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0767"/>
            <a:ext cx="3600400" cy="249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kolizej.at.ua/_ph/159/47889885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3" y="1916832"/>
            <a:ext cx="4937737" cy="370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Фрески кносского дворца фото фото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08" y="3933056"/>
            <a:ext cx="3753607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3957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СРАВНЕНИЕ АРХИТЕКТУРЫ ЦИВИЛИЗАЦИЙ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7"/>
            <a:ext cx="3744416" cy="266429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1600" b="1" dirty="0" smtClean="0">
                <a:solidFill>
                  <a:srgbClr val="002060"/>
                </a:solidFill>
              </a:rPr>
              <a:t>Архитектура </a:t>
            </a:r>
            <a:r>
              <a:rPr lang="ru-RU" sz="1600" b="1" dirty="0">
                <a:solidFill>
                  <a:srgbClr val="002060"/>
                </a:solidFill>
              </a:rPr>
              <a:t>Древнего Египта, Месопотамии – грандиозность, монументальность, симметрия, устойчивость, </a:t>
            </a:r>
            <a:r>
              <a:rPr lang="ru-RU" sz="1600" b="1" dirty="0" err="1">
                <a:solidFill>
                  <a:srgbClr val="002060"/>
                </a:solidFill>
              </a:rPr>
              <a:t>геометризм</a:t>
            </a:r>
            <a:r>
              <a:rPr lang="ru-RU" sz="1600" b="1" dirty="0">
                <a:solidFill>
                  <a:srgbClr val="002060"/>
                </a:solidFill>
              </a:rPr>
              <a:t> форм. </a:t>
            </a:r>
            <a:r>
              <a:rPr lang="ru-RU" sz="1600" b="1" dirty="0" smtClean="0">
                <a:solidFill>
                  <a:srgbClr val="00206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Архитектура </a:t>
            </a:r>
            <a:r>
              <a:rPr lang="ru-RU" sz="1600" b="1" dirty="0">
                <a:solidFill>
                  <a:srgbClr val="002060"/>
                </a:solidFill>
              </a:rPr>
              <a:t>Крита – легкость, </a:t>
            </a:r>
            <a:r>
              <a:rPr lang="ru-RU" sz="1600" b="1" dirty="0" err="1">
                <a:solidFill>
                  <a:srgbClr val="002060"/>
                </a:solidFill>
              </a:rPr>
              <a:t>разноэтажность</a:t>
            </a:r>
            <a:r>
              <a:rPr lang="ru-RU" sz="1600" b="1" dirty="0">
                <a:solidFill>
                  <a:srgbClr val="002060"/>
                </a:solidFill>
              </a:rPr>
              <a:t>, открытость, свободная, живописная планировочная композиция, связь с окружающим пейзажем, соразмерность </a:t>
            </a:r>
            <a:r>
              <a:rPr lang="ru-RU" sz="1600" b="1" dirty="0" smtClean="0">
                <a:solidFill>
                  <a:srgbClr val="002060"/>
                </a:solidFill>
              </a:rPr>
              <a:t>человеку.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3314" name="Picture 2" descr="https://im3-tub-kz.yandex.net/i?id=6bb0902b54babad5ab535a598c5715d3&amp;n=33&amp;h=215&amp;w=3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6"/>
            <a:ext cx="3076575" cy="204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photo-zhurnal.ru/images/1947935_zikkuraty-mezhdurech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429000"/>
            <a:ext cx="358136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8929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КРИТСКАЯ КЕРАМИКА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1"/>
            <a:ext cx="8229600" cy="7920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sz="1400" b="1" dirty="0" smtClean="0">
                <a:solidFill>
                  <a:srgbClr val="002060"/>
                </a:solidFill>
              </a:rPr>
              <a:t>При </a:t>
            </a:r>
            <a:r>
              <a:rPr lang="ru-RU" sz="1400" b="1" dirty="0">
                <a:solidFill>
                  <a:srgbClr val="002060"/>
                </a:solidFill>
              </a:rPr>
              <a:t>раскопках на Крите найдено много огромных глиняных сосудов для хранения зерна, вина или воды – пифосов.</a:t>
            </a:r>
          </a:p>
        </p:txBody>
      </p:sp>
      <p:pic>
        <p:nvPicPr>
          <p:cNvPr id="11266" name="Picture 2" descr="http://www.tvorchistvo.ru/wp-content/uploads/2014/12/1502539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93776"/>
            <a:ext cx="4896544" cy="205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m3-tub-kz.yandex.net/i?id=16275b8daeeaf7eebc314dd8d867f76e-l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825" y="1815083"/>
            <a:ext cx="3146631" cy="203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sno.pro1.ru/lib/sidorova_iskusstvo_egeiskogo_mira/sidorova_iskusstvo_egeiskogo_mira-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57" y="4149080"/>
            <a:ext cx="2621583" cy="1794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im3-tub-kz.yandex.net/i?id=89014242ed600e84c93cd7abd176b94c&amp;n=33&amp;h=215&amp;w=4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149080"/>
            <a:ext cx="3158303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s://im1-tub-kz.yandex.net/i?id=a5b1edc25f458591282d7a6a866f63a7-l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381" y="4005064"/>
            <a:ext cx="2016224" cy="256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711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7809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«КНОССКИЕ БОГИНИ»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4392488" cy="53265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2300" b="1" dirty="0" smtClean="0">
                <a:solidFill>
                  <a:srgbClr val="002060"/>
                </a:solidFill>
              </a:rPr>
              <a:t>Небольшие </a:t>
            </a:r>
            <a:r>
              <a:rPr lang="ru-RU" sz="2300" b="1" dirty="0">
                <a:solidFill>
                  <a:srgbClr val="002060"/>
                </a:solidFill>
              </a:rPr>
              <a:t>статуэтки «</a:t>
            </a:r>
            <a:r>
              <a:rPr lang="ru-RU" sz="2300" b="1" dirty="0" err="1">
                <a:solidFill>
                  <a:srgbClr val="002060"/>
                </a:solidFill>
              </a:rPr>
              <a:t>кносских</a:t>
            </a:r>
            <a:r>
              <a:rPr lang="ru-RU" sz="2300" b="1" dirty="0">
                <a:solidFill>
                  <a:srgbClr val="002060"/>
                </a:solidFill>
              </a:rPr>
              <a:t> богинь» знакомят нас с ритуальными танцами.</a:t>
            </a:r>
          </a:p>
        </p:txBody>
      </p:sp>
      <p:pic>
        <p:nvPicPr>
          <p:cNvPr id="12290" name="Picture 2" descr="https://inanna.virtualave.net/minoansnakegoddes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240360" cy="456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www.evpatori.ru/wp-content/uploads/2016/01/bull-labry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24744"/>
            <a:ext cx="3271381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499992" y="5517232"/>
            <a:ext cx="4392488" cy="532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Изображения </a:t>
            </a:r>
            <a:r>
              <a:rPr lang="ru-RU" sz="1600" b="1" dirty="0" err="1" smtClean="0">
                <a:solidFill>
                  <a:srgbClr val="002060"/>
                </a:solidFill>
              </a:rPr>
              <a:t>лабриса</a:t>
            </a:r>
            <a:r>
              <a:rPr lang="ru-RU" sz="1600" b="1" dirty="0" smtClean="0">
                <a:solidFill>
                  <a:srgbClr val="002060"/>
                </a:solidFill>
              </a:rPr>
              <a:t> и головы быка.</a:t>
            </a:r>
            <a:endParaRPr lang="ru-RU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91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92211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ГИБЕЛЬ ЦИВИЛИЗАЦИИ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26626" name="Picture 2" descr="https://ancientcivs.ru/_bd/0/76148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08720"/>
            <a:ext cx="5616624" cy="568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0591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152</Words>
  <Application>Microsoft Office PowerPoint</Application>
  <PresentationFormat>Экран (4:3)</PresentationFormat>
  <Paragraphs>38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МИНОЙСКАЯ ЦИВИЛИЗАЦИЯ</vt:lpstr>
      <vt:lpstr>СОВРЕМЕННЫЙ ОСТРОВ КРИТ</vt:lpstr>
      <vt:lpstr>ПРИРОДА КРИТА</vt:lpstr>
      <vt:lpstr>ЗАРОЖДЕНИЕ МИНОЙСКОЙ ЦИВИЛИЗАЦИИ</vt:lpstr>
      <vt:lpstr>КНОССКИЙ ДВОРЕЦ</vt:lpstr>
      <vt:lpstr>ТЕСЕЙ ОТПРАВЛЯЕТСЯ ПОБЕДИТЬ МИНОТРАВРА</vt:lpstr>
      <vt:lpstr>ТЕСЕЙ ПРИБЫВАЕТ  ВО ДВОРЕЦ ЦАРЯ МИНОСА</vt:lpstr>
      <vt:lpstr>МИФ О ТЕСЕЕ И МИНОТАВРЕ</vt:lpstr>
      <vt:lpstr>МИФ О ТЕСЕЕ И МИНОТАВРЕ</vt:lpstr>
      <vt:lpstr>НИТЬ АРИАДНЫ</vt:lpstr>
      <vt:lpstr>ЧЕРНЫЕ ПАРУСА КОРАБЛЯ ТЕСЕЯ</vt:lpstr>
      <vt:lpstr>ЦАРЬ ЭГЕЙ</vt:lpstr>
      <vt:lpstr>ПЛАН КНОССКОГО ДВОРЦА</vt:lpstr>
      <vt:lpstr>Презентация PowerPoint</vt:lpstr>
      <vt:lpstr>СИСТЕМА ОСВЕЩЕНИЯ ДВОРЦА –  «СВЕТОВЫЕ КОЛОДЦЫ»</vt:lpstr>
      <vt:lpstr>КОЛОННА ЭГЕЙСКОГО ТИПА</vt:lpstr>
      <vt:lpstr>РЕКОНСТРУКЦИЯ  ПОРТИКА С КОЛОННАМИ</vt:lpstr>
      <vt:lpstr>ПРАЗДНИКИ  КРИТА</vt:lpstr>
      <vt:lpstr>ИГРЫ С БЫКОМ</vt:lpstr>
      <vt:lpstr>ФРЕСКИ ДВОРЦА. ИЗОБРАЖЕНИЯ ЧЕЛОВЕКА</vt:lpstr>
      <vt:lpstr>ФРЕСКИ ДВОРЦА.  ИЗОБРАЖЕНИЯ ЖИВОТНЫХ</vt:lpstr>
      <vt:lpstr>СРАВНЕНИЕ АРХИТЕКТУРЫ ЦИВИЛИЗАЦИЙ</vt:lpstr>
      <vt:lpstr>КРИТСКАЯ КЕРАМИКА</vt:lpstr>
      <vt:lpstr>«КНОССКИЕ БОГИНИ»</vt:lpstr>
      <vt:lpstr>ГИБЕЛЬ ЦИВИЛИЗАЦИИ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МИНОЙСКАЯ ЦИВИЛИЗАЦИЯ</dc:title>
  <dc:creator>Admin</dc:creator>
  <cp:lastModifiedBy>User</cp:lastModifiedBy>
  <cp:revision>24</cp:revision>
  <dcterms:created xsi:type="dcterms:W3CDTF">2017-03-12T14:23:15Z</dcterms:created>
  <dcterms:modified xsi:type="dcterms:W3CDTF">2017-03-13T02:58:56Z</dcterms:modified>
</cp:coreProperties>
</file>