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5" r:id="rId4"/>
    <p:sldId id="271" r:id="rId5"/>
    <p:sldId id="272" r:id="rId6"/>
    <p:sldId id="273" r:id="rId7"/>
    <p:sldId id="274" r:id="rId8"/>
    <p:sldId id="261" r:id="rId9"/>
    <p:sldId id="288" r:id="rId10"/>
    <p:sldId id="286" r:id="rId11"/>
    <p:sldId id="287" r:id="rId12"/>
    <p:sldId id="270" r:id="rId13"/>
    <p:sldId id="265" r:id="rId14"/>
    <p:sldId id="280" r:id="rId15"/>
    <p:sldId id="268" r:id="rId16"/>
    <p:sldId id="281" r:id="rId17"/>
    <p:sldId id="284" r:id="rId18"/>
    <p:sldId id="282" r:id="rId19"/>
    <p:sldId id="283" r:id="rId20"/>
    <p:sldId id="263" r:id="rId21"/>
    <p:sldId id="262" r:id="rId22"/>
    <p:sldId id="258" r:id="rId23"/>
    <p:sldId id="259" r:id="rId24"/>
    <p:sldId id="260" r:id="rId25"/>
    <p:sldId id="264" r:id="rId26"/>
    <p:sldId id="275" r:id="rId27"/>
    <p:sldId id="276" r:id="rId28"/>
    <p:sldId id="278" r:id="rId29"/>
    <p:sldId id="277" r:id="rId30"/>
    <p:sldId id="279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B90B-238F-42BC-A480-3F9C86CAA7F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FA92-B539-4012-81B1-7F12EE48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ШУМЕР И АККАД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ДРЕВНИЙ ВАВИЛОН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prophecies.ru/img/archaic_sar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665962" cy="5015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24342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СТЕЛА НАРАМСИНА – ПОЛКОВОДЦА,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ВНУКА ШАРУККИНА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3010" name="Picture 2" descr="http://cdn2.all-art.org/Architecture/images/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3868"/>
            <a:ext cx="36004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ds03.infourok.ru/uploads/ex/05e4/000228c3-e52dbfa3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s7051.vk.me/c540106/v540106689/1f268/aYMPkKDry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267987" cy="3024336"/>
          </a:xfrm>
          <a:prstGeom prst="rect">
            <a:avLst/>
          </a:prstGeom>
          <a:noFill/>
        </p:spPr>
      </p:pic>
      <p:pic>
        <p:nvPicPr>
          <p:cNvPr id="27650" name="Picture 2" descr="http://prophecies.ru/img/archaic_sarg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5097628" cy="45126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ЖИТЕЛИ ДРЕВНЕГО ВАВИЛОНА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ЛЕГЕНДА О ВАВИЛОНСКЙО БАШНЕ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biblioclub.ru/services/fks.php?fks_action=get_file&amp;fks_flag=2&amp;fks_id=miphi_enc_img_asri01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728849" cy="4186437"/>
          </a:xfrm>
          <a:prstGeom prst="rect">
            <a:avLst/>
          </a:prstGeom>
          <a:noFill/>
        </p:spPr>
      </p:pic>
      <p:pic>
        <p:nvPicPr>
          <p:cNvPr id="22532" name="Picture 4" descr="http://images.webpark.ru/uploads55/140417/Bibl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680520" cy="3110473"/>
          </a:xfrm>
          <a:prstGeom prst="rect">
            <a:avLst/>
          </a:prstGeom>
          <a:noFill/>
        </p:spPr>
      </p:pic>
      <p:pic>
        <p:nvPicPr>
          <p:cNvPr id="22534" name="Picture 6" descr="http://s00.yaplakal.com/pics/pics_original/8/6/1/6048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716016" cy="2358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ПОЗДНИЙ РИСУНОК ВАВИЛОНСКОЙ БАШНИ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0a1ffc08fa46399960ad5d831b4d3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516803" cy="549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ЗИККУРАТЫ – БАШНИ-ХРАМЫ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2474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В честь богов в </a:t>
            </a:r>
            <a:r>
              <a:rPr lang="ru-RU" b="1" dirty="0" err="1" smtClean="0">
                <a:solidFill>
                  <a:srgbClr val="002060"/>
                </a:solidFill>
              </a:rPr>
              <a:t>Двуречье</a:t>
            </a:r>
            <a:r>
              <a:rPr lang="ru-RU" b="1" dirty="0" smtClean="0">
                <a:solidFill>
                  <a:srgbClr val="002060"/>
                </a:solidFill>
              </a:rPr>
              <a:t> строили </a:t>
            </a:r>
            <a:r>
              <a:rPr lang="ru-RU" b="1" dirty="0" err="1" smtClean="0">
                <a:solidFill>
                  <a:srgbClr val="800000"/>
                </a:solidFill>
              </a:rPr>
              <a:t>зиккураты</a:t>
            </a:r>
            <a:r>
              <a:rPr lang="ru-RU" b="1" dirty="0" smtClean="0">
                <a:solidFill>
                  <a:srgbClr val="800000"/>
                </a:solidFill>
              </a:rPr>
              <a:t> – 7-ярусные башни. </a:t>
            </a:r>
            <a:r>
              <a:rPr lang="ru-RU" b="1" dirty="0" smtClean="0">
                <a:solidFill>
                  <a:srgbClr val="002060"/>
                </a:solidFill>
              </a:rPr>
              <a:t>Ярусы олицетворяли Солнце, Луну и 5 известных тогда планет. Они были выкрашены сверху вниз в золотой, синий, красный, черный цвета.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483" name="Picture 3" descr="http://historiosophy.ru/images/photos/medium/shop81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104456" cy="3078342"/>
          </a:xfrm>
          <a:prstGeom prst="rect">
            <a:avLst/>
          </a:prstGeom>
          <a:noFill/>
        </p:spPr>
      </p:pic>
      <p:pic>
        <p:nvPicPr>
          <p:cNvPr id="20485" name="Picture 5" descr="http://deitchman.com/mcneillslides/images/ziggurat_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405407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ВЕЛИКИЙ ЗИККУРАТ В УРЕ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СОВРЕМЕННЫЙ СНИМОК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938" name="AutoShape 2" descr="https://classconnection.s3.amazonaws.com/581/flashcards/2794581/jpg/actual-view-of-the-ziggurat-at-ur-1446103BFD92FE8C4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classconnection.s3.amazonaws.com/581/flashcards/2794581/jpg/actual-view-of-the-ziggurat-at-ur-1446103BFD92FE8C4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classconnection.s3.amazonaws.com/581/flashcards/2794581/jpg/actual-view-of-the-ziggurat-at-ur-1446103BFD92FE8C4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classconnection.s3.amazonaws.com/581/flashcards/2794581/jpg/actual-view-of-the-ziggurat-at-ur-1446103BFD92FE8C4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6" name="Picture 10" descr="http://megaconstrucciones.net/images/monumentos/foto/zigurat-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78" y="1772816"/>
            <a:ext cx="874277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МЕСОПОТАМСКИЕ ЗИККУРАТЫ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 ЕГИПЕТСКИЕ ПИРАМИДЫ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://e-libra.ru/files/books/2013/02/01/353378/i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72816"/>
            <a:ext cx="8601226" cy="3741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ВЪЕЗД В ГОРОД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ВАВИЛОН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647.photobucket.com/albums/uu196/tymphaios/default/Alexander_der_Grosse_Baby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19291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-rWdT6hmFrlc/T_CBD1JGMZI/AAAAAAAAAww/4I9luIvuyRU/s1600/etemenanki-babilon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453" y="260648"/>
            <a:ext cx="866644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horde.me/uploads/images/50/e526/50e5261a5d1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480720" cy="6532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44016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ЗАКОНЫ ХАММУРАПИ –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ОСНОВАТЕЛЯ ВАВИЛОНСКОГО ЦАРСТВА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(18 век до н.э.)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kultprivet.ru/pictures/1286/%D0%A2%D0%B5%D0%BA%D1%81%D1%82-%D0%BD%D0%B0-%D1%81%D1%82%D0%B5%D0%BB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84984"/>
            <a:ext cx="4392488" cy="3371235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0682/248139019.46/0_13d3b9_7729242c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66" y="1412776"/>
            <a:ext cx="3687877" cy="4995220"/>
          </a:xfrm>
          <a:prstGeom prst="rect">
            <a:avLst/>
          </a:prstGeom>
          <a:noFill/>
        </p:spPr>
      </p:pic>
      <p:pic>
        <p:nvPicPr>
          <p:cNvPr id="11266" name="Picture 2" descr="http://thelib.ru/books/00/16/87/00168761/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052736"/>
            <a:ext cx="153769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44008" y="1124744"/>
            <a:ext cx="4104456" cy="23762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СТЕЛА С ЗАКОНАМИ ХАММУРАПИ –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(18 век до н.э.)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upload.wikimedia.org/wikipedia/commons/3/37/Codice_di_hammurabi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2484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hydesa-mira.ru/wp-content/uploads/2015/10/%D0%B4%D0%BE%D1%80%D0%BE%D0%B3%D0%B0-%D0%9C%D0%B0%D1%80%D0%B4%D1%83%D0%BA%D0%B0-%D0%B8%D1%88%D1%82%D0%B0%D1%80.jpg"/>
          <p:cNvPicPr>
            <a:picLocks noChangeAspect="1" noChangeArrowheads="1"/>
          </p:cNvPicPr>
          <p:nvPr/>
        </p:nvPicPr>
        <p:blipFill>
          <a:blip r:embed="rId2" cstate="print"/>
          <a:srcRect l="5949" t="12465" r="6516"/>
          <a:stretch>
            <a:fillRect/>
          </a:stretch>
        </p:blipFill>
        <p:spPr bwMode="auto">
          <a:xfrm>
            <a:off x="443541" y="404664"/>
            <a:ext cx="825691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hotoshare.ru/data/12/12185/1/33jgbi-nab.jpg?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052736"/>
            <a:ext cx="3456384" cy="2592288"/>
          </a:xfrm>
          <a:prstGeom prst="rect">
            <a:avLst/>
          </a:prstGeom>
          <a:noFill/>
        </p:spPr>
      </p:pic>
      <p:pic>
        <p:nvPicPr>
          <p:cNvPr id="7172" name="Picture 4" descr="http://www.genesispark.com/wp-content/uploads/2011/11/ancie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456384" cy="2593248"/>
          </a:xfrm>
          <a:prstGeom prst="rect">
            <a:avLst/>
          </a:prstGeom>
          <a:noFill/>
        </p:spPr>
      </p:pic>
      <p:pic>
        <p:nvPicPr>
          <p:cNvPr id="7174" name="Picture 6" descr="http://www.columbia.edu/cu/arthistory/images/slideshow/24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861048"/>
            <a:ext cx="4320480" cy="282384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РЕЛЬЕФЫ  ВОРОТ  ИШТАР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018.radikal.ru/i502/1210/0b/939a3232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18357" cy="5616624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РЕКОНСТРУКЦИЯ  ВОРОТ  ИШТАР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ПЕРГАМСКИЙ МУЗЕЙ. БЕРЛИН. ГЕРМАНИЯ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ВИСЯЧИЕ САДЫ СЕМИРАМИДЫ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4.bp.blogspot.com/-ZAlUghxyCfE/UXZg0JIC15I/AAAAAAAAARo/smpDNXhc02g/s1600/visyachie_sad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22688" cy="5694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КАЛЕНДАРЬ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900" b="1" dirty="0" smtClean="0">
                <a:solidFill>
                  <a:srgbClr val="002060"/>
                </a:solidFill>
              </a:rPr>
              <a:t>Новый год в </a:t>
            </a:r>
            <a:r>
              <a:rPr lang="ru-RU" sz="1900" b="1" dirty="0" err="1" smtClean="0">
                <a:solidFill>
                  <a:srgbClr val="002060"/>
                </a:solidFill>
              </a:rPr>
              <a:t>Двуречье</a:t>
            </a:r>
            <a:r>
              <a:rPr lang="ru-RU" sz="1900" b="1" dirty="0" smtClean="0">
                <a:solidFill>
                  <a:srgbClr val="002060"/>
                </a:solidFill>
              </a:rPr>
              <a:t> наступал </a:t>
            </a:r>
            <a:r>
              <a:rPr lang="ru-RU" sz="1900" b="1" dirty="0" smtClean="0">
                <a:solidFill>
                  <a:srgbClr val="800000"/>
                </a:solidFill>
              </a:rPr>
              <a:t>22 марта. </a:t>
            </a:r>
            <a:r>
              <a:rPr lang="ru-RU" sz="1900" b="1" dirty="0" smtClean="0">
                <a:solidFill>
                  <a:srgbClr val="002060"/>
                </a:solidFill>
              </a:rPr>
              <a:t>Ещё до появления цивилизаций древние люди заметили, что с этого момента день становится по времени больше ночи. Обычно, это объяснялось тем, что высшие силы добра одерживали победу над силами тьмы. Поэтому день весеннего равноденствия считался священным.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		Вавилоняне ввели </a:t>
            </a:r>
            <a:r>
              <a:rPr lang="ru-RU" sz="1900" b="1" dirty="0" smtClean="0">
                <a:solidFill>
                  <a:srgbClr val="800000"/>
                </a:solidFill>
              </a:rPr>
              <a:t>7-дневную неделю, </a:t>
            </a:r>
            <a:r>
              <a:rPr lang="ru-RU" sz="1900" b="1" dirty="0" smtClean="0">
                <a:solidFill>
                  <a:srgbClr val="002060"/>
                </a:solidFill>
              </a:rPr>
              <a:t>которой мы пользуемся до сих пор. </a:t>
            </a:r>
            <a:r>
              <a:rPr lang="ru-RU" sz="1900" b="1" dirty="0" smtClean="0">
                <a:solidFill>
                  <a:srgbClr val="800000"/>
                </a:solidFill>
              </a:rPr>
              <a:t>Цифра «7» </a:t>
            </a:r>
            <a:r>
              <a:rPr lang="ru-RU" sz="1900" b="1" dirty="0" smtClean="0">
                <a:solidFill>
                  <a:srgbClr val="002060"/>
                </a:solidFill>
              </a:rPr>
              <a:t>в Междуречье считалась священной. Шумеры знали солнечные часы, а вавилоняне пользовались и водяными часами.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КАРТИНА МИРА ВАВИЛОНЯН. АСТРОНОМИЯ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а Мира вавилоня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117504" cy="49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716016" y="1052736"/>
            <a:ext cx="4114800" cy="40324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002060"/>
                </a:solidFill>
              </a:rPr>
              <a:t>Жрецы-звездочеты предсказывали солнечные и лунные затмения, могли отличить звезды от планет и т.д. Вавилоняне считали, что есть подземный мир. А над землей выгибаются полусферы небес. В </a:t>
            </a:r>
            <a:r>
              <a:rPr lang="ru-RU" b="1" dirty="0" err="1" smtClean="0">
                <a:solidFill>
                  <a:srgbClr val="002060"/>
                </a:solidFill>
              </a:rPr>
              <a:t>Двуречье</a:t>
            </a:r>
            <a:r>
              <a:rPr lang="ru-RU" b="1" dirty="0" smtClean="0">
                <a:solidFill>
                  <a:srgbClr val="002060"/>
                </a:solidFill>
              </a:rPr>
              <a:t> была создана одна из первых карт.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В </a:t>
            </a:r>
            <a:r>
              <a:rPr lang="ru-RU" b="1" dirty="0" err="1" smtClean="0">
                <a:solidFill>
                  <a:srgbClr val="002060"/>
                </a:solidFill>
              </a:rPr>
              <a:t>Двуречье</a:t>
            </a:r>
            <a:r>
              <a:rPr lang="ru-RU" b="1" dirty="0" smtClean="0">
                <a:solidFill>
                  <a:srgbClr val="002060"/>
                </a:solidFill>
              </a:rPr>
              <a:t> особое развитие получила </a:t>
            </a:r>
            <a:r>
              <a:rPr lang="ru-RU" b="1" dirty="0" smtClean="0">
                <a:solidFill>
                  <a:srgbClr val="800000"/>
                </a:solidFill>
              </a:rPr>
              <a:t>астрология. </a:t>
            </a:r>
            <a:r>
              <a:rPr lang="ru-RU" b="1" dirty="0" smtClean="0">
                <a:solidFill>
                  <a:srgbClr val="002060"/>
                </a:solidFill>
              </a:rPr>
              <a:t>Она утверждает, что судьбы человека связаны с расположением небесных тел. Знания астрономов-астрологов Месопотамии были очень популярны у греков, римлян и даже в Средние века.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КАРТА МИРА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6166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МАТЕМАТИКА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9"/>
            <a:ext cx="8229600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800" b="1" dirty="0" smtClean="0">
                <a:solidFill>
                  <a:srgbClr val="002060"/>
                </a:solidFill>
              </a:rPr>
              <a:t>Учёные </a:t>
            </a:r>
            <a:r>
              <a:rPr lang="ru-RU" sz="1800" b="1" dirty="0" err="1" smtClean="0">
                <a:solidFill>
                  <a:srgbClr val="002060"/>
                </a:solidFill>
              </a:rPr>
              <a:t>Двуречья</a:t>
            </a:r>
            <a:r>
              <a:rPr lang="ru-RU" sz="1800" b="1" dirty="0" smtClean="0">
                <a:solidFill>
                  <a:srgbClr val="002060"/>
                </a:solidFill>
              </a:rPr>
              <a:t> знали теорему Пифагора, решали квадратные уравнения и уравнения с 3-мя неизвестными, извлекали квадратные и кубические корни, вычисляли площади круга, поверхности полусферы и объем усеченной пирамиды. Вавилоняне знали </a:t>
            </a:r>
            <a:r>
              <a:rPr lang="ru-RU" sz="1800" b="1" dirty="0" smtClean="0">
                <a:solidFill>
                  <a:srgbClr val="800000"/>
                </a:solidFill>
              </a:rPr>
              <a:t>число «Пи», </a:t>
            </a:r>
            <a:r>
              <a:rPr lang="ru-RU" sz="1800" b="1" dirty="0" smtClean="0">
                <a:solidFill>
                  <a:srgbClr val="002060"/>
                </a:solidFill>
              </a:rPr>
              <a:t>но с плохим приближением (=3).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	Вавилоняне создали </a:t>
            </a:r>
            <a:r>
              <a:rPr lang="ru-RU" sz="1800" b="1" dirty="0" smtClean="0">
                <a:solidFill>
                  <a:srgbClr val="800000"/>
                </a:solidFill>
              </a:rPr>
              <a:t>60 -</a:t>
            </a:r>
            <a:r>
              <a:rPr lang="ru-RU" sz="1800" b="1" dirty="0" err="1" smtClean="0">
                <a:solidFill>
                  <a:srgbClr val="800000"/>
                </a:solidFill>
              </a:rPr>
              <a:t>значный</a:t>
            </a:r>
            <a:r>
              <a:rPr lang="ru-RU" sz="1800" b="1" dirty="0" smtClean="0">
                <a:solidFill>
                  <a:srgbClr val="800000"/>
                </a:solidFill>
              </a:rPr>
              <a:t> счет. </a:t>
            </a:r>
            <a:r>
              <a:rPr lang="ru-RU" sz="1800" b="1" dirty="0" smtClean="0">
                <a:solidFill>
                  <a:srgbClr val="002060"/>
                </a:solidFill>
              </a:rPr>
              <a:t>Человечество пользуется им до сих пор. </a:t>
            </a:r>
            <a:r>
              <a:rPr lang="ru-RU" sz="1800" b="1" dirty="0" smtClean="0">
                <a:solidFill>
                  <a:srgbClr val="800000"/>
                </a:solidFill>
              </a:rPr>
              <a:t>Час и минута делятся на 60 секунд, круг на 360°. </a:t>
            </a:r>
            <a:r>
              <a:rPr lang="ru-RU" sz="1800" b="1" dirty="0" smtClean="0">
                <a:solidFill>
                  <a:srgbClr val="002060"/>
                </a:solidFill>
              </a:rPr>
              <a:t>Но при всех этих достижениях, вавилонская (да и египетская) наука не знала доказательств. Не известно, как древние учёные приходили к своим выводам.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ШУМЕРЫ И АККАДЦЫ –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ДРЕВНИЕ ЖИТЕЛИ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://f1.s.qip.ru/188zyAjN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00808"/>
            <a:ext cx="8590018" cy="4667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22114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800000"/>
                </a:solidFill>
              </a:rPr>
              <a:t>Медицина </a:t>
            </a:r>
            <a:endParaRPr lang="ru-RU" sz="3200" b="1" cap="all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800" b="1" dirty="0" smtClean="0">
                <a:solidFill>
                  <a:srgbClr val="002060"/>
                </a:solidFill>
              </a:rPr>
              <a:t>Лекари </a:t>
            </a:r>
            <a:r>
              <a:rPr lang="ru-RU" sz="1800" b="1" dirty="0" err="1" smtClean="0">
                <a:solidFill>
                  <a:srgbClr val="002060"/>
                </a:solidFill>
              </a:rPr>
              <a:t>Двуречья</a:t>
            </a:r>
            <a:r>
              <a:rPr lang="ru-RU" sz="1800" b="1" dirty="0" smtClean="0">
                <a:solidFill>
                  <a:srgbClr val="002060"/>
                </a:solidFill>
              </a:rPr>
              <a:t> лечили стандартными для того времени приёмами: массажем с маслом, травяными отварами и настойками и т.д.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	</a:t>
            </a:r>
            <a:r>
              <a:rPr lang="ru-RU" sz="1800" b="1" dirty="0" smtClean="0">
                <a:solidFill>
                  <a:srgbClr val="800000"/>
                </a:solidFill>
              </a:rPr>
              <a:t>Любопытно, что символ современной медицины – змей, обвивающий жезл – возник именно в </a:t>
            </a:r>
            <a:r>
              <a:rPr lang="ru-RU" sz="1800" b="1" dirty="0" err="1" smtClean="0">
                <a:solidFill>
                  <a:srgbClr val="800000"/>
                </a:solidFill>
              </a:rPr>
              <a:t>Двуречье</a:t>
            </a:r>
            <a:r>
              <a:rPr lang="ru-RU" sz="1800" b="1" dirty="0" smtClean="0">
                <a:solidFill>
                  <a:srgbClr val="8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http://reklamasevproduction.s3.amazonaws.com/advt_photo/329062/1376554797general_pages_i25529_734_obekta_zdravooxraneniya_imeut_pasporta_gotovnosti_dlya_raboty_v_zimnii_peri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338437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ВОПРОСЫ ДЛЯ САМОКОТРОЛЯ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96944" cy="5877272"/>
          </a:xfrm>
        </p:spPr>
        <p:txBody>
          <a:bodyPr>
            <a:noAutofit/>
          </a:bodyPr>
          <a:lstStyle/>
          <a:p>
            <a:pPr marL="514350" indent="-514350"/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Двуречье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расположено в долине рек…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Другие названия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Двуречья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территории какого современного государства располагалось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Двуречье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Первые жители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Двуречья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Главное занятие жителей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Растения, которые выращивали жители…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 письменности в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Двуречье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 для письма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 для строительства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сформировал первую регулярную армию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создал Шумеро-Аккадское царство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Самые большие города-государства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Титулы правителей городов-государств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Внук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Шаруккина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известный полководец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каких земель дошел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Нарамсин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шумеры называли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гутеев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создал Вавилонское царство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город называли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Баб-Илу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Царь Вавилона, составивший первые законы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чем были написаны Законы Хаммурапи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кого ссылается в своих Законах Хаммурапи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Известные памятники архитектуры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Двуречья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способствовало расцвету Вавилона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известный эпос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Двуречья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 Гильгамеша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 Солнца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Двуречья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 – покровитель Вавилона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Богиня плодородия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каком городе люди построили башню до небес</a:t>
            </a:r>
          </a:p>
          <a:p>
            <a:pPr marL="514350" indent="-51435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каком музее и в какой стране находится реконструкция Ворот богини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Иштар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КЛИНОПИСЬ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://cdn.ilovetypography.com/img/2010/07/cyrus-cyli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474783" cy="2088232"/>
          </a:xfrm>
          <a:prstGeom prst="rect">
            <a:avLst/>
          </a:prstGeom>
          <a:noFill/>
        </p:spPr>
      </p:pic>
      <p:pic>
        <p:nvPicPr>
          <p:cNvPr id="23556" name="Picture 4" descr="http://vitazdrav.ru/zhitelyam/wp-content/uploads/2013/12/shumerskie_pismen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712040" cy="5472608"/>
          </a:xfrm>
          <a:prstGeom prst="rect">
            <a:avLst/>
          </a:prstGeom>
          <a:noFill/>
        </p:spPr>
      </p:pic>
      <p:pic>
        <p:nvPicPr>
          <p:cNvPr id="23558" name="Picture 6" descr="http://kids.sch.in.ua/wp-content/uploads/2012/09/glinyany-e-tablichk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4536504" cy="3270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ostokoved.spb.ru/read.php?action=attachment&amp;tid=361&amp;id=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65314"/>
            <a:ext cx="8089066" cy="5992686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ГЛИНЯНЫЕ ТАБЛИЧКИ -  СИМВОЛ ДВУРЕЧЬЯ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ook-center.kiev.ua/files/books/2011/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171561" cy="5589240"/>
          </a:xfrm>
          <a:prstGeom prst="rect">
            <a:avLst/>
          </a:prstGeom>
          <a:noFill/>
        </p:spPr>
      </p:pic>
      <p:pic>
        <p:nvPicPr>
          <p:cNvPr id="28676" name="Picture 4" descr="http://www.ancient.eu/uploads/images/3061.jpg?v=14310326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85580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25.media.tumblr.com/tumblr_m9lrlmRiJt1ql5d2u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980728"/>
            <a:ext cx="6855508" cy="5690073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ГИЛЬГАМЕШ НАХОДИТ ТРАВУ ЖИЗНИ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БОГИ ДВУРЕЧЬЯ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www.libclub.org/images/g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53478" cy="3980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ШАРУККИН  (САРГОН) –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СОЗДАТЕЛЬ ПЕРВОЙ РЕГУЛЯРНОЙ АРМИИ, ОБЪЕДИНИЛ ШУМЕР И АККАД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vignette1.wikia.nocookie.net/61vek/images/5/50/Sargon_II_and_dignitary.jpg/revision/latest?cb=20110925155350&amp;path-prefix=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687066" cy="51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neboartgallery.com.ua/files/uploads/articles/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667250" cy="466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222</Words>
  <Application>Microsoft Office PowerPoint</Application>
  <PresentationFormat>Экран (4:3)</PresentationFormat>
  <Paragraphs>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ШУМЕР И АККАД ДРЕВНИЙ ВАВИЛОН</vt:lpstr>
      <vt:lpstr>Презентация PowerPoint</vt:lpstr>
      <vt:lpstr>ШУМЕРЫ И АККАДЦЫ –  ДРЕВНИЕ ЖИТЕЛИ</vt:lpstr>
      <vt:lpstr>КЛИНОПИСЬ</vt:lpstr>
      <vt:lpstr>ГЛИНЯНЫЕ ТАБЛИЧКИ -  СИМВОЛ ДВУРЕЧЬЯ</vt:lpstr>
      <vt:lpstr>Презентация PowerPoint</vt:lpstr>
      <vt:lpstr>ГИЛЬГАМЕШ НАХОДИТ ТРАВУ ЖИЗНИ</vt:lpstr>
      <vt:lpstr>БОГИ ДВУРЕЧЬЯ</vt:lpstr>
      <vt:lpstr>ШАРУККИН  (САРГОН) – СОЗДАТЕЛЬ ПЕРВОЙ РЕГУЛЯРНОЙ АРМИИ, ОБЪЕДИНИЛ ШУМЕР И АККАД</vt:lpstr>
      <vt:lpstr>СТЕЛА НАРАМСИНА – ПОЛКОВОДЦА,  ВНУКА ШАРУККИНА</vt:lpstr>
      <vt:lpstr>Презентация PowerPoint</vt:lpstr>
      <vt:lpstr>ЖИТЕЛИ ДРЕВНЕГО ВАВИЛОНА</vt:lpstr>
      <vt:lpstr>ЛЕГЕНДА О ВАВИЛОНСКЙО БАШНЕ</vt:lpstr>
      <vt:lpstr>ПОЗДНИЙ РИСУНОК ВАВИЛОНСКОЙ БАШНИ</vt:lpstr>
      <vt:lpstr>ЗИККУРАТЫ – БАШНИ-ХРАМЫ</vt:lpstr>
      <vt:lpstr>ВЕЛИКИЙ ЗИККУРАТ В УРЕ СОВРЕМЕННЫЙ СНИМОК</vt:lpstr>
      <vt:lpstr>МЕСОПОТАМСКИЕ ЗИККУРАТЫ  И ЕГИПЕТСКИЕ ПИРАМИДЫ</vt:lpstr>
      <vt:lpstr>ВЪЕЗД В ГОРОД  ВАВИЛОН</vt:lpstr>
      <vt:lpstr>Презентация PowerPoint</vt:lpstr>
      <vt:lpstr>ЗАКОНЫ ХАММУРАПИ –  ОСНОВАТЕЛЯ ВАВИЛОНСКОГО ЦАРСТВА  (18 век до н.э.)</vt:lpstr>
      <vt:lpstr>СТЕЛА С ЗАКОНАМИ ХАММУРАПИ –    (18 век до н.э.)</vt:lpstr>
      <vt:lpstr>Презентация PowerPoint</vt:lpstr>
      <vt:lpstr>РЕЛЬЕФЫ  ВОРОТ  ИШТАР</vt:lpstr>
      <vt:lpstr>РЕКОНСТРУКЦИЯ  ВОРОТ  ИШТАР  ПЕРГАМСКИЙ МУЗЕЙ. БЕРЛИН. ГЕРМАНИЯ</vt:lpstr>
      <vt:lpstr>ВИСЯЧИЕ САДЫ СЕМИРАМИДЫ</vt:lpstr>
      <vt:lpstr>КАЛЕНДАРЬ</vt:lpstr>
      <vt:lpstr>КАРТИНА МИРА ВАВИЛОНЯН. АСТРОНОМИЯ</vt:lpstr>
      <vt:lpstr>КАРТА МИРА </vt:lpstr>
      <vt:lpstr>МАТЕМАТИКА</vt:lpstr>
      <vt:lpstr>Медицина </vt:lpstr>
      <vt:lpstr>ВОПРОСЫ ДЛЯ САМОКОТРОЛЯ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ВАВИЛОН</dc:title>
  <dc:creator>User</dc:creator>
  <cp:lastModifiedBy>User</cp:lastModifiedBy>
  <cp:revision>31</cp:revision>
  <dcterms:created xsi:type="dcterms:W3CDTF">2016-09-08T15:14:54Z</dcterms:created>
  <dcterms:modified xsi:type="dcterms:W3CDTF">2016-09-13T03:25:42Z</dcterms:modified>
</cp:coreProperties>
</file>