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  <p:sldId id="285" r:id="rId3"/>
    <p:sldId id="288" r:id="rId4"/>
    <p:sldId id="289" r:id="rId5"/>
    <p:sldId id="290" r:id="rId6"/>
    <p:sldId id="287" r:id="rId7"/>
    <p:sldId id="286" r:id="rId8"/>
    <p:sldId id="291" r:id="rId9"/>
    <p:sldId id="256" r:id="rId10"/>
    <p:sldId id="292" r:id="rId11"/>
    <p:sldId id="293" r:id="rId12"/>
    <p:sldId id="258" r:id="rId13"/>
    <p:sldId id="294" r:id="rId14"/>
    <p:sldId id="295" r:id="rId15"/>
    <p:sldId id="266" r:id="rId16"/>
    <p:sldId id="260" r:id="rId17"/>
    <p:sldId id="296" r:id="rId18"/>
    <p:sldId id="297" r:id="rId19"/>
    <p:sldId id="264" r:id="rId20"/>
    <p:sldId id="298" r:id="rId21"/>
    <p:sldId id="265" r:id="rId22"/>
    <p:sldId id="299" r:id="rId23"/>
    <p:sldId id="261" r:id="rId24"/>
    <p:sldId id="300" r:id="rId25"/>
    <p:sldId id="259" r:id="rId26"/>
    <p:sldId id="301" r:id="rId27"/>
    <p:sldId id="302" r:id="rId28"/>
    <p:sldId id="303" r:id="rId29"/>
    <p:sldId id="267" r:id="rId30"/>
    <p:sldId id="269" r:id="rId31"/>
    <p:sldId id="281" r:id="rId32"/>
    <p:sldId id="273" r:id="rId33"/>
    <p:sldId id="272" r:id="rId34"/>
    <p:sldId id="275" r:id="rId35"/>
    <p:sldId id="304" r:id="rId36"/>
    <p:sldId id="277" r:id="rId37"/>
    <p:sldId id="274" r:id="rId38"/>
    <p:sldId id="276" r:id="rId39"/>
    <p:sldId id="282" r:id="rId4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2131"/>
    <a:srgbClr val="363650"/>
    <a:srgbClr val="666699"/>
    <a:srgbClr val="CCCCFF"/>
    <a:srgbClr val="F47A00"/>
    <a:srgbClr val="824100"/>
    <a:srgbClr val="D7D7FF"/>
    <a:srgbClr val="1919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107" d="100"/>
          <a:sy n="107" d="100"/>
        </p:scale>
        <p:origin x="-894" y="1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844FA6-EFC8-4328-8626-40B6E801A0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l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63DE77-AD93-4D4E-9567-EFAD170A09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l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B4F12B-731B-45EC-A2C2-71ABEAEB62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l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FF1CB6-1E87-47FA-8F34-416BC18AF6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l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5CFF56-3233-4100-969E-A8C6F16906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l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47A1D7-55E5-4DF5-820C-8D7386221C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l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84A98C-8994-4A0C-B1AA-D43A550436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l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2D7227-AD26-4A86-BF76-E5B112397E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l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958C2E-60EA-4D9D-8805-DB70D4F15E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l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2BE157-3083-40FC-AE37-1E48BB63D9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l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792089-1D23-4F99-BB32-1A550C8920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l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1B04C93C-D53A-4662-9EF5-FE67B20909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pull dir="lu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3F3F7E"/>
              </a:gs>
              <a:gs pos="100000">
                <a:srgbClr val="6D6DDB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2051" name="Picture 5" descr="Культура Древней Инд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l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3F3F7E"/>
              </a:gs>
              <a:gs pos="100000">
                <a:srgbClr val="6D6DDB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1267" name="Picture 3" descr="Колонн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8900" y="342900"/>
            <a:ext cx="2587625" cy="642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8" name="Rectangle 5"/>
          <p:cNvSpPr>
            <a:spLocks noChangeArrowheads="1"/>
          </p:cNvSpPr>
          <p:nvPr/>
        </p:nvSpPr>
        <p:spPr bwMode="auto">
          <a:xfrm>
            <a:off x="1979613" y="176213"/>
            <a:ext cx="2447925" cy="2057400"/>
          </a:xfrm>
          <a:prstGeom prst="rect">
            <a:avLst/>
          </a:prstGeom>
          <a:solidFill>
            <a:srgbClr val="CCCCFF">
              <a:alpha val="69019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>
                <a:solidFill>
                  <a:srgbClr val="212131"/>
                </a:solidFill>
              </a:rPr>
              <a:t>При царе Ашоке</a:t>
            </a:r>
          </a:p>
          <a:p>
            <a:pPr algn="ctr"/>
            <a:r>
              <a:rPr lang="ru-RU">
                <a:solidFill>
                  <a:srgbClr val="212131"/>
                </a:solidFill>
              </a:rPr>
              <a:t>государственной</a:t>
            </a:r>
          </a:p>
          <a:p>
            <a:pPr algn="ctr"/>
            <a:r>
              <a:rPr lang="ru-RU">
                <a:solidFill>
                  <a:srgbClr val="212131"/>
                </a:solidFill>
              </a:rPr>
              <a:t>религией Индии</a:t>
            </a:r>
          </a:p>
          <a:p>
            <a:pPr algn="ctr"/>
            <a:r>
              <a:rPr lang="ru-RU">
                <a:solidFill>
                  <a:srgbClr val="212131"/>
                </a:solidFill>
              </a:rPr>
              <a:t>становится</a:t>
            </a:r>
          </a:p>
          <a:p>
            <a:pPr algn="ctr"/>
            <a:r>
              <a:rPr lang="ru-RU">
                <a:solidFill>
                  <a:srgbClr val="212131"/>
                </a:solidFill>
              </a:rPr>
              <a:t>буддизм.</a:t>
            </a:r>
          </a:p>
        </p:txBody>
      </p:sp>
      <p:sp>
        <p:nvSpPr>
          <p:cNvPr id="11269" name="Rectangle 6"/>
          <p:cNvSpPr>
            <a:spLocks noChangeArrowheads="1"/>
          </p:cNvSpPr>
          <p:nvPr/>
        </p:nvSpPr>
        <p:spPr bwMode="auto">
          <a:xfrm>
            <a:off x="1979613" y="2306638"/>
            <a:ext cx="2447925" cy="2058987"/>
          </a:xfrm>
          <a:prstGeom prst="rect">
            <a:avLst/>
          </a:prstGeom>
          <a:solidFill>
            <a:srgbClr val="CCCCFF">
              <a:alpha val="69019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>
                <a:solidFill>
                  <a:srgbClr val="212131"/>
                </a:solidFill>
              </a:rPr>
              <a:t>И почти сразу</a:t>
            </a:r>
          </a:p>
          <a:p>
            <a:pPr algn="ctr"/>
            <a:r>
              <a:rPr lang="ru-RU">
                <a:solidFill>
                  <a:srgbClr val="212131"/>
                </a:solidFill>
              </a:rPr>
              <a:t>в стране</a:t>
            </a:r>
          </a:p>
          <a:p>
            <a:pPr algn="ctr"/>
            <a:r>
              <a:rPr lang="ru-RU">
                <a:solidFill>
                  <a:srgbClr val="212131"/>
                </a:solidFill>
              </a:rPr>
              <a:t>начинается</a:t>
            </a:r>
          </a:p>
          <a:p>
            <a:pPr algn="ctr"/>
            <a:r>
              <a:rPr lang="ru-RU">
                <a:solidFill>
                  <a:srgbClr val="212131"/>
                </a:solidFill>
              </a:rPr>
              <a:t>каменное</a:t>
            </a:r>
          </a:p>
          <a:p>
            <a:pPr algn="ctr"/>
            <a:r>
              <a:rPr lang="ru-RU">
                <a:solidFill>
                  <a:srgbClr val="212131"/>
                </a:solidFill>
              </a:rPr>
              <a:t>строительство.</a:t>
            </a: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2968625" y="284163"/>
            <a:ext cx="6083300" cy="6461125"/>
            <a:chOff x="1870" y="179"/>
            <a:chExt cx="3832" cy="4070"/>
          </a:xfrm>
        </p:grpSpPr>
        <p:pic>
          <p:nvPicPr>
            <p:cNvPr id="11271" name="Picture 4" descr="Ашока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304" y="179"/>
              <a:ext cx="2398" cy="40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272" name="Rectangle 7"/>
            <p:cNvSpPr>
              <a:spLocks noChangeArrowheads="1"/>
            </p:cNvSpPr>
            <p:nvPr/>
          </p:nvSpPr>
          <p:spPr bwMode="auto">
            <a:xfrm>
              <a:off x="1870" y="3234"/>
              <a:ext cx="1269" cy="861"/>
            </a:xfrm>
            <a:prstGeom prst="rect">
              <a:avLst/>
            </a:prstGeom>
            <a:solidFill>
              <a:srgbClr val="CCCCFF">
                <a:alpha val="45097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sz="2000" b="1">
                  <a:solidFill>
                    <a:srgbClr val="212131"/>
                  </a:solidFill>
                </a:rPr>
                <a:t>Стамбха</a:t>
              </a:r>
            </a:p>
            <a:p>
              <a:pPr algn="ctr"/>
              <a:r>
                <a:rPr lang="ru-RU" sz="2000" b="1">
                  <a:solidFill>
                    <a:srgbClr val="212131"/>
                  </a:solidFill>
                </a:rPr>
                <a:t>(столб законов)</a:t>
              </a:r>
            </a:p>
            <a:p>
              <a:pPr algn="ctr"/>
              <a:r>
                <a:rPr lang="ru-RU" sz="2000" b="1">
                  <a:solidFill>
                    <a:srgbClr val="212131"/>
                  </a:solidFill>
                </a:rPr>
                <a:t>царя</a:t>
              </a:r>
            </a:p>
            <a:p>
              <a:pPr algn="ctr"/>
              <a:r>
                <a:rPr lang="ru-RU" sz="2000" b="1">
                  <a:solidFill>
                    <a:srgbClr val="212131"/>
                  </a:solidFill>
                </a:rPr>
                <a:t>Ашоки.</a:t>
              </a:r>
            </a:p>
          </p:txBody>
        </p:sp>
      </p:grpSp>
    </p:spTree>
  </p:cSld>
  <p:clrMapOvr>
    <a:masterClrMapping/>
  </p:clrMapOvr>
  <p:transition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3F3F7E"/>
              </a:gs>
              <a:gs pos="100000">
                <a:srgbClr val="6D6DDB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40963" name="Picture 3" descr="Сарнатх_Львиная капител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88913"/>
            <a:ext cx="2994025" cy="576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2" name="Rectangle 5"/>
          <p:cNvSpPr>
            <a:spLocks noChangeArrowheads="1"/>
          </p:cNvSpPr>
          <p:nvPr/>
        </p:nvSpPr>
        <p:spPr bwMode="auto">
          <a:xfrm>
            <a:off x="4284663" y="1844675"/>
            <a:ext cx="3960812" cy="3744913"/>
          </a:xfrm>
          <a:prstGeom prst="rect">
            <a:avLst/>
          </a:prstGeom>
          <a:solidFill>
            <a:srgbClr val="CCCCFF">
              <a:alpha val="69019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>
                <a:solidFill>
                  <a:srgbClr val="191925"/>
                </a:solidFill>
              </a:rPr>
              <a:t>Именно в это время</a:t>
            </a:r>
          </a:p>
          <a:p>
            <a:pPr algn="ctr"/>
            <a:r>
              <a:rPr lang="ru-RU">
                <a:solidFill>
                  <a:srgbClr val="191925"/>
                </a:solidFill>
              </a:rPr>
              <a:t>была создана колонна,</a:t>
            </a:r>
          </a:p>
          <a:p>
            <a:pPr algn="ctr"/>
            <a:r>
              <a:rPr lang="ru-RU">
                <a:solidFill>
                  <a:srgbClr val="191925"/>
                </a:solidFill>
              </a:rPr>
              <a:t>на вершине которой</a:t>
            </a:r>
          </a:p>
          <a:p>
            <a:pPr algn="ctr"/>
            <a:r>
              <a:rPr lang="ru-RU">
                <a:solidFill>
                  <a:srgbClr val="191925"/>
                </a:solidFill>
              </a:rPr>
              <a:t>мастер поместил</a:t>
            </a:r>
          </a:p>
          <a:p>
            <a:pPr algn="ctr"/>
            <a:r>
              <a:rPr lang="ru-RU">
                <a:solidFill>
                  <a:srgbClr val="191925"/>
                </a:solidFill>
              </a:rPr>
              <a:t>львиные фигуры.</a:t>
            </a:r>
          </a:p>
          <a:p>
            <a:pPr algn="ctr"/>
            <a:r>
              <a:rPr lang="ru-RU">
                <a:solidFill>
                  <a:srgbClr val="191925"/>
                </a:solidFill>
              </a:rPr>
              <a:t>И сегодня это завершение</a:t>
            </a:r>
          </a:p>
          <a:p>
            <a:pPr algn="ctr"/>
            <a:r>
              <a:rPr lang="ru-RU">
                <a:solidFill>
                  <a:srgbClr val="191925"/>
                </a:solidFill>
              </a:rPr>
              <a:t>(капитель)</a:t>
            </a:r>
          </a:p>
          <a:p>
            <a:pPr algn="ctr"/>
            <a:r>
              <a:rPr lang="ru-RU">
                <a:solidFill>
                  <a:srgbClr val="191925"/>
                </a:solidFill>
              </a:rPr>
              <a:t>является</a:t>
            </a:r>
          </a:p>
          <a:p>
            <a:pPr algn="ctr"/>
            <a:r>
              <a:rPr lang="ru-RU">
                <a:solidFill>
                  <a:srgbClr val="191925"/>
                </a:solidFill>
              </a:rPr>
              <a:t>символом Индии.</a:t>
            </a:r>
          </a:p>
        </p:txBody>
      </p:sp>
    </p:spTree>
  </p:cSld>
  <p:clrMapOvr>
    <a:masterClrMapping/>
  </p:clrMapOvr>
  <p:transition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3F3F7E"/>
              </a:gs>
              <a:gs pos="100000">
                <a:srgbClr val="6D6DDB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15" name="Rectangle 8"/>
          <p:cNvSpPr>
            <a:spLocks noChangeArrowheads="1"/>
          </p:cNvSpPr>
          <p:nvPr/>
        </p:nvSpPr>
        <p:spPr bwMode="auto">
          <a:xfrm>
            <a:off x="693738" y="5684838"/>
            <a:ext cx="8351837" cy="1050925"/>
          </a:xfrm>
          <a:prstGeom prst="rect">
            <a:avLst/>
          </a:prstGeom>
          <a:solidFill>
            <a:srgbClr val="CCCCFF">
              <a:alpha val="69019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>
                <a:solidFill>
                  <a:srgbClr val="212131"/>
                </a:solidFill>
              </a:rPr>
              <a:t>Главной буддийской святыней становится ступа –</a:t>
            </a:r>
          </a:p>
          <a:p>
            <a:pPr algn="ctr"/>
            <a:r>
              <a:rPr lang="ru-RU">
                <a:solidFill>
                  <a:srgbClr val="212131"/>
                </a:solidFill>
              </a:rPr>
              <a:t>холм, на вершине которого хранятся буддийские реликвии.</a:t>
            </a:r>
          </a:p>
        </p:txBody>
      </p:sp>
      <p:grpSp>
        <p:nvGrpSpPr>
          <p:cNvPr id="2" name="Group 1032"/>
          <p:cNvGrpSpPr>
            <a:grpSpLocks/>
          </p:cNvGrpSpPr>
          <p:nvPr/>
        </p:nvGrpSpPr>
        <p:grpSpPr bwMode="auto">
          <a:xfrm>
            <a:off x="107950" y="115888"/>
            <a:ext cx="8515350" cy="5487987"/>
            <a:chOff x="68" y="73"/>
            <a:chExt cx="5364" cy="3457"/>
          </a:xfrm>
        </p:grpSpPr>
        <p:pic>
          <p:nvPicPr>
            <p:cNvPr id="13317" name="Picture 7" descr="Сиупа"/>
            <p:cNvPicPr>
              <a:picLocks noChangeAspect="1" noChangeArrowheads="1"/>
            </p:cNvPicPr>
            <p:nvPr/>
          </p:nvPicPr>
          <p:blipFill>
            <a:blip r:embed="rId2">
              <a:lum bright="6000" contrast="18000"/>
            </a:blip>
            <a:srcRect/>
            <a:stretch>
              <a:fillRect/>
            </a:stretch>
          </p:blipFill>
          <p:spPr bwMode="auto">
            <a:xfrm>
              <a:off x="68" y="73"/>
              <a:ext cx="5080" cy="34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318" name="Rectangle 9"/>
            <p:cNvSpPr>
              <a:spLocks noChangeArrowheads="1"/>
            </p:cNvSpPr>
            <p:nvPr/>
          </p:nvSpPr>
          <p:spPr bwMode="auto">
            <a:xfrm>
              <a:off x="4706" y="1253"/>
              <a:ext cx="726" cy="499"/>
            </a:xfrm>
            <a:prstGeom prst="rect">
              <a:avLst/>
            </a:prstGeom>
            <a:solidFill>
              <a:srgbClr val="CCCCFF">
                <a:alpha val="69019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sz="2000" b="1">
                  <a:solidFill>
                    <a:srgbClr val="212131"/>
                  </a:solidFill>
                </a:rPr>
                <a:t>Ступа</a:t>
              </a:r>
            </a:p>
            <a:p>
              <a:pPr algn="ctr"/>
              <a:r>
                <a:rPr lang="ru-RU" sz="2000" b="1">
                  <a:solidFill>
                    <a:srgbClr val="212131"/>
                  </a:solidFill>
                </a:rPr>
                <a:t>в Санчи</a:t>
              </a:r>
            </a:p>
          </p:txBody>
        </p:sp>
      </p:grpSp>
    </p:spTree>
  </p:cSld>
  <p:clrMapOvr>
    <a:masterClrMapping/>
  </p:clrMapOvr>
  <p:transition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3F3F7E"/>
              </a:gs>
              <a:gs pos="100000">
                <a:srgbClr val="6D6DDB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4339" name="Picture 5" descr="Мандал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1275" y="246063"/>
            <a:ext cx="5054600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Rectangle 6"/>
          <p:cNvSpPr>
            <a:spLocks noChangeArrowheads="1"/>
          </p:cNvSpPr>
          <p:nvPr/>
        </p:nvSpPr>
        <p:spPr bwMode="auto">
          <a:xfrm>
            <a:off x="231775" y="2852738"/>
            <a:ext cx="3384550" cy="2952750"/>
          </a:xfrm>
          <a:prstGeom prst="rect">
            <a:avLst/>
          </a:prstGeom>
          <a:solidFill>
            <a:srgbClr val="D7D7FF">
              <a:alpha val="69019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>
                <a:solidFill>
                  <a:srgbClr val="191925"/>
                </a:solidFill>
              </a:rPr>
              <a:t>Все ступы строились</a:t>
            </a:r>
          </a:p>
          <a:p>
            <a:pPr algn="ctr"/>
            <a:r>
              <a:rPr lang="ru-RU">
                <a:solidFill>
                  <a:srgbClr val="191925"/>
                </a:solidFill>
              </a:rPr>
              <a:t>по единому образцу,</a:t>
            </a:r>
          </a:p>
          <a:p>
            <a:pPr algn="ctr"/>
            <a:r>
              <a:rPr lang="ru-RU">
                <a:solidFill>
                  <a:srgbClr val="191925"/>
                </a:solidFill>
              </a:rPr>
              <a:t>который повторял</a:t>
            </a:r>
          </a:p>
          <a:p>
            <a:pPr algn="ctr"/>
            <a:r>
              <a:rPr lang="ru-RU">
                <a:solidFill>
                  <a:srgbClr val="191925"/>
                </a:solidFill>
              </a:rPr>
              <a:t>священный рисунок</a:t>
            </a:r>
          </a:p>
          <a:p>
            <a:pPr algn="ctr">
              <a:buFontTx/>
              <a:buChar char="-"/>
            </a:pPr>
            <a:r>
              <a:rPr lang="ru-RU">
                <a:solidFill>
                  <a:srgbClr val="191925"/>
                </a:solidFill>
              </a:rPr>
              <a:t> мандалу</a:t>
            </a:r>
          </a:p>
          <a:p>
            <a:pPr algn="ctr">
              <a:buFontTx/>
              <a:buChar char="-"/>
            </a:pPr>
            <a:r>
              <a:rPr lang="ru-RU">
                <a:solidFill>
                  <a:srgbClr val="191925"/>
                </a:solidFill>
              </a:rPr>
              <a:t> план устройства</a:t>
            </a:r>
          </a:p>
          <a:p>
            <a:pPr algn="ctr"/>
            <a:r>
              <a:rPr lang="ru-RU">
                <a:solidFill>
                  <a:srgbClr val="191925"/>
                </a:solidFill>
              </a:rPr>
              <a:t>всего космоса.</a:t>
            </a:r>
          </a:p>
        </p:txBody>
      </p:sp>
    </p:spTree>
  </p:cSld>
  <p:clrMapOvr>
    <a:masterClrMapping/>
  </p:clrMapOvr>
  <p:transition>
    <p:pull dir="l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3F3F7E"/>
              </a:gs>
              <a:gs pos="100000">
                <a:srgbClr val="6D6DDB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5363" name="Picture 4" descr="Схем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115888"/>
            <a:ext cx="4903788" cy="662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4" name="Rectangle 5"/>
          <p:cNvSpPr>
            <a:spLocks noChangeArrowheads="1"/>
          </p:cNvSpPr>
          <p:nvPr/>
        </p:nvSpPr>
        <p:spPr bwMode="auto">
          <a:xfrm>
            <a:off x="5435600" y="404813"/>
            <a:ext cx="3384550" cy="3600450"/>
          </a:xfrm>
          <a:prstGeom prst="rect">
            <a:avLst/>
          </a:prstGeom>
          <a:solidFill>
            <a:srgbClr val="D7D7FF">
              <a:alpha val="69019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>
                <a:solidFill>
                  <a:srgbClr val="191925"/>
                </a:solidFill>
              </a:rPr>
              <a:t>И действительно,</a:t>
            </a:r>
          </a:p>
          <a:p>
            <a:pPr algn="ctr"/>
            <a:r>
              <a:rPr lang="ru-RU">
                <a:solidFill>
                  <a:srgbClr val="191925"/>
                </a:solidFill>
              </a:rPr>
              <a:t>концентрические</a:t>
            </a:r>
          </a:p>
          <a:p>
            <a:pPr algn="ctr"/>
            <a:r>
              <a:rPr lang="ru-RU">
                <a:solidFill>
                  <a:srgbClr val="191925"/>
                </a:solidFill>
              </a:rPr>
              <a:t>круги ступы</a:t>
            </a:r>
          </a:p>
          <a:p>
            <a:pPr algn="ctr"/>
            <a:r>
              <a:rPr lang="ru-RU">
                <a:solidFill>
                  <a:srgbClr val="191925"/>
                </a:solidFill>
              </a:rPr>
              <a:t>обрамлялись</a:t>
            </a:r>
          </a:p>
          <a:p>
            <a:pPr algn="ctr"/>
            <a:r>
              <a:rPr lang="ru-RU">
                <a:solidFill>
                  <a:srgbClr val="191925"/>
                </a:solidFill>
              </a:rPr>
              <a:t>невысокой оградой</a:t>
            </a:r>
          </a:p>
          <a:p>
            <a:pPr algn="ctr"/>
            <a:r>
              <a:rPr lang="ru-RU">
                <a:solidFill>
                  <a:srgbClr val="191925"/>
                </a:solidFill>
              </a:rPr>
              <a:t>с четырьмя воротами,</a:t>
            </a:r>
          </a:p>
          <a:p>
            <a:pPr algn="ctr"/>
            <a:r>
              <a:rPr lang="ru-RU">
                <a:solidFill>
                  <a:srgbClr val="191925"/>
                </a:solidFill>
              </a:rPr>
              <a:t>ориентированными</a:t>
            </a:r>
          </a:p>
          <a:p>
            <a:pPr algn="ctr"/>
            <a:r>
              <a:rPr lang="ru-RU">
                <a:solidFill>
                  <a:srgbClr val="191925"/>
                </a:solidFill>
              </a:rPr>
              <a:t>строго по сторонам</a:t>
            </a:r>
          </a:p>
          <a:p>
            <a:pPr algn="ctr"/>
            <a:r>
              <a:rPr lang="ru-RU">
                <a:solidFill>
                  <a:srgbClr val="191925"/>
                </a:solidFill>
              </a:rPr>
              <a:t>света.</a:t>
            </a:r>
          </a:p>
        </p:txBody>
      </p:sp>
    </p:spTree>
  </p:cSld>
  <p:clrMapOvr>
    <a:masterClrMapping/>
  </p:clrMapOvr>
  <p:transition>
    <p:pull dir="l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3F3F7E"/>
              </a:gs>
              <a:gs pos="100000">
                <a:srgbClr val="6D6DDB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6387" name="Picture 6" descr="Ворот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075" y="92075"/>
            <a:ext cx="8296275" cy="576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8" name="Rectangle 7"/>
          <p:cNvSpPr>
            <a:spLocks noChangeArrowheads="1"/>
          </p:cNvSpPr>
          <p:nvPr/>
        </p:nvSpPr>
        <p:spPr bwMode="auto">
          <a:xfrm>
            <a:off x="1555750" y="5949950"/>
            <a:ext cx="7489825" cy="782638"/>
          </a:xfrm>
          <a:prstGeom prst="rect">
            <a:avLst/>
          </a:prstGeom>
          <a:solidFill>
            <a:srgbClr val="D7D7FF">
              <a:alpha val="69019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>
                <a:solidFill>
                  <a:srgbClr val="191925"/>
                </a:solidFill>
              </a:rPr>
              <a:t>Торана – ворота ступы особо почитались и украшались</a:t>
            </a:r>
          </a:p>
          <a:p>
            <a:pPr algn="ctr"/>
            <a:r>
              <a:rPr lang="ru-RU">
                <a:solidFill>
                  <a:srgbClr val="191925"/>
                </a:solidFill>
              </a:rPr>
              <a:t>как выходы и входы мира.</a:t>
            </a:r>
          </a:p>
        </p:txBody>
      </p:sp>
    </p:spTree>
  </p:cSld>
  <p:clrMapOvr>
    <a:masterClrMapping/>
  </p:clrMapOvr>
  <p:transition>
    <p:pull dir="l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3F3F7E"/>
              </a:gs>
              <a:gs pos="100000">
                <a:srgbClr val="6D6DDB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7411" name="Picture 8" descr="К ступ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06950" y="87313"/>
            <a:ext cx="4248150" cy="223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9" descr="Баб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8900" y="96838"/>
            <a:ext cx="4600575" cy="664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3" name="Rectangle 10"/>
          <p:cNvSpPr>
            <a:spLocks noChangeArrowheads="1"/>
          </p:cNvSpPr>
          <p:nvPr/>
        </p:nvSpPr>
        <p:spPr bwMode="auto">
          <a:xfrm>
            <a:off x="5191125" y="2890838"/>
            <a:ext cx="3529013" cy="2592387"/>
          </a:xfrm>
          <a:prstGeom prst="rect">
            <a:avLst/>
          </a:prstGeom>
          <a:solidFill>
            <a:srgbClr val="D7D7FF">
              <a:alpha val="69019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>
                <a:solidFill>
                  <a:srgbClr val="191925"/>
                </a:solidFill>
              </a:rPr>
              <a:t>Все резные изображения</a:t>
            </a:r>
          </a:p>
          <a:p>
            <a:pPr algn="ctr"/>
            <a:r>
              <a:rPr lang="ru-RU">
                <a:solidFill>
                  <a:srgbClr val="191925"/>
                </a:solidFill>
              </a:rPr>
              <a:t>ворот ступы</a:t>
            </a:r>
          </a:p>
          <a:p>
            <a:pPr algn="ctr"/>
            <a:r>
              <a:rPr lang="ru-RU">
                <a:solidFill>
                  <a:srgbClr val="191925"/>
                </a:solidFill>
              </a:rPr>
              <a:t>считались охранными </a:t>
            </a:r>
          </a:p>
          <a:p>
            <a:pPr algn="ctr"/>
            <a:r>
              <a:rPr lang="ru-RU">
                <a:solidFill>
                  <a:srgbClr val="191925"/>
                </a:solidFill>
              </a:rPr>
              <a:t>и выполнялись</a:t>
            </a:r>
          </a:p>
          <a:p>
            <a:pPr algn="ctr"/>
            <a:r>
              <a:rPr lang="ru-RU">
                <a:solidFill>
                  <a:srgbClr val="191925"/>
                </a:solidFill>
              </a:rPr>
              <a:t>мастерами</a:t>
            </a:r>
          </a:p>
          <a:p>
            <a:pPr algn="ctr"/>
            <a:r>
              <a:rPr lang="ru-RU">
                <a:solidFill>
                  <a:srgbClr val="191925"/>
                </a:solidFill>
              </a:rPr>
              <a:t>очень тщательно.</a:t>
            </a:r>
          </a:p>
        </p:txBody>
      </p:sp>
    </p:spTree>
  </p:cSld>
  <p:clrMapOvr>
    <a:masterClrMapping/>
  </p:clrMapOvr>
  <p:transition>
    <p:pull dir="l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3F3F7E"/>
              </a:gs>
              <a:gs pos="100000">
                <a:srgbClr val="6D6DDB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8435" name="Rectangle 8"/>
          <p:cNvSpPr>
            <a:spLocks noChangeArrowheads="1"/>
          </p:cNvSpPr>
          <p:nvPr/>
        </p:nvSpPr>
        <p:spPr bwMode="auto">
          <a:xfrm>
            <a:off x="4529138" y="304800"/>
            <a:ext cx="4033837" cy="1655763"/>
          </a:xfrm>
          <a:prstGeom prst="rect">
            <a:avLst/>
          </a:prstGeom>
          <a:solidFill>
            <a:srgbClr val="D7D7FF">
              <a:alpha val="69019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>
                <a:solidFill>
                  <a:srgbClr val="191925"/>
                </a:solidFill>
              </a:rPr>
              <a:t>Из Индии ступы</a:t>
            </a:r>
          </a:p>
          <a:p>
            <a:pPr algn="ctr"/>
            <a:r>
              <a:rPr lang="ru-RU">
                <a:solidFill>
                  <a:srgbClr val="191925"/>
                </a:solidFill>
              </a:rPr>
              <a:t>вместе с буддизмом</a:t>
            </a:r>
          </a:p>
          <a:p>
            <a:pPr algn="ctr"/>
            <a:r>
              <a:rPr lang="ru-RU">
                <a:solidFill>
                  <a:srgbClr val="191925"/>
                </a:solidFill>
              </a:rPr>
              <a:t>распространились по всей</a:t>
            </a:r>
          </a:p>
          <a:p>
            <a:pPr algn="ctr"/>
            <a:r>
              <a:rPr lang="ru-RU">
                <a:solidFill>
                  <a:srgbClr val="191925"/>
                </a:solidFill>
              </a:rPr>
              <a:t>Юго-восточной Азии.</a:t>
            </a:r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144463" y="144463"/>
            <a:ext cx="8839200" cy="6561137"/>
            <a:chOff x="91" y="91"/>
            <a:chExt cx="5568" cy="4133"/>
          </a:xfrm>
        </p:grpSpPr>
        <p:pic>
          <p:nvPicPr>
            <p:cNvPr id="18437" name="Picture 6" descr="Индо_0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91" y="91"/>
              <a:ext cx="2348" cy="33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438" name="Picture 7" descr="Индо_0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562" y="1404"/>
              <a:ext cx="3097" cy="28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439" name="Rectangle 9"/>
            <p:cNvSpPr>
              <a:spLocks noChangeArrowheads="1"/>
            </p:cNvSpPr>
            <p:nvPr/>
          </p:nvSpPr>
          <p:spPr bwMode="auto">
            <a:xfrm>
              <a:off x="857" y="3657"/>
              <a:ext cx="816" cy="454"/>
            </a:xfrm>
            <a:prstGeom prst="rect">
              <a:avLst/>
            </a:prstGeom>
            <a:solidFill>
              <a:srgbClr val="CCCCFF">
                <a:alpha val="69019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sz="2000" b="1">
                  <a:solidFill>
                    <a:srgbClr val="212131"/>
                  </a:solidFill>
                </a:rPr>
                <a:t>Ступы</a:t>
              </a:r>
            </a:p>
            <a:p>
              <a:pPr algn="ctr"/>
              <a:r>
                <a:rPr lang="ru-RU" sz="2000" b="1">
                  <a:solidFill>
                    <a:srgbClr val="212131"/>
                  </a:solidFill>
                </a:rPr>
                <a:t>Бирмы</a:t>
              </a:r>
            </a:p>
          </p:txBody>
        </p:sp>
      </p:grpSp>
    </p:spTree>
  </p:cSld>
  <p:clrMapOvr>
    <a:masterClrMapping/>
  </p:clrMapOvr>
  <p:transition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3F3F7E"/>
              </a:gs>
              <a:gs pos="100000">
                <a:srgbClr val="6D6DDB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107950" y="314325"/>
            <a:ext cx="4014788" cy="6384925"/>
            <a:chOff x="68" y="198"/>
            <a:chExt cx="2529" cy="4022"/>
          </a:xfrm>
        </p:grpSpPr>
        <p:pic>
          <p:nvPicPr>
            <p:cNvPr id="19463" name="Picture 5" descr="Индо_0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68" y="845"/>
              <a:ext cx="2529" cy="3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464" name="Rectangle 7"/>
            <p:cNvSpPr>
              <a:spLocks noChangeArrowheads="1"/>
            </p:cNvSpPr>
            <p:nvPr/>
          </p:nvSpPr>
          <p:spPr bwMode="auto">
            <a:xfrm>
              <a:off x="811" y="198"/>
              <a:ext cx="1043" cy="499"/>
            </a:xfrm>
            <a:prstGeom prst="rect">
              <a:avLst/>
            </a:prstGeom>
            <a:solidFill>
              <a:srgbClr val="CCCCFF">
                <a:alpha val="69019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sz="2000" b="1">
                  <a:solidFill>
                    <a:srgbClr val="212131"/>
                  </a:solidFill>
                </a:rPr>
                <a:t>Ступа</a:t>
              </a:r>
            </a:p>
            <a:p>
              <a:pPr algn="ctr"/>
              <a:r>
                <a:rPr lang="ru-RU" sz="2000" b="1">
                  <a:solidFill>
                    <a:srgbClr val="212131"/>
                  </a:solidFill>
                </a:rPr>
                <a:t>Шри-Ланки</a:t>
              </a:r>
            </a:p>
          </p:txBody>
        </p:sp>
      </p:grp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4278313" y="115888"/>
            <a:ext cx="4757737" cy="5329237"/>
            <a:chOff x="2695" y="73"/>
            <a:chExt cx="2997" cy="3357"/>
          </a:xfrm>
        </p:grpSpPr>
        <p:pic>
          <p:nvPicPr>
            <p:cNvPr id="19461" name="Picture 6" descr="Индо_04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695" y="73"/>
              <a:ext cx="2997" cy="26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462" name="Rectangle 8"/>
            <p:cNvSpPr>
              <a:spLocks noChangeArrowheads="1"/>
            </p:cNvSpPr>
            <p:nvPr/>
          </p:nvSpPr>
          <p:spPr bwMode="auto">
            <a:xfrm>
              <a:off x="3672" y="2931"/>
              <a:ext cx="1043" cy="499"/>
            </a:xfrm>
            <a:prstGeom prst="rect">
              <a:avLst/>
            </a:prstGeom>
            <a:solidFill>
              <a:srgbClr val="CCCCFF">
                <a:alpha val="69019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sz="2000" b="1">
                  <a:solidFill>
                    <a:srgbClr val="212131"/>
                  </a:solidFill>
                </a:rPr>
                <a:t>Ступа</a:t>
              </a:r>
            </a:p>
            <a:p>
              <a:pPr algn="ctr"/>
              <a:r>
                <a:rPr lang="ru-RU" sz="2000" b="1">
                  <a:solidFill>
                    <a:srgbClr val="212131"/>
                  </a:solidFill>
                </a:rPr>
                <a:t>Таиланда</a:t>
              </a:r>
            </a:p>
          </p:txBody>
        </p:sp>
      </p:grpSp>
    </p:spTree>
  </p:cSld>
  <p:clrMapOvr>
    <a:masterClrMapping/>
  </p:clrMapOvr>
  <p:transition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3F3F7E"/>
              </a:gs>
              <a:gs pos="100000">
                <a:srgbClr val="6D6DDB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1269" name="Picture 5" descr="Боробудур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776288"/>
            <a:ext cx="8899525" cy="6030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4" name="Rectangle 6"/>
          <p:cNvSpPr>
            <a:spLocks noChangeArrowheads="1"/>
          </p:cNvSpPr>
          <p:nvPr/>
        </p:nvSpPr>
        <p:spPr bwMode="auto">
          <a:xfrm>
            <a:off x="69850" y="84138"/>
            <a:ext cx="8569325" cy="649287"/>
          </a:xfrm>
          <a:prstGeom prst="rect">
            <a:avLst/>
          </a:prstGeom>
          <a:solidFill>
            <a:srgbClr val="D7D7FF">
              <a:alpha val="69019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>
                <a:solidFill>
                  <a:srgbClr val="191925"/>
                </a:solidFill>
              </a:rPr>
              <a:t>На острове Ява возник даже целый комплекс ступ - Боробудур.</a:t>
            </a:r>
          </a:p>
        </p:txBody>
      </p:sp>
    </p:spTree>
  </p:cSld>
  <p:clrMapOvr>
    <a:masterClrMapping/>
  </p:clrMapOvr>
  <p:transition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3F3F7E"/>
              </a:gs>
              <a:gs pos="100000">
                <a:srgbClr val="6D6DDB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3075" name="Picture 5" descr="Индия в мир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88913"/>
            <a:ext cx="5905500" cy="3779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477838" y="2205038"/>
            <a:ext cx="8515350" cy="4456112"/>
            <a:chOff x="301" y="1389"/>
            <a:chExt cx="5364" cy="2807"/>
          </a:xfrm>
        </p:grpSpPr>
        <p:pic>
          <p:nvPicPr>
            <p:cNvPr id="3078" name="Picture 4" descr="Индия_карта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314" y="1389"/>
              <a:ext cx="2351" cy="28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079" name="Rectangle 6"/>
            <p:cNvSpPr>
              <a:spLocks noChangeArrowheads="1"/>
            </p:cNvSpPr>
            <p:nvPr/>
          </p:nvSpPr>
          <p:spPr bwMode="auto">
            <a:xfrm>
              <a:off x="301" y="3113"/>
              <a:ext cx="2721" cy="680"/>
            </a:xfrm>
            <a:prstGeom prst="rect">
              <a:avLst/>
            </a:prstGeom>
            <a:solidFill>
              <a:srgbClr val="CCCCFF">
                <a:alpha val="45097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>
                  <a:solidFill>
                    <a:srgbClr val="212131"/>
                  </a:solidFill>
                </a:rPr>
                <a:t>Культурные центры Древней</a:t>
              </a:r>
            </a:p>
            <a:p>
              <a:pPr algn="ctr"/>
              <a:r>
                <a:rPr lang="ru-RU">
                  <a:solidFill>
                    <a:srgbClr val="212131"/>
                  </a:solidFill>
                </a:rPr>
                <a:t>И Средневековой Индии</a:t>
              </a:r>
            </a:p>
          </p:txBody>
        </p:sp>
      </p:grpSp>
      <p:sp>
        <p:nvSpPr>
          <p:cNvPr id="3077" name="Rectangle 8"/>
          <p:cNvSpPr>
            <a:spLocks noChangeArrowheads="1"/>
          </p:cNvSpPr>
          <p:nvPr/>
        </p:nvSpPr>
        <p:spPr bwMode="auto">
          <a:xfrm>
            <a:off x="6597650" y="549275"/>
            <a:ext cx="2087563" cy="1006475"/>
          </a:xfrm>
          <a:prstGeom prst="rect">
            <a:avLst/>
          </a:prstGeom>
          <a:solidFill>
            <a:srgbClr val="CCCCFF">
              <a:alpha val="45097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>
                <a:solidFill>
                  <a:srgbClr val="212131"/>
                </a:solidFill>
              </a:rPr>
              <a:t>Индия</a:t>
            </a:r>
          </a:p>
          <a:p>
            <a:pPr algn="ctr"/>
            <a:r>
              <a:rPr lang="ru-RU">
                <a:solidFill>
                  <a:srgbClr val="212131"/>
                </a:solidFill>
              </a:rPr>
              <a:t>на карте мира</a:t>
            </a:r>
          </a:p>
        </p:txBody>
      </p:sp>
    </p:spTree>
  </p:cSld>
  <p:clrMapOvr>
    <a:masterClrMapping/>
  </p:clrMapOvr>
  <p:transition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3F3F7E"/>
              </a:gs>
              <a:gs pos="100000">
                <a:srgbClr val="6D6DDB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21507" name="Picture 4" descr="Боробудур_схем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115888"/>
            <a:ext cx="4130675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8" name="Rectangle 5"/>
          <p:cNvSpPr>
            <a:spLocks noChangeArrowheads="1"/>
          </p:cNvSpPr>
          <p:nvPr/>
        </p:nvSpPr>
        <p:spPr bwMode="auto">
          <a:xfrm>
            <a:off x="4878388" y="981075"/>
            <a:ext cx="3675062" cy="5111750"/>
          </a:xfrm>
          <a:prstGeom prst="rect">
            <a:avLst/>
          </a:prstGeom>
          <a:solidFill>
            <a:srgbClr val="D7D7FF">
              <a:alpha val="69019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>
                <a:solidFill>
                  <a:srgbClr val="191925"/>
                </a:solidFill>
              </a:rPr>
              <a:t>Выстроенный</a:t>
            </a:r>
          </a:p>
          <a:p>
            <a:pPr algn="ctr"/>
            <a:r>
              <a:rPr lang="ru-RU">
                <a:solidFill>
                  <a:srgbClr val="191925"/>
                </a:solidFill>
              </a:rPr>
              <a:t>на естественном холме,</a:t>
            </a:r>
          </a:p>
          <a:p>
            <a:pPr algn="ctr"/>
            <a:r>
              <a:rPr lang="ru-RU">
                <a:solidFill>
                  <a:srgbClr val="191925"/>
                </a:solidFill>
              </a:rPr>
              <a:t>Боробудур</a:t>
            </a:r>
          </a:p>
          <a:p>
            <a:pPr algn="ctr"/>
            <a:r>
              <a:rPr lang="ru-RU">
                <a:solidFill>
                  <a:srgbClr val="191925"/>
                </a:solidFill>
              </a:rPr>
              <a:t>полностью повторяет</a:t>
            </a:r>
          </a:p>
          <a:p>
            <a:pPr algn="ctr"/>
            <a:r>
              <a:rPr lang="ru-RU">
                <a:solidFill>
                  <a:srgbClr val="191925"/>
                </a:solidFill>
              </a:rPr>
              <a:t>традиционную</a:t>
            </a:r>
          </a:p>
          <a:p>
            <a:pPr algn="ctr"/>
            <a:r>
              <a:rPr lang="ru-RU">
                <a:solidFill>
                  <a:srgbClr val="191925"/>
                </a:solidFill>
              </a:rPr>
              <a:t>схему мира </a:t>
            </a:r>
          </a:p>
          <a:p>
            <a:pPr algn="ctr">
              <a:buFontTx/>
              <a:buChar char="-"/>
            </a:pPr>
            <a:r>
              <a:rPr lang="ru-RU">
                <a:solidFill>
                  <a:srgbClr val="191925"/>
                </a:solidFill>
              </a:rPr>
              <a:t> мандалу</a:t>
            </a:r>
          </a:p>
          <a:p>
            <a:pPr algn="ctr"/>
            <a:r>
              <a:rPr lang="ru-RU">
                <a:solidFill>
                  <a:srgbClr val="191925"/>
                </a:solidFill>
              </a:rPr>
              <a:t>и олицетворяет</a:t>
            </a:r>
          </a:p>
          <a:p>
            <a:pPr algn="ctr"/>
            <a:r>
              <a:rPr lang="ru-RU">
                <a:solidFill>
                  <a:srgbClr val="191925"/>
                </a:solidFill>
              </a:rPr>
              <a:t>великую гору богов</a:t>
            </a:r>
          </a:p>
          <a:p>
            <a:pPr algn="ctr"/>
            <a:r>
              <a:rPr lang="ru-RU">
                <a:solidFill>
                  <a:srgbClr val="191925"/>
                </a:solidFill>
              </a:rPr>
              <a:t>Меру,</a:t>
            </a:r>
          </a:p>
          <a:p>
            <a:pPr algn="ctr"/>
            <a:r>
              <a:rPr lang="ru-RU">
                <a:solidFill>
                  <a:srgbClr val="191925"/>
                </a:solidFill>
              </a:rPr>
              <a:t>располагающуюся,</a:t>
            </a:r>
          </a:p>
          <a:p>
            <a:pPr algn="ctr"/>
            <a:r>
              <a:rPr lang="ru-RU">
                <a:solidFill>
                  <a:srgbClr val="191925"/>
                </a:solidFill>
              </a:rPr>
              <a:t>по преданию,</a:t>
            </a:r>
          </a:p>
          <a:p>
            <a:pPr algn="ctr"/>
            <a:r>
              <a:rPr lang="ru-RU">
                <a:solidFill>
                  <a:srgbClr val="191925"/>
                </a:solidFill>
              </a:rPr>
              <a:t>в центре вселенной.</a:t>
            </a:r>
          </a:p>
        </p:txBody>
      </p:sp>
    </p:spTree>
  </p:cSld>
  <p:clrMapOvr>
    <a:masterClrMapping/>
  </p:clrMapOvr>
  <p:transition>
    <p:pull dir="l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026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3F3F7E"/>
              </a:gs>
              <a:gs pos="100000">
                <a:srgbClr val="6D6DDB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2294" name="Picture 1030" descr="Боробудур_стцр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44663" y="671513"/>
            <a:ext cx="7345362" cy="613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2" name="Rectangle 1031"/>
          <p:cNvSpPr>
            <a:spLocks noChangeArrowheads="1"/>
          </p:cNvSpPr>
          <p:nvPr/>
        </p:nvSpPr>
        <p:spPr bwMode="auto">
          <a:xfrm>
            <a:off x="79375" y="77788"/>
            <a:ext cx="3384550" cy="2376487"/>
          </a:xfrm>
          <a:prstGeom prst="rect">
            <a:avLst/>
          </a:prstGeom>
          <a:solidFill>
            <a:srgbClr val="D7D7FF">
              <a:alpha val="69019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>
                <a:solidFill>
                  <a:srgbClr val="191925"/>
                </a:solidFill>
              </a:rPr>
              <a:t>Паломник, обходя</a:t>
            </a:r>
          </a:p>
          <a:p>
            <a:pPr algn="ctr"/>
            <a:r>
              <a:rPr lang="ru-RU">
                <a:solidFill>
                  <a:srgbClr val="191925"/>
                </a:solidFill>
              </a:rPr>
              <a:t>каждый из уровней горы,</a:t>
            </a:r>
          </a:p>
          <a:p>
            <a:pPr algn="ctr"/>
            <a:r>
              <a:rPr lang="ru-RU">
                <a:solidFill>
                  <a:srgbClr val="191925"/>
                </a:solidFill>
              </a:rPr>
              <a:t>проходит</a:t>
            </a:r>
          </a:p>
          <a:p>
            <a:pPr algn="ctr"/>
            <a:r>
              <a:rPr lang="ru-RU">
                <a:solidFill>
                  <a:srgbClr val="191925"/>
                </a:solidFill>
              </a:rPr>
              <a:t>мимо множества</a:t>
            </a:r>
          </a:p>
          <a:p>
            <a:pPr algn="ctr"/>
            <a:r>
              <a:rPr lang="ru-RU">
                <a:solidFill>
                  <a:srgbClr val="191925"/>
                </a:solidFill>
              </a:rPr>
              <a:t>больших</a:t>
            </a:r>
          </a:p>
          <a:p>
            <a:pPr algn="ctr"/>
            <a:r>
              <a:rPr lang="ru-RU">
                <a:solidFill>
                  <a:srgbClr val="191925"/>
                </a:solidFill>
              </a:rPr>
              <a:t>и малых ступ.</a:t>
            </a:r>
          </a:p>
        </p:txBody>
      </p:sp>
    </p:spTree>
  </p:cSld>
  <p:clrMapOvr>
    <a:masterClrMapping/>
  </p:clrMapOvr>
  <p:transition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3F3F7E"/>
              </a:gs>
              <a:gs pos="100000">
                <a:srgbClr val="6D6DDB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49156" name="Picture 4" descr="Боробудур_будды"/>
          <p:cNvPicPr>
            <a:picLocks noChangeAspect="1" noChangeArrowheads="1"/>
          </p:cNvPicPr>
          <p:nvPr/>
        </p:nvPicPr>
        <p:blipFill>
          <a:blip r:embed="rId2"/>
          <a:srcRect r="830"/>
          <a:stretch>
            <a:fillRect/>
          </a:stretch>
        </p:blipFill>
        <p:spPr bwMode="auto">
          <a:xfrm>
            <a:off x="63500" y="1004888"/>
            <a:ext cx="8532813" cy="5808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6" name="Rectangle 5"/>
          <p:cNvSpPr>
            <a:spLocks noChangeArrowheads="1"/>
          </p:cNvSpPr>
          <p:nvPr/>
        </p:nvSpPr>
        <p:spPr bwMode="auto">
          <a:xfrm>
            <a:off x="2503488" y="106363"/>
            <a:ext cx="6551612" cy="792162"/>
          </a:xfrm>
          <a:prstGeom prst="rect">
            <a:avLst/>
          </a:prstGeom>
          <a:solidFill>
            <a:srgbClr val="D7D7FF">
              <a:alpha val="69019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>
                <a:solidFill>
                  <a:srgbClr val="191925"/>
                </a:solidFill>
              </a:rPr>
              <a:t>Во время обхода его сопровождает множество</a:t>
            </a:r>
          </a:p>
          <a:p>
            <a:pPr algn="ctr"/>
            <a:r>
              <a:rPr lang="ru-RU">
                <a:solidFill>
                  <a:srgbClr val="191925"/>
                </a:solidFill>
              </a:rPr>
              <a:t>священных надписей, рельефов и фигур будд.</a:t>
            </a:r>
          </a:p>
        </p:txBody>
      </p:sp>
    </p:spTree>
  </p:cSld>
  <p:clrMapOvr>
    <a:masterClrMapping/>
  </p:clrMapOvr>
  <p:transition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9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9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026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3F3F7E"/>
              </a:gs>
              <a:gs pos="100000">
                <a:srgbClr val="6D6DDB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69850" y="77788"/>
            <a:ext cx="8534400" cy="6645275"/>
            <a:chOff x="44" y="49"/>
            <a:chExt cx="5376" cy="4186"/>
          </a:xfrm>
        </p:grpSpPr>
        <p:pic>
          <p:nvPicPr>
            <p:cNvPr id="24581" name="Picture 1031" descr="Аджанта_общий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44" y="49"/>
              <a:ext cx="5376" cy="36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582" name="Rectangle 1033"/>
            <p:cNvSpPr>
              <a:spLocks noChangeArrowheads="1"/>
            </p:cNvSpPr>
            <p:nvPr/>
          </p:nvSpPr>
          <p:spPr bwMode="auto">
            <a:xfrm>
              <a:off x="50" y="3736"/>
              <a:ext cx="2313" cy="499"/>
            </a:xfrm>
            <a:prstGeom prst="rect">
              <a:avLst/>
            </a:prstGeom>
            <a:solidFill>
              <a:srgbClr val="CCCCFF">
                <a:alpha val="69019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sz="2000" b="1">
                  <a:solidFill>
                    <a:srgbClr val="212131"/>
                  </a:solidFill>
                </a:rPr>
                <a:t>Аджанта. Пещерные храмы.</a:t>
              </a:r>
            </a:p>
          </p:txBody>
        </p:sp>
      </p:grpSp>
      <p:sp>
        <p:nvSpPr>
          <p:cNvPr id="24580" name="Rectangle 1032"/>
          <p:cNvSpPr>
            <a:spLocks noChangeArrowheads="1"/>
          </p:cNvSpPr>
          <p:nvPr/>
        </p:nvSpPr>
        <p:spPr bwMode="auto">
          <a:xfrm>
            <a:off x="5508625" y="3770313"/>
            <a:ext cx="2973388" cy="1943100"/>
          </a:xfrm>
          <a:prstGeom prst="rect">
            <a:avLst/>
          </a:prstGeom>
          <a:solidFill>
            <a:srgbClr val="D7D7FF">
              <a:alpha val="69019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>
                <a:solidFill>
                  <a:srgbClr val="191925"/>
                </a:solidFill>
              </a:rPr>
              <a:t>По долинам</a:t>
            </a:r>
          </a:p>
          <a:p>
            <a:pPr algn="ctr"/>
            <a:r>
              <a:rPr lang="ru-RU">
                <a:solidFill>
                  <a:srgbClr val="191925"/>
                </a:solidFill>
              </a:rPr>
              <a:t>небольших рек</a:t>
            </a:r>
          </a:p>
          <a:p>
            <a:pPr algn="ctr"/>
            <a:r>
              <a:rPr lang="ru-RU">
                <a:solidFill>
                  <a:srgbClr val="191925"/>
                </a:solidFill>
              </a:rPr>
              <a:t>высечены скальные</a:t>
            </a:r>
          </a:p>
          <a:p>
            <a:pPr algn="ctr"/>
            <a:r>
              <a:rPr lang="ru-RU">
                <a:solidFill>
                  <a:srgbClr val="191925"/>
                </a:solidFill>
              </a:rPr>
              <a:t>храмы и монастыри.</a:t>
            </a:r>
          </a:p>
        </p:txBody>
      </p:sp>
    </p:spTree>
  </p:cSld>
  <p:clrMapOvr>
    <a:masterClrMapping/>
  </p:clrMapOvr>
  <p:transition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3F3F7E"/>
              </a:gs>
              <a:gs pos="100000">
                <a:srgbClr val="6D6DDB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25603" name="Picture 6" descr="Аджанта_пла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88913"/>
            <a:ext cx="5407025" cy="648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4" name="Rectangle 7"/>
          <p:cNvSpPr>
            <a:spLocks noChangeArrowheads="1"/>
          </p:cNvSpPr>
          <p:nvPr/>
        </p:nvSpPr>
        <p:spPr bwMode="auto">
          <a:xfrm>
            <a:off x="5819775" y="793750"/>
            <a:ext cx="3116263" cy="2592388"/>
          </a:xfrm>
          <a:prstGeom prst="rect">
            <a:avLst/>
          </a:prstGeom>
          <a:solidFill>
            <a:srgbClr val="D7D7FF">
              <a:alpha val="69019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>
                <a:solidFill>
                  <a:srgbClr val="191925"/>
                </a:solidFill>
              </a:rPr>
              <a:t>На протяжении</a:t>
            </a:r>
          </a:p>
          <a:p>
            <a:pPr algn="ctr"/>
            <a:r>
              <a:rPr lang="ru-RU">
                <a:solidFill>
                  <a:srgbClr val="191925"/>
                </a:solidFill>
              </a:rPr>
              <a:t>трех веков</a:t>
            </a:r>
          </a:p>
          <a:p>
            <a:pPr algn="ctr"/>
            <a:r>
              <a:rPr lang="ru-RU">
                <a:solidFill>
                  <a:srgbClr val="191925"/>
                </a:solidFill>
              </a:rPr>
              <a:t>буддийские монахи</a:t>
            </a:r>
          </a:p>
          <a:p>
            <a:pPr algn="ctr"/>
            <a:r>
              <a:rPr lang="ru-RU">
                <a:solidFill>
                  <a:srgbClr val="191925"/>
                </a:solidFill>
              </a:rPr>
              <a:t>высекали</a:t>
            </a:r>
          </a:p>
          <a:p>
            <a:pPr algn="ctr"/>
            <a:r>
              <a:rPr lang="ru-RU">
                <a:solidFill>
                  <a:srgbClr val="191925"/>
                </a:solidFill>
              </a:rPr>
              <a:t>удивительные</a:t>
            </a:r>
          </a:p>
          <a:p>
            <a:pPr algn="ctr"/>
            <a:r>
              <a:rPr lang="ru-RU">
                <a:solidFill>
                  <a:srgbClr val="191925"/>
                </a:solidFill>
              </a:rPr>
              <a:t>творения.</a:t>
            </a:r>
          </a:p>
        </p:txBody>
      </p:sp>
    </p:spTree>
  </p:cSld>
  <p:clrMapOvr>
    <a:masterClrMapping/>
  </p:clrMapOvr>
  <p:transition>
    <p:pull dir="lu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3F3F7E"/>
              </a:gs>
              <a:gs pos="100000">
                <a:srgbClr val="6D6DDB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26627" name="Picture 6" descr="Чайть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115888"/>
            <a:ext cx="5688013" cy="4932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8" name="Rectangle 7"/>
          <p:cNvSpPr>
            <a:spLocks noChangeArrowheads="1"/>
          </p:cNvSpPr>
          <p:nvPr/>
        </p:nvSpPr>
        <p:spPr bwMode="auto">
          <a:xfrm>
            <a:off x="6035675" y="765175"/>
            <a:ext cx="2879725" cy="792163"/>
          </a:xfrm>
          <a:prstGeom prst="rect">
            <a:avLst/>
          </a:prstGeom>
          <a:solidFill>
            <a:srgbClr val="CCCCFF">
              <a:alpha val="69019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>
                <a:solidFill>
                  <a:srgbClr val="212131"/>
                </a:solidFill>
              </a:rPr>
              <a:t>Части</a:t>
            </a:r>
          </a:p>
          <a:p>
            <a:pPr algn="ctr"/>
            <a:r>
              <a:rPr lang="ru-RU" sz="2000" b="1">
                <a:solidFill>
                  <a:srgbClr val="212131"/>
                </a:solidFill>
              </a:rPr>
              <a:t>скального монастыря</a:t>
            </a:r>
          </a:p>
        </p:txBody>
      </p:sp>
      <p:sp>
        <p:nvSpPr>
          <p:cNvPr id="26629" name="Rectangle 8"/>
          <p:cNvSpPr>
            <a:spLocks noChangeArrowheads="1"/>
          </p:cNvSpPr>
          <p:nvPr/>
        </p:nvSpPr>
        <p:spPr bwMode="auto">
          <a:xfrm>
            <a:off x="3798888" y="4878388"/>
            <a:ext cx="5256212" cy="1873250"/>
          </a:xfrm>
          <a:prstGeom prst="rect">
            <a:avLst/>
          </a:prstGeom>
          <a:solidFill>
            <a:srgbClr val="CCCCFF">
              <a:alpha val="69019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457200" indent="-457200"/>
            <a:r>
              <a:rPr lang="ru-RU" b="1">
                <a:solidFill>
                  <a:srgbClr val="191925"/>
                </a:solidFill>
              </a:rPr>
              <a:t>1. Стамбха – мемориальная колонна;</a:t>
            </a:r>
          </a:p>
          <a:p>
            <a:pPr marL="457200" indent="-457200"/>
            <a:r>
              <a:rPr lang="ru-RU" b="1">
                <a:solidFill>
                  <a:srgbClr val="191925"/>
                </a:solidFill>
              </a:rPr>
              <a:t>2. Центральный зал храма;</a:t>
            </a:r>
          </a:p>
          <a:p>
            <a:pPr marL="457200" indent="-457200"/>
            <a:r>
              <a:rPr lang="ru-RU" b="1">
                <a:solidFill>
                  <a:srgbClr val="191925"/>
                </a:solidFill>
              </a:rPr>
              <a:t>3. Ритуальная ступа;</a:t>
            </a:r>
          </a:p>
          <a:p>
            <a:pPr marL="457200" indent="-457200"/>
            <a:r>
              <a:rPr lang="ru-RU" b="1">
                <a:solidFill>
                  <a:srgbClr val="191925"/>
                </a:solidFill>
              </a:rPr>
              <a:t>4. Обходная галерея вокруг ступы.</a:t>
            </a:r>
            <a:endParaRPr lang="ru-RU" sz="2000" b="1">
              <a:solidFill>
                <a:srgbClr val="212131"/>
              </a:solidFill>
            </a:endParaRPr>
          </a:p>
        </p:txBody>
      </p:sp>
      <p:sp>
        <p:nvSpPr>
          <p:cNvPr id="26630" name="Text Box 10"/>
          <p:cNvSpPr txBox="1">
            <a:spLocks noChangeArrowheads="1"/>
          </p:cNvSpPr>
          <p:nvPr/>
        </p:nvSpPr>
        <p:spPr bwMode="auto">
          <a:xfrm>
            <a:off x="519113" y="2058988"/>
            <a:ext cx="311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>
                <a:solidFill>
                  <a:srgbClr val="191925"/>
                </a:solidFill>
              </a:rPr>
              <a:t>1</a:t>
            </a:r>
          </a:p>
        </p:txBody>
      </p:sp>
      <p:sp>
        <p:nvSpPr>
          <p:cNvPr id="26631" name="Text Box 11"/>
          <p:cNvSpPr txBox="1">
            <a:spLocks noChangeArrowheads="1"/>
          </p:cNvSpPr>
          <p:nvPr/>
        </p:nvSpPr>
        <p:spPr bwMode="auto">
          <a:xfrm>
            <a:off x="3563938" y="2622550"/>
            <a:ext cx="311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>
                <a:solidFill>
                  <a:srgbClr val="191925"/>
                </a:solidFill>
              </a:rPr>
              <a:t>2</a:t>
            </a:r>
          </a:p>
        </p:txBody>
      </p:sp>
      <p:sp>
        <p:nvSpPr>
          <p:cNvPr id="26632" name="Text Box 12"/>
          <p:cNvSpPr txBox="1">
            <a:spLocks noChangeArrowheads="1"/>
          </p:cNvSpPr>
          <p:nvPr/>
        </p:nvSpPr>
        <p:spPr bwMode="auto">
          <a:xfrm>
            <a:off x="4730750" y="2632075"/>
            <a:ext cx="311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>
                <a:solidFill>
                  <a:srgbClr val="191925"/>
                </a:solidFill>
              </a:rPr>
              <a:t>3</a:t>
            </a:r>
          </a:p>
        </p:txBody>
      </p:sp>
      <p:sp>
        <p:nvSpPr>
          <p:cNvPr id="26633" name="Text Box 13"/>
          <p:cNvSpPr txBox="1">
            <a:spLocks noChangeArrowheads="1"/>
          </p:cNvSpPr>
          <p:nvPr/>
        </p:nvSpPr>
        <p:spPr bwMode="auto">
          <a:xfrm>
            <a:off x="5119688" y="2133600"/>
            <a:ext cx="311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>
                <a:solidFill>
                  <a:srgbClr val="191925"/>
                </a:solidFill>
              </a:rPr>
              <a:t>4</a:t>
            </a:r>
          </a:p>
        </p:txBody>
      </p:sp>
      <p:sp>
        <p:nvSpPr>
          <p:cNvPr id="26634" name="Text Box 14"/>
          <p:cNvSpPr txBox="1">
            <a:spLocks noChangeArrowheads="1"/>
          </p:cNvSpPr>
          <p:nvPr/>
        </p:nvSpPr>
        <p:spPr bwMode="auto">
          <a:xfrm>
            <a:off x="473075" y="3362325"/>
            <a:ext cx="311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>
                <a:solidFill>
                  <a:srgbClr val="191925"/>
                </a:solidFill>
              </a:rPr>
              <a:t>1</a:t>
            </a:r>
          </a:p>
        </p:txBody>
      </p:sp>
      <p:sp>
        <p:nvSpPr>
          <p:cNvPr id="26635" name="Text Box 15"/>
          <p:cNvSpPr txBox="1">
            <a:spLocks noChangeArrowheads="1"/>
          </p:cNvSpPr>
          <p:nvPr/>
        </p:nvSpPr>
        <p:spPr bwMode="auto">
          <a:xfrm>
            <a:off x="3559175" y="3644900"/>
            <a:ext cx="311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>
                <a:solidFill>
                  <a:srgbClr val="191925"/>
                </a:solidFill>
              </a:rPr>
              <a:t>2</a:t>
            </a:r>
          </a:p>
        </p:txBody>
      </p:sp>
    </p:spTree>
  </p:cSld>
  <p:clrMapOvr>
    <a:masterClrMapping/>
  </p:clrMapOvr>
  <p:transition>
    <p:pull dir="lu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3F3F7E"/>
              </a:gs>
              <a:gs pos="100000">
                <a:srgbClr val="6D6DDB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51206" name="Picture 6" descr="_01_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" y="65088"/>
            <a:ext cx="9036050" cy="553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2" name="Rectangle 7"/>
          <p:cNvSpPr>
            <a:spLocks noChangeArrowheads="1"/>
          </p:cNvSpPr>
          <p:nvPr/>
        </p:nvSpPr>
        <p:spPr bwMode="auto">
          <a:xfrm>
            <a:off x="1368425" y="5853113"/>
            <a:ext cx="6407150" cy="647700"/>
          </a:xfrm>
          <a:prstGeom prst="rect">
            <a:avLst/>
          </a:prstGeom>
          <a:solidFill>
            <a:srgbClr val="D7D7FF">
              <a:alpha val="69019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>
                <a:solidFill>
                  <a:srgbClr val="191925"/>
                </a:solidFill>
              </a:rPr>
              <a:t>Аджанта. Высеченный в скале вход в храм.</a:t>
            </a:r>
          </a:p>
        </p:txBody>
      </p:sp>
    </p:spTree>
  </p:cSld>
  <p:clrMapOvr>
    <a:masterClrMapping/>
  </p:clrMapOvr>
  <p:transition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12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12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3F3F7E"/>
              </a:gs>
              <a:gs pos="100000">
                <a:srgbClr val="6D6DDB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52228" name="Picture 4" descr="Аджанта_вход"/>
          <p:cNvPicPr>
            <a:picLocks noChangeAspect="1" noChangeArrowheads="1"/>
          </p:cNvPicPr>
          <p:nvPr/>
        </p:nvPicPr>
        <p:blipFill>
          <a:blip r:embed="rId2"/>
          <a:srcRect l="1173" r="626"/>
          <a:stretch>
            <a:fillRect/>
          </a:stretch>
        </p:blipFill>
        <p:spPr bwMode="auto">
          <a:xfrm>
            <a:off x="107950" y="115888"/>
            <a:ext cx="6043613" cy="662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6" name="Rectangle 5"/>
          <p:cNvSpPr>
            <a:spLocks noChangeArrowheads="1"/>
          </p:cNvSpPr>
          <p:nvPr/>
        </p:nvSpPr>
        <p:spPr bwMode="auto">
          <a:xfrm>
            <a:off x="6492875" y="1916113"/>
            <a:ext cx="2347913" cy="1470025"/>
          </a:xfrm>
          <a:prstGeom prst="rect">
            <a:avLst/>
          </a:prstGeom>
          <a:solidFill>
            <a:srgbClr val="D7D7FF">
              <a:alpha val="69019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>
                <a:solidFill>
                  <a:srgbClr val="191925"/>
                </a:solidFill>
              </a:rPr>
              <a:t>Вход</a:t>
            </a:r>
          </a:p>
          <a:p>
            <a:pPr algn="ctr"/>
            <a:r>
              <a:rPr lang="ru-RU">
                <a:solidFill>
                  <a:srgbClr val="191925"/>
                </a:solidFill>
              </a:rPr>
              <a:t>в 19-ю пещеру</a:t>
            </a:r>
          </a:p>
          <a:p>
            <a:pPr algn="ctr"/>
            <a:r>
              <a:rPr lang="ru-RU">
                <a:solidFill>
                  <a:srgbClr val="191925"/>
                </a:solidFill>
              </a:rPr>
              <a:t>Аджанты.</a:t>
            </a:r>
          </a:p>
        </p:txBody>
      </p:sp>
    </p:spTree>
  </p:cSld>
  <p:clrMapOvr>
    <a:masterClrMapping/>
  </p:clrMapOvr>
  <p:transition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22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22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3F3F7E"/>
              </a:gs>
              <a:gs pos="100000">
                <a:srgbClr val="6D6DDB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53252" name="Picture 4" descr="Интерьер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3188" y="95250"/>
            <a:ext cx="8932862" cy="578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0" name="Rectangle 5"/>
          <p:cNvSpPr>
            <a:spLocks noChangeArrowheads="1"/>
          </p:cNvSpPr>
          <p:nvPr/>
        </p:nvSpPr>
        <p:spPr bwMode="auto">
          <a:xfrm>
            <a:off x="1130300" y="6054725"/>
            <a:ext cx="6883400" cy="606425"/>
          </a:xfrm>
          <a:prstGeom prst="rect">
            <a:avLst/>
          </a:prstGeom>
          <a:solidFill>
            <a:srgbClr val="D7D7FF">
              <a:alpha val="69019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>
                <a:solidFill>
                  <a:srgbClr val="191925"/>
                </a:solidFill>
              </a:rPr>
              <a:t>Молельный зал и ступа в 26-й пещере Аджанты.</a:t>
            </a:r>
          </a:p>
        </p:txBody>
      </p:sp>
    </p:spTree>
  </p:cSld>
  <p:clrMapOvr>
    <a:masterClrMapping/>
  </p:clrMapOvr>
  <p:transition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32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32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3F3F7E"/>
              </a:gs>
              <a:gs pos="100000">
                <a:srgbClr val="6D6DDB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0723" name="Rectangle 9"/>
          <p:cNvSpPr>
            <a:spLocks noChangeArrowheads="1"/>
          </p:cNvSpPr>
          <p:nvPr/>
        </p:nvSpPr>
        <p:spPr bwMode="auto">
          <a:xfrm>
            <a:off x="4740275" y="106363"/>
            <a:ext cx="4267200" cy="1047750"/>
          </a:xfrm>
          <a:prstGeom prst="rect">
            <a:avLst/>
          </a:prstGeom>
          <a:solidFill>
            <a:srgbClr val="D7D7FF">
              <a:alpha val="69019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300">
                <a:solidFill>
                  <a:srgbClr val="191925"/>
                </a:solidFill>
              </a:rPr>
              <a:t>Стены многих скальных</a:t>
            </a:r>
          </a:p>
          <a:p>
            <a:pPr algn="ctr"/>
            <a:r>
              <a:rPr lang="ru-RU" sz="2300">
                <a:solidFill>
                  <a:srgbClr val="191925"/>
                </a:solidFill>
              </a:rPr>
              <a:t>храмов покрыты росписями</a:t>
            </a:r>
          </a:p>
          <a:p>
            <a:pPr algn="ctr"/>
            <a:r>
              <a:rPr lang="ru-RU" sz="2300">
                <a:solidFill>
                  <a:srgbClr val="191925"/>
                </a:solidFill>
              </a:rPr>
              <a:t>на сюжеты буддийских легенд.</a:t>
            </a: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53975" y="50800"/>
            <a:ext cx="9028113" cy="6757988"/>
            <a:chOff x="34" y="32"/>
            <a:chExt cx="5687" cy="4257"/>
          </a:xfrm>
        </p:grpSpPr>
        <p:pic>
          <p:nvPicPr>
            <p:cNvPr id="30725" name="Picture 7" descr="Рисунок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960" y="799"/>
              <a:ext cx="2761" cy="3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726" name="Picture 8" descr="Рисунок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4" y="32"/>
              <a:ext cx="2823" cy="34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0727" name="Rectangle 10"/>
            <p:cNvSpPr>
              <a:spLocks noChangeArrowheads="1"/>
            </p:cNvSpPr>
            <p:nvPr/>
          </p:nvSpPr>
          <p:spPr bwMode="auto">
            <a:xfrm>
              <a:off x="238" y="3705"/>
              <a:ext cx="2416" cy="342"/>
            </a:xfrm>
            <a:prstGeom prst="rect">
              <a:avLst/>
            </a:prstGeom>
            <a:solidFill>
              <a:srgbClr val="D7D7FF">
                <a:alpha val="69019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sz="2300" b="1">
                  <a:solidFill>
                    <a:srgbClr val="191925"/>
                  </a:solidFill>
                </a:rPr>
                <a:t>Росписи храмов Аджанты.</a:t>
              </a:r>
            </a:p>
          </p:txBody>
        </p:sp>
      </p:grpSp>
    </p:spTree>
  </p:cSld>
  <p:clrMapOvr>
    <a:masterClrMapping/>
  </p:clrMapOvr>
  <p:transition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3F3F7E"/>
              </a:gs>
              <a:gs pos="100000">
                <a:srgbClr val="6D6DDB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93663" y="115888"/>
            <a:ext cx="6553200" cy="1584325"/>
          </a:xfrm>
          <a:prstGeom prst="rect">
            <a:avLst/>
          </a:prstGeom>
          <a:solidFill>
            <a:srgbClr val="CCCCFF">
              <a:alpha val="45097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>
                <a:solidFill>
                  <a:srgbClr val="191925"/>
                </a:solidFill>
              </a:rPr>
              <a:t>В </a:t>
            </a:r>
            <a:r>
              <a:rPr lang="en-US">
                <a:solidFill>
                  <a:srgbClr val="191925"/>
                </a:solidFill>
              </a:rPr>
              <a:t>III</a:t>
            </a:r>
            <a:r>
              <a:rPr lang="ru-RU">
                <a:solidFill>
                  <a:srgbClr val="191925"/>
                </a:solidFill>
              </a:rPr>
              <a:t> тысячелетии до н.э. в долине реки Инд</a:t>
            </a:r>
          </a:p>
          <a:p>
            <a:pPr algn="ctr"/>
            <a:r>
              <a:rPr lang="ru-RU">
                <a:solidFill>
                  <a:srgbClr val="191925"/>
                </a:solidFill>
              </a:rPr>
              <a:t>возникла древнейшая цивилизация.</a:t>
            </a:r>
          </a:p>
          <a:p>
            <a:pPr algn="ctr"/>
            <a:r>
              <a:rPr lang="ru-RU">
                <a:solidFill>
                  <a:srgbClr val="191925"/>
                </a:solidFill>
              </a:rPr>
              <a:t>Сегодня археологи открыли древние города</a:t>
            </a:r>
          </a:p>
          <a:p>
            <a:pPr algn="ctr"/>
            <a:r>
              <a:rPr lang="ru-RU">
                <a:solidFill>
                  <a:srgbClr val="191925"/>
                </a:solidFill>
              </a:rPr>
              <a:t>Мохенджо-Даро и Хараппу.</a:t>
            </a:r>
          </a:p>
        </p:txBody>
      </p:sp>
      <p:pic>
        <p:nvPicPr>
          <p:cNvPr id="4100" name="Picture 5" descr="Даро_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03350" y="1778000"/>
            <a:ext cx="7686675" cy="503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lu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3F3F7E"/>
              </a:gs>
              <a:gs pos="100000">
                <a:srgbClr val="6D6DDB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31747" name="Picture 6" descr="Сид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62450" y="115888"/>
            <a:ext cx="4613275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8" name="Rectangle 7"/>
          <p:cNvSpPr>
            <a:spLocks noChangeArrowheads="1"/>
          </p:cNvSpPr>
          <p:nvPr/>
        </p:nvSpPr>
        <p:spPr bwMode="auto">
          <a:xfrm>
            <a:off x="622300" y="765175"/>
            <a:ext cx="3116263" cy="2160588"/>
          </a:xfrm>
          <a:prstGeom prst="rect">
            <a:avLst/>
          </a:prstGeom>
          <a:solidFill>
            <a:srgbClr val="D7D7FF">
              <a:alpha val="69019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>
                <a:solidFill>
                  <a:srgbClr val="191925"/>
                </a:solidFill>
              </a:rPr>
              <a:t>Очень рано</a:t>
            </a:r>
          </a:p>
          <a:p>
            <a:pPr algn="ctr"/>
            <a:r>
              <a:rPr lang="ru-RU">
                <a:solidFill>
                  <a:srgbClr val="191925"/>
                </a:solidFill>
              </a:rPr>
              <a:t>сложился</a:t>
            </a:r>
          </a:p>
          <a:p>
            <a:pPr algn="ctr"/>
            <a:r>
              <a:rPr lang="ru-RU">
                <a:solidFill>
                  <a:srgbClr val="191925"/>
                </a:solidFill>
              </a:rPr>
              <a:t>скульптурный канон</a:t>
            </a:r>
          </a:p>
          <a:p>
            <a:pPr algn="ctr"/>
            <a:r>
              <a:rPr lang="ru-RU">
                <a:solidFill>
                  <a:srgbClr val="191925"/>
                </a:solidFill>
              </a:rPr>
              <a:t>изображения</a:t>
            </a:r>
          </a:p>
          <a:p>
            <a:pPr algn="ctr"/>
            <a:r>
              <a:rPr lang="ru-RU">
                <a:solidFill>
                  <a:srgbClr val="191925"/>
                </a:solidFill>
              </a:rPr>
              <a:t>Будды.</a:t>
            </a:r>
          </a:p>
        </p:txBody>
      </p:sp>
      <p:sp>
        <p:nvSpPr>
          <p:cNvPr id="31749" name="Rectangle 8"/>
          <p:cNvSpPr>
            <a:spLocks noChangeArrowheads="1"/>
          </p:cNvSpPr>
          <p:nvPr/>
        </p:nvSpPr>
        <p:spPr bwMode="auto">
          <a:xfrm>
            <a:off x="307975" y="3348038"/>
            <a:ext cx="3744913" cy="3024187"/>
          </a:xfrm>
          <a:prstGeom prst="rect">
            <a:avLst/>
          </a:prstGeom>
          <a:solidFill>
            <a:srgbClr val="D7D7FF">
              <a:alpha val="69019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>
                <a:solidFill>
                  <a:srgbClr val="191925"/>
                </a:solidFill>
              </a:rPr>
              <a:t>Поза,</a:t>
            </a:r>
          </a:p>
          <a:p>
            <a:pPr algn="ctr"/>
            <a:r>
              <a:rPr lang="ru-RU">
                <a:solidFill>
                  <a:srgbClr val="191925"/>
                </a:solidFill>
              </a:rPr>
              <a:t>определенные положения</a:t>
            </a:r>
          </a:p>
          <a:p>
            <a:pPr algn="ctr"/>
            <a:r>
              <a:rPr lang="ru-RU">
                <a:solidFill>
                  <a:srgbClr val="191925"/>
                </a:solidFill>
              </a:rPr>
              <a:t>рук, ног и головы,</a:t>
            </a:r>
          </a:p>
          <a:p>
            <a:pPr algn="ctr"/>
            <a:r>
              <a:rPr lang="ru-RU">
                <a:solidFill>
                  <a:srgbClr val="191925"/>
                </a:solidFill>
              </a:rPr>
              <a:t>даже положение</a:t>
            </a:r>
          </a:p>
          <a:p>
            <a:pPr algn="ctr"/>
            <a:r>
              <a:rPr lang="ru-RU">
                <a:solidFill>
                  <a:srgbClr val="191925"/>
                </a:solidFill>
              </a:rPr>
              <a:t>пальцев рук</a:t>
            </a:r>
          </a:p>
          <a:p>
            <a:pPr algn="ctr"/>
            <a:r>
              <a:rPr lang="ru-RU">
                <a:solidFill>
                  <a:srgbClr val="191925"/>
                </a:solidFill>
              </a:rPr>
              <a:t>были строго</a:t>
            </a:r>
          </a:p>
          <a:p>
            <a:pPr algn="ctr"/>
            <a:r>
              <a:rPr lang="ru-RU">
                <a:solidFill>
                  <a:srgbClr val="191925"/>
                </a:solidFill>
              </a:rPr>
              <a:t>канонизированы.</a:t>
            </a:r>
          </a:p>
        </p:txBody>
      </p:sp>
    </p:spTree>
  </p:cSld>
  <p:clrMapOvr>
    <a:masterClrMapping/>
  </p:clrMapOvr>
  <p:transition>
    <p:pull dir="lu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3F3F7E"/>
              </a:gs>
              <a:gs pos="100000">
                <a:srgbClr val="6D6DDB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/>
          </a:p>
        </p:txBody>
      </p:sp>
      <p:pic>
        <p:nvPicPr>
          <p:cNvPr id="32771" name="Picture 4" descr="Голова_0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75150" y="153988"/>
            <a:ext cx="4641850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2" name="Rectangle 5"/>
          <p:cNvSpPr>
            <a:spLocks noChangeArrowheads="1"/>
          </p:cNvSpPr>
          <p:nvPr/>
        </p:nvSpPr>
        <p:spPr bwMode="auto">
          <a:xfrm>
            <a:off x="203200" y="342900"/>
            <a:ext cx="3960813" cy="1008063"/>
          </a:xfrm>
          <a:prstGeom prst="rect">
            <a:avLst/>
          </a:prstGeom>
          <a:solidFill>
            <a:srgbClr val="D7D7FF">
              <a:alpha val="69019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>
                <a:solidFill>
                  <a:srgbClr val="191925"/>
                </a:solidFill>
              </a:rPr>
              <a:t>Каноническими становятся</a:t>
            </a:r>
          </a:p>
          <a:p>
            <a:pPr algn="ctr"/>
            <a:r>
              <a:rPr lang="ru-RU">
                <a:solidFill>
                  <a:srgbClr val="191925"/>
                </a:solidFill>
              </a:rPr>
              <a:t>и черты лица Будды.</a:t>
            </a:r>
          </a:p>
        </p:txBody>
      </p:sp>
      <p:sp>
        <p:nvSpPr>
          <p:cNvPr id="28678" name="Rectangle 6"/>
          <p:cNvSpPr>
            <a:spLocks noChangeArrowheads="1"/>
          </p:cNvSpPr>
          <p:nvPr/>
        </p:nvSpPr>
        <p:spPr bwMode="auto">
          <a:xfrm>
            <a:off x="347663" y="2060575"/>
            <a:ext cx="3671887" cy="3816350"/>
          </a:xfrm>
          <a:prstGeom prst="rect">
            <a:avLst/>
          </a:prstGeom>
          <a:solidFill>
            <a:srgbClr val="D7D7FF">
              <a:alpha val="69019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i="1"/>
              <a:t>Будда изображался</a:t>
            </a:r>
          </a:p>
          <a:p>
            <a:pPr algn="ctr"/>
            <a:r>
              <a:rPr lang="ru-RU" sz="2000" i="1"/>
              <a:t>с миндалевидным</a:t>
            </a:r>
          </a:p>
          <a:p>
            <a:pPr algn="ctr"/>
            <a:r>
              <a:rPr lang="ru-RU" sz="2000" i="1"/>
              <a:t>овалом лица,</a:t>
            </a:r>
          </a:p>
          <a:p>
            <a:pPr algn="ctr"/>
            <a:r>
              <a:rPr lang="ru-RU" sz="2000" i="1"/>
              <a:t>с длинными мочками ушей</a:t>
            </a:r>
          </a:p>
          <a:p>
            <a:pPr algn="ctr"/>
            <a:r>
              <a:rPr lang="ru-RU" sz="2000" i="1"/>
              <a:t>(знак благородного</a:t>
            </a:r>
          </a:p>
          <a:p>
            <a:pPr algn="ctr"/>
            <a:r>
              <a:rPr lang="ru-RU" sz="2000" i="1"/>
              <a:t>происхождения),</a:t>
            </a:r>
          </a:p>
          <a:p>
            <a:pPr algn="ctr"/>
            <a:r>
              <a:rPr lang="ru-RU" sz="2000" i="1"/>
              <a:t>третьим глазом</a:t>
            </a:r>
          </a:p>
          <a:p>
            <a:pPr algn="ctr"/>
            <a:r>
              <a:rPr lang="ru-RU" sz="2000" i="1"/>
              <a:t>или драгоценностью во лбу</a:t>
            </a:r>
          </a:p>
          <a:p>
            <a:pPr algn="ctr"/>
            <a:r>
              <a:rPr lang="ru-RU" sz="2000" i="1"/>
              <a:t>(знак духовного видения),</a:t>
            </a:r>
          </a:p>
          <a:p>
            <a:pPr algn="ctr"/>
            <a:r>
              <a:rPr lang="ru-RU" sz="2000" i="1"/>
              <a:t>бугром на темени</a:t>
            </a:r>
          </a:p>
          <a:p>
            <a:pPr algn="ctr"/>
            <a:r>
              <a:rPr lang="ru-RU" sz="2000" i="1"/>
              <a:t>(знак мудрости).</a:t>
            </a:r>
            <a:endParaRPr lang="ru-RU" sz="2000" i="1">
              <a:solidFill>
                <a:srgbClr val="191925"/>
              </a:solidFill>
            </a:endParaRPr>
          </a:p>
        </p:txBody>
      </p:sp>
    </p:spTree>
  </p:cSld>
  <p:clrMapOvr>
    <a:masterClrMapping/>
  </p:clrMapOvr>
  <p:transition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3F3F7E"/>
              </a:gs>
              <a:gs pos="100000">
                <a:srgbClr val="6D6DDB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33795" name="Rectangle 8"/>
          <p:cNvSpPr>
            <a:spLocks noChangeArrowheads="1"/>
          </p:cNvSpPr>
          <p:nvPr/>
        </p:nvSpPr>
        <p:spPr bwMode="auto">
          <a:xfrm>
            <a:off x="352425" y="476250"/>
            <a:ext cx="3116263" cy="1081088"/>
          </a:xfrm>
          <a:prstGeom prst="rect">
            <a:avLst/>
          </a:prstGeom>
          <a:solidFill>
            <a:srgbClr val="D7D7FF">
              <a:alpha val="69019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>
                <a:solidFill>
                  <a:srgbClr val="191925"/>
                </a:solidFill>
              </a:rPr>
              <a:t>Каноничны и позы</a:t>
            </a:r>
          </a:p>
          <a:p>
            <a:pPr algn="ctr"/>
            <a:r>
              <a:rPr lang="ru-RU">
                <a:solidFill>
                  <a:srgbClr val="191925"/>
                </a:solidFill>
              </a:rPr>
              <a:t>Будды.</a:t>
            </a:r>
          </a:p>
        </p:txBody>
      </p:sp>
      <p:sp>
        <p:nvSpPr>
          <p:cNvPr id="33796" name="Rectangle 9"/>
          <p:cNvSpPr>
            <a:spLocks noChangeArrowheads="1"/>
          </p:cNvSpPr>
          <p:nvPr/>
        </p:nvSpPr>
        <p:spPr bwMode="auto">
          <a:xfrm>
            <a:off x="327025" y="2060575"/>
            <a:ext cx="3168650" cy="2663825"/>
          </a:xfrm>
          <a:prstGeom prst="rect">
            <a:avLst/>
          </a:prstGeom>
          <a:solidFill>
            <a:srgbClr val="D7D7FF">
              <a:alpha val="69019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>
                <a:solidFill>
                  <a:srgbClr val="191925"/>
                </a:solidFill>
              </a:rPr>
              <a:t>Фигура Будды,</a:t>
            </a:r>
          </a:p>
          <a:p>
            <a:pPr algn="ctr"/>
            <a:r>
              <a:rPr lang="ru-RU">
                <a:solidFill>
                  <a:srgbClr val="191925"/>
                </a:solidFill>
              </a:rPr>
              <a:t>сидящего</a:t>
            </a:r>
          </a:p>
          <a:p>
            <a:pPr algn="ctr"/>
            <a:r>
              <a:rPr lang="ru-RU">
                <a:solidFill>
                  <a:srgbClr val="191925"/>
                </a:solidFill>
              </a:rPr>
              <a:t>в позе лотоса,</a:t>
            </a:r>
          </a:p>
          <a:p>
            <a:pPr algn="ctr"/>
            <a:r>
              <a:rPr lang="ru-RU">
                <a:solidFill>
                  <a:srgbClr val="191925"/>
                </a:solidFill>
              </a:rPr>
              <a:t>встречается</a:t>
            </a:r>
          </a:p>
          <a:p>
            <a:pPr algn="ctr"/>
            <a:r>
              <a:rPr lang="ru-RU">
                <a:solidFill>
                  <a:srgbClr val="191925"/>
                </a:solidFill>
              </a:rPr>
              <a:t>по всей</a:t>
            </a:r>
          </a:p>
          <a:p>
            <a:pPr algn="ctr"/>
            <a:r>
              <a:rPr lang="ru-RU">
                <a:solidFill>
                  <a:srgbClr val="191925"/>
                </a:solidFill>
              </a:rPr>
              <a:t>Юго-восточной Азии.</a:t>
            </a:r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1979613" y="188913"/>
            <a:ext cx="7005637" cy="6553200"/>
            <a:chOff x="1247" y="119"/>
            <a:chExt cx="4413" cy="4128"/>
          </a:xfrm>
        </p:grpSpPr>
        <p:pic>
          <p:nvPicPr>
            <p:cNvPr id="33798" name="Picture 6" descr="Рисунок5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426" y="119"/>
              <a:ext cx="3234" cy="41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3799" name="Rectangle 10"/>
            <p:cNvSpPr>
              <a:spLocks noChangeArrowheads="1"/>
            </p:cNvSpPr>
            <p:nvPr/>
          </p:nvSpPr>
          <p:spPr bwMode="auto">
            <a:xfrm>
              <a:off x="1247" y="3793"/>
              <a:ext cx="1271" cy="342"/>
            </a:xfrm>
            <a:prstGeom prst="rect">
              <a:avLst/>
            </a:prstGeom>
            <a:solidFill>
              <a:srgbClr val="D7D7FF">
                <a:alpha val="69019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b="1">
                  <a:solidFill>
                    <a:srgbClr val="191925"/>
                  </a:solidFill>
                </a:rPr>
                <a:t>Боробудур</a:t>
              </a:r>
            </a:p>
          </p:txBody>
        </p:sp>
      </p:grpSp>
    </p:spTree>
  </p:cSld>
  <p:clrMapOvr>
    <a:masterClrMapping/>
  </p:clrMapOvr>
  <p:transition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3F3F7E"/>
              </a:gs>
              <a:gs pos="100000">
                <a:srgbClr val="6D6DDB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34819" name="Rectangle 6"/>
          <p:cNvSpPr>
            <a:spLocks noChangeArrowheads="1"/>
          </p:cNvSpPr>
          <p:nvPr/>
        </p:nvSpPr>
        <p:spPr bwMode="auto">
          <a:xfrm>
            <a:off x="179388" y="5805488"/>
            <a:ext cx="4752975" cy="863600"/>
          </a:xfrm>
          <a:prstGeom prst="rect">
            <a:avLst/>
          </a:prstGeom>
          <a:solidFill>
            <a:srgbClr val="D7D7FF">
              <a:alpha val="69019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>
                <a:solidFill>
                  <a:srgbClr val="191925"/>
                </a:solidFill>
              </a:rPr>
              <a:t>Монахи любовно одевают будд</a:t>
            </a:r>
          </a:p>
          <a:p>
            <a:pPr algn="ctr"/>
            <a:r>
              <a:rPr lang="ru-RU">
                <a:solidFill>
                  <a:srgbClr val="191925"/>
                </a:solidFill>
              </a:rPr>
              <a:t>в желтые монашеские одежды.</a:t>
            </a: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84138" y="85725"/>
            <a:ext cx="8809037" cy="6118225"/>
            <a:chOff x="53" y="54"/>
            <a:chExt cx="5549" cy="3854"/>
          </a:xfrm>
        </p:grpSpPr>
        <p:pic>
          <p:nvPicPr>
            <p:cNvPr id="34821" name="Picture 5" descr="Морды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3" y="54"/>
              <a:ext cx="5126" cy="34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4822" name="Rectangle 7"/>
            <p:cNvSpPr>
              <a:spLocks noChangeArrowheads="1"/>
            </p:cNvSpPr>
            <p:nvPr/>
          </p:nvSpPr>
          <p:spPr bwMode="auto">
            <a:xfrm>
              <a:off x="4694" y="3566"/>
              <a:ext cx="908" cy="342"/>
            </a:xfrm>
            <a:prstGeom prst="rect">
              <a:avLst/>
            </a:prstGeom>
            <a:solidFill>
              <a:srgbClr val="D7D7FF">
                <a:alpha val="69019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b="1">
                  <a:solidFill>
                    <a:srgbClr val="191925"/>
                  </a:solidFill>
                </a:rPr>
                <a:t>Таиланд</a:t>
              </a:r>
            </a:p>
          </p:txBody>
        </p:sp>
      </p:grpSp>
    </p:spTree>
  </p:cSld>
  <p:clrMapOvr>
    <a:masterClrMapping/>
  </p:clrMapOvr>
  <p:transition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3F3F7E"/>
              </a:gs>
              <a:gs pos="100000">
                <a:srgbClr val="6D6DDB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35843" name="Rectangle 6"/>
          <p:cNvSpPr>
            <a:spLocks noChangeArrowheads="1"/>
          </p:cNvSpPr>
          <p:nvPr/>
        </p:nvSpPr>
        <p:spPr bwMode="auto">
          <a:xfrm>
            <a:off x="6410325" y="620713"/>
            <a:ext cx="2592388" cy="2127250"/>
          </a:xfrm>
          <a:prstGeom prst="rect">
            <a:avLst/>
          </a:prstGeom>
          <a:solidFill>
            <a:srgbClr val="D7D7FF">
              <a:alpha val="69019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>
                <a:solidFill>
                  <a:srgbClr val="191925"/>
                </a:solidFill>
              </a:rPr>
              <a:t>Фигуры</a:t>
            </a:r>
          </a:p>
          <a:p>
            <a:pPr algn="ctr"/>
            <a:r>
              <a:rPr lang="ru-RU">
                <a:solidFill>
                  <a:srgbClr val="191925"/>
                </a:solidFill>
              </a:rPr>
              <a:t>сидящего Будды</a:t>
            </a:r>
          </a:p>
          <a:p>
            <a:pPr algn="ctr"/>
            <a:r>
              <a:rPr lang="ru-RU">
                <a:solidFill>
                  <a:srgbClr val="191925"/>
                </a:solidFill>
              </a:rPr>
              <a:t>продолжают</a:t>
            </a:r>
          </a:p>
          <a:p>
            <a:pPr algn="ctr"/>
            <a:r>
              <a:rPr lang="ru-RU">
                <a:solidFill>
                  <a:srgbClr val="191925"/>
                </a:solidFill>
              </a:rPr>
              <a:t>создаваться</a:t>
            </a:r>
          </a:p>
          <a:p>
            <a:pPr algn="ctr"/>
            <a:r>
              <a:rPr lang="ru-RU">
                <a:solidFill>
                  <a:srgbClr val="191925"/>
                </a:solidFill>
              </a:rPr>
              <a:t>и в </a:t>
            </a:r>
            <a:r>
              <a:rPr lang="en-US">
                <a:solidFill>
                  <a:srgbClr val="191925"/>
                </a:solidFill>
              </a:rPr>
              <a:t>XX</a:t>
            </a:r>
            <a:r>
              <a:rPr lang="ru-RU">
                <a:solidFill>
                  <a:srgbClr val="191925"/>
                </a:solidFill>
              </a:rPr>
              <a:t> веке.</a:t>
            </a: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179388" y="215900"/>
            <a:ext cx="8137525" cy="6453188"/>
            <a:chOff x="113" y="136"/>
            <a:chExt cx="5126" cy="4065"/>
          </a:xfrm>
        </p:grpSpPr>
        <p:pic>
          <p:nvPicPr>
            <p:cNvPr id="35845" name="Picture 5" descr="Рисунок7"/>
            <p:cNvPicPr>
              <a:picLocks noChangeAspect="1" noChangeArrowheads="1"/>
            </p:cNvPicPr>
            <p:nvPr/>
          </p:nvPicPr>
          <p:blipFill>
            <a:blip r:embed="rId2">
              <a:lum contrast="6000"/>
            </a:blip>
            <a:srcRect r="1263"/>
            <a:stretch>
              <a:fillRect/>
            </a:stretch>
          </p:blipFill>
          <p:spPr bwMode="auto">
            <a:xfrm>
              <a:off x="113" y="136"/>
              <a:ext cx="3830" cy="40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5846" name="Rectangle 7"/>
            <p:cNvSpPr>
              <a:spLocks noChangeArrowheads="1"/>
            </p:cNvSpPr>
            <p:nvPr/>
          </p:nvSpPr>
          <p:spPr bwMode="auto">
            <a:xfrm>
              <a:off x="4014" y="3067"/>
              <a:ext cx="1225" cy="1068"/>
            </a:xfrm>
            <a:prstGeom prst="rect">
              <a:avLst/>
            </a:prstGeom>
            <a:solidFill>
              <a:srgbClr val="D7D7FF">
                <a:alpha val="69019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b="1">
                  <a:solidFill>
                    <a:srgbClr val="191925"/>
                  </a:solidFill>
                </a:rPr>
                <a:t>Таиланд.</a:t>
              </a:r>
            </a:p>
            <a:p>
              <a:pPr algn="ctr"/>
              <a:r>
                <a:rPr lang="ru-RU" b="1">
                  <a:solidFill>
                    <a:srgbClr val="191925"/>
                  </a:solidFill>
                </a:rPr>
                <a:t>Гигантская</a:t>
              </a:r>
            </a:p>
            <a:p>
              <a:pPr algn="ctr"/>
              <a:r>
                <a:rPr lang="ru-RU" b="1">
                  <a:solidFill>
                    <a:srgbClr val="191925"/>
                  </a:solidFill>
                </a:rPr>
                <a:t>статуя</a:t>
              </a:r>
            </a:p>
            <a:p>
              <a:pPr algn="ctr"/>
              <a:r>
                <a:rPr lang="ru-RU" b="1">
                  <a:solidFill>
                    <a:srgbClr val="191925"/>
                  </a:solidFill>
                </a:rPr>
                <a:t>Будды.</a:t>
              </a:r>
            </a:p>
          </p:txBody>
        </p:sp>
      </p:grpSp>
    </p:spTree>
  </p:cSld>
  <p:clrMapOvr>
    <a:masterClrMapping/>
  </p:clrMapOvr>
  <p:transition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3F3F7E"/>
              </a:gs>
              <a:gs pos="100000">
                <a:srgbClr val="6D6DDB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/>
          </a:p>
        </p:txBody>
      </p:sp>
      <p:pic>
        <p:nvPicPr>
          <p:cNvPr id="55300" name="Picture 4" descr="Рисунок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3675" y="188913"/>
            <a:ext cx="4860925" cy="648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8" name="Rectangle 5"/>
          <p:cNvSpPr>
            <a:spLocks noChangeArrowheads="1"/>
          </p:cNvSpPr>
          <p:nvPr/>
        </p:nvSpPr>
        <p:spPr bwMode="auto">
          <a:xfrm>
            <a:off x="5949950" y="1989138"/>
            <a:ext cx="2447925" cy="3311525"/>
          </a:xfrm>
          <a:prstGeom prst="rect">
            <a:avLst/>
          </a:prstGeom>
          <a:solidFill>
            <a:srgbClr val="D7D7FF">
              <a:alpha val="69019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>
                <a:solidFill>
                  <a:srgbClr val="191925"/>
                </a:solidFill>
              </a:rPr>
              <a:t>И в маленьких</a:t>
            </a:r>
          </a:p>
          <a:p>
            <a:pPr algn="ctr"/>
            <a:r>
              <a:rPr lang="ru-RU">
                <a:solidFill>
                  <a:srgbClr val="191925"/>
                </a:solidFill>
              </a:rPr>
              <a:t>литых</a:t>
            </a:r>
          </a:p>
          <a:p>
            <a:pPr algn="ctr"/>
            <a:r>
              <a:rPr lang="ru-RU">
                <a:solidFill>
                  <a:srgbClr val="191925"/>
                </a:solidFill>
              </a:rPr>
              <a:t>фигурках</a:t>
            </a:r>
          </a:p>
          <a:p>
            <a:pPr algn="ctr"/>
            <a:r>
              <a:rPr lang="ru-RU">
                <a:solidFill>
                  <a:srgbClr val="191925"/>
                </a:solidFill>
              </a:rPr>
              <a:t>мастера</a:t>
            </a:r>
          </a:p>
          <a:p>
            <a:pPr algn="ctr"/>
            <a:r>
              <a:rPr lang="ru-RU">
                <a:solidFill>
                  <a:srgbClr val="191925"/>
                </a:solidFill>
              </a:rPr>
              <a:t>пытаются</a:t>
            </a:r>
          </a:p>
          <a:p>
            <a:pPr algn="ctr"/>
            <a:r>
              <a:rPr lang="ru-RU">
                <a:solidFill>
                  <a:srgbClr val="191925"/>
                </a:solidFill>
              </a:rPr>
              <a:t>передать</a:t>
            </a:r>
          </a:p>
          <a:p>
            <a:pPr algn="ctr"/>
            <a:r>
              <a:rPr lang="ru-RU">
                <a:solidFill>
                  <a:srgbClr val="191925"/>
                </a:solidFill>
              </a:rPr>
              <a:t>совершенство</a:t>
            </a:r>
          </a:p>
          <a:p>
            <a:pPr algn="ctr"/>
            <a:r>
              <a:rPr lang="ru-RU">
                <a:solidFill>
                  <a:srgbClr val="191925"/>
                </a:solidFill>
              </a:rPr>
              <a:t>форм Будды.</a:t>
            </a:r>
          </a:p>
        </p:txBody>
      </p:sp>
    </p:spTree>
  </p:cSld>
  <p:clrMapOvr>
    <a:masterClrMapping/>
  </p:clrMapOvr>
  <p:transition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53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53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3F3F7E"/>
              </a:gs>
              <a:gs pos="100000">
                <a:srgbClr val="6D6DDB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/>
          </a:p>
        </p:txBody>
      </p:sp>
      <p:pic>
        <p:nvPicPr>
          <p:cNvPr id="24580" name="Picture 4" descr="Рисунок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500" y="906463"/>
            <a:ext cx="8756650" cy="588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2" name="Rectangle 5"/>
          <p:cNvSpPr>
            <a:spLocks noChangeArrowheads="1"/>
          </p:cNvSpPr>
          <p:nvPr/>
        </p:nvSpPr>
        <p:spPr bwMode="auto">
          <a:xfrm>
            <a:off x="900113" y="115888"/>
            <a:ext cx="8135937" cy="720725"/>
          </a:xfrm>
          <a:prstGeom prst="rect">
            <a:avLst/>
          </a:prstGeom>
          <a:solidFill>
            <a:srgbClr val="D7D7FF">
              <a:alpha val="69019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>
                <a:solidFill>
                  <a:srgbClr val="191925"/>
                </a:solidFill>
              </a:rPr>
              <a:t>Другой канонической позой Будды стала «поза нирваны».</a:t>
            </a:r>
          </a:p>
        </p:txBody>
      </p:sp>
    </p:spTree>
  </p:cSld>
  <p:clrMapOvr>
    <a:masterClrMapping/>
  </p:clrMapOvr>
  <p:transition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3F3F7E"/>
              </a:gs>
              <a:gs pos="100000">
                <a:srgbClr val="6D6DDB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/>
          </a:p>
        </p:txBody>
      </p:sp>
      <p:pic>
        <p:nvPicPr>
          <p:cNvPr id="21508" name="Picture 4" descr="Рисунок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1600" y="981075"/>
            <a:ext cx="8605838" cy="576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6" name="Rectangle 5"/>
          <p:cNvSpPr>
            <a:spLocks noChangeArrowheads="1"/>
          </p:cNvSpPr>
          <p:nvPr/>
        </p:nvSpPr>
        <p:spPr bwMode="auto">
          <a:xfrm>
            <a:off x="900113" y="115888"/>
            <a:ext cx="8135937" cy="792162"/>
          </a:xfrm>
          <a:prstGeom prst="rect">
            <a:avLst/>
          </a:prstGeom>
          <a:solidFill>
            <a:srgbClr val="D7D7FF">
              <a:alpha val="69019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>
                <a:solidFill>
                  <a:srgbClr val="191925"/>
                </a:solidFill>
              </a:rPr>
              <a:t>Часто мастера передают внутреннее совершенство Будды</a:t>
            </a:r>
          </a:p>
          <a:p>
            <a:pPr algn="ctr"/>
            <a:r>
              <a:rPr lang="ru-RU">
                <a:solidFill>
                  <a:srgbClr val="191925"/>
                </a:solidFill>
              </a:rPr>
              <a:t>с помощью чистого цвета</a:t>
            </a:r>
            <a:r>
              <a:rPr lang="ru-RU"/>
              <a:t> </a:t>
            </a:r>
            <a:r>
              <a:rPr lang="ru-RU">
                <a:solidFill>
                  <a:srgbClr val="191925"/>
                </a:solidFill>
              </a:rPr>
              <a:t>белого камня.</a:t>
            </a:r>
          </a:p>
        </p:txBody>
      </p:sp>
    </p:spTree>
  </p:cSld>
  <p:clrMapOvr>
    <a:masterClrMapping/>
  </p:clrMapOvr>
  <p:transition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3F3F7E"/>
              </a:gs>
              <a:gs pos="100000">
                <a:srgbClr val="6D6DDB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/>
          </a:p>
        </p:txBody>
      </p:sp>
      <p:pic>
        <p:nvPicPr>
          <p:cNvPr id="23557" name="Picture 5" descr="Рисунок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931863"/>
            <a:ext cx="8658225" cy="5843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0" name="Rectangle 6"/>
          <p:cNvSpPr>
            <a:spLocks noChangeArrowheads="1"/>
          </p:cNvSpPr>
          <p:nvPr/>
        </p:nvSpPr>
        <p:spPr bwMode="auto">
          <a:xfrm>
            <a:off x="69850" y="77788"/>
            <a:ext cx="8135938" cy="792162"/>
          </a:xfrm>
          <a:prstGeom prst="rect">
            <a:avLst/>
          </a:prstGeom>
          <a:solidFill>
            <a:srgbClr val="D7D7FF">
              <a:alpha val="69019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>
                <a:solidFill>
                  <a:srgbClr val="191925"/>
                </a:solidFill>
              </a:rPr>
              <a:t>В разных странах Юго-восточной Азии черты лица Будды</a:t>
            </a:r>
          </a:p>
          <a:p>
            <a:pPr algn="ctr"/>
            <a:r>
              <a:rPr lang="ru-RU">
                <a:solidFill>
                  <a:srgbClr val="191925"/>
                </a:solidFill>
              </a:rPr>
              <a:t>приобретают яркий национальный колорит.</a:t>
            </a:r>
          </a:p>
        </p:txBody>
      </p:sp>
    </p:spTree>
  </p:cSld>
  <p:clrMapOvr>
    <a:masterClrMapping/>
  </p:clrMapOvr>
  <p:transition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3F3F7E"/>
              </a:gs>
              <a:gs pos="100000">
                <a:srgbClr val="6D6DDB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/>
          </a:p>
        </p:txBody>
      </p:sp>
      <p:pic>
        <p:nvPicPr>
          <p:cNvPr id="29703" name="Picture 7" descr="Рисунок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850" y="1109663"/>
            <a:ext cx="8640763" cy="566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4" name="Rectangle 2"/>
          <p:cNvSpPr>
            <a:spLocks noChangeArrowheads="1"/>
          </p:cNvSpPr>
          <p:nvPr/>
        </p:nvSpPr>
        <p:spPr bwMode="auto">
          <a:xfrm>
            <a:off x="207963" y="144463"/>
            <a:ext cx="8856662" cy="865187"/>
          </a:xfrm>
          <a:prstGeom prst="rect">
            <a:avLst/>
          </a:prstGeom>
          <a:solidFill>
            <a:srgbClr val="D7D7FF">
              <a:alpha val="69019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>
                <a:solidFill>
                  <a:srgbClr val="191925"/>
                </a:solidFill>
              </a:rPr>
              <a:t>При буддийских монастырях открыты школы, в которых монахи</a:t>
            </a:r>
          </a:p>
          <a:p>
            <a:pPr algn="ctr"/>
            <a:r>
              <a:rPr lang="ru-RU">
                <a:solidFill>
                  <a:srgbClr val="191925"/>
                </a:solidFill>
              </a:rPr>
              <a:t>с детства учатся создавать священные изображения.</a:t>
            </a:r>
          </a:p>
        </p:txBody>
      </p:sp>
    </p:spTree>
  </p:cSld>
  <p:clrMapOvr>
    <a:masterClrMapping/>
  </p:clrMapOvr>
  <p:transition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97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97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3F3F7E"/>
              </a:gs>
              <a:gs pos="100000">
                <a:srgbClr val="6D6DDB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1547813" y="260350"/>
            <a:ext cx="7343775" cy="792163"/>
          </a:xfrm>
          <a:prstGeom prst="rect">
            <a:avLst/>
          </a:prstGeom>
          <a:solidFill>
            <a:srgbClr val="CCCCFF">
              <a:alpha val="45097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>
                <a:solidFill>
                  <a:srgbClr val="191925"/>
                </a:solidFill>
              </a:rPr>
              <a:t>Улицы древних городов были вполне благоустроены.</a:t>
            </a:r>
          </a:p>
        </p:txBody>
      </p:sp>
      <p:pic>
        <p:nvPicPr>
          <p:cNvPr id="5124" name="Picture 5" descr="Улиц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341438"/>
            <a:ext cx="6626225" cy="532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l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3F3F7E"/>
              </a:gs>
              <a:gs pos="100000">
                <a:srgbClr val="6D6DDB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6227763" y="1700213"/>
            <a:ext cx="2378075" cy="719137"/>
          </a:xfrm>
          <a:prstGeom prst="rect">
            <a:avLst/>
          </a:prstGeom>
          <a:solidFill>
            <a:srgbClr val="CCCCFF">
              <a:alpha val="45097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>
                <a:solidFill>
                  <a:srgbClr val="212131"/>
                </a:solidFill>
              </a:rPr>
              <a:t>А дома удобны.</a:t>
            </a:r>
          </a:p>
        </p:txBody>
      </p:sp>
      <p:pic>
        <p:nvPicPr>
          <p:cNvPr id="6148" name="Picture 5" descr="_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925" y="44450"/>
            <a:ext cx="5605463" cy="6697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l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3F3F7E"/>
              </a:gs>
              <a:gs pos="100000">
                <a:srgbClr val="6D6DDB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684213" y="1557338"/>
            <a:ext cx="3600450" cy="1800225"/>
          </a:xfrm>
          <a:prstGeom prst="rect">
            <a:avLst/>
          </a:prstGeom>
          <a:solidFill>
            <a:srgbClr val="CCCCFF">
              <a:alpha val="45097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>
                <a:solidFill>
                  <a:srgbClr val="191925"/>
                </a:solidFill>
              </a:rPr>
              <a:t>Уже в то время было</a:t>
            </a:r>
          </a:p>
          <a:p>
            <a:pPr algn="ctr"/>
            <a:r>
              <a:rPr lang="ru-RU">
                <a:solidFill>
                  <a:srgbClr val="191925"/>
                </a:solidFill>
              </a:rPr>
              <a:t>широко распространено</a:t>
            </a:r>
          </a:p>
          <a:p>
            <a:pPr algn="ctr"/>
            <a:r>
              <a:rPr lang="ru-RU">
                <a:solidFill>
                  <a:srgbClr val="191925"/>
                </a:solidFill>
              </a:rPr>
              <a:t>искусство глиптики</a:t>
            </a:r>
          </a:p>
          <a:p>
            <a:pPr algn="ctr">
              <a:buFontTx/>
              <a:buChar char="-"/>
            </a:pPr>
            <a:r>
              <a:rPr lang="ru-RU">
                <a:solidFill>
                  <a:srgbClr val="191925"/>
                </a:solidFill>
              </a:rPr>
              <a:t> резьбы по камню.</a:t>
            </a:r>
          </a:p>
        </p:txBody>
      </p:sp>
      <p:pic>
        <p:nvPicPr>
          <p:cNvPr id="7172" name="Picture 5" descr="Печат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549275"/>
            <a:ext cx="4081462" cy="399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3" name="Rectangle 6"/>
          <p:cNvSpPr>
            <a:spLocks noChangeArrowheads="1"/>
          </p:cNvSpPr>
          <p:nvPr/>
        </p:nvSpPr>
        <p:spPr bwMode="auto">
          <a:xfrm>
            <a:off x="3419475" y="5013325"/>
            <a:ext cx="5329238" cy="1368425"/>
          </a:xfrm>
          <a:prstGeom prst="rect">
            <a:avLst/>
          </a:prstGeom>
          <a:solidFill>
            <a:srgbClr val="CCCCFF">
              <a:alpha val="45097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>
                <a:solidFill>
                  <a:srgbClr val="191925"/>
                </a:solidFill>
              </a:rPr>
              <a:t>Чаще всего мастера вырезали печати</a:t>
            </a:r>
          </a:p>
          <a:p>
            <a:pPr algn="ctr"/>
            <a:r>
              <a:rPr lang="ru-RU">
                <a:solidFill>
                  <a:srgbClr val="191925"/>
                </a:solidFill>
              </a:rPr>
              <a:t>с изображениями разных животных.</a:t>
            </a:r>
          </a:p>
        </p:txBody>
      </p:sp>
    </p:spTree>
  </p:cSld>
  <p:clrMapOvr>
    <a:masterClrMapping/>
  </p:clrMapOvr>
  <p:transition>
    <p:pull dir="l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3F3F7E"/>
              </a:gs>
              <a:gs pos="100000">
                <a:srgbClr val="6D6DDB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195" name="Rectangle 5"/>
          <p:cNvSpPr>
            <a:spLocks noChangeArrowheads="1"/>
          </p:cNvSpPr>
          <p:nvPr/>
        </p:nvSpPr>
        <p:spPr bwMode="auto">
          <a:xfrm>
            <a:off x="5029200" y="2852738"/>
            <a:ext cx="3527425" cy="2519362"/>
          </a:xfrm>
          <a:prstGeom prst="rect">
            <a:avLst/>
          </a:prstGeom>
          <a:solidFill>
            <a:srgbClr val="CCCCFF">
              <a:alpha val="45097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>
                <a:solidFill>
                  <a:srgbClr val="212131"/>
                </a:solidFill>
              </a:rPr>
              <a:t>До сих пор</a:t>
            </a:r>
          </a:p>
          <a:p>
            <a:pPr algn="ctr"/>
            <a:r>
              <a:rPr lang="ru-RU">
                <a:solidFill>
                  <a:srgbClr val="212131"/>
                </a:solidFill>
              </a:rPr>
              <a:t>вызывает восхищение</a:t>
            </a:r>
          </a:p>
          <a:p>
            <a:pPr algn="ctr"/>
            <a:r>
              <a:rPr lang="ru-RU">
                <a:solidFill>
                  <a:srgbClr val="212131"/>
                </a:solidFill>
              </a:rPr>
              <a:t>бронзовая статуэтка</a:t>
            </a:r>
          </a:p>
          <a:p>
            <a:pPr algn="ctr"/>
            <a:r>
              <a:rPr lang="ru-RU">
                <a:solidFill>
                  <a:srgbClr val="212131"/>
                </a:solidFill>
              </a:rPr>
              <a:t>танцовщицы,</a:t>
            </a:r>
          </a:p>
          <a:p>
            <a:pPr algn="ctr"/>
            <a:r>
              <a:rPr lang="ru-RU">
                <a:solidFill>
                  <a:srgbClr val="212131"/>
                </a:solidFill>
              </a:rPr>
              <a:t>найденная</a:t>
            </a:r>
          </a:p>
          <a:p>
            <a:pPr algn="ctr"/>
            <a:r>
              <a:rPr lang="ru-RU">
                <a:solidFill>
                  <a:srgbClr val="212131"/>
                </a:solidFill>
              </a:rPr>
              <a:t>в Мохенджо-Даро.</a:t>
            </a:r>
          </a:p>
        </p:txBody>
      </p:sp>
      <p:pic>
        <p:nvPicPr>
          <p:cNvPr id="33799" name="Picture 7" descr="Танцовщиц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260350"/>
            <a:ext cx="4135437" cy="5938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37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37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3F3F7E"/>
              </a:gs>
              <a:gs pos="100000">
                <a:srgbClr val="6D6DDB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219" name="Rectangle 4"/>
          <p:cNvSpPr>
            <a:spLocks noChangeArrowheads="1"/>
          </p:cNvSpPr>
          <p:nvPr/>
        </p:nvSpPr>
        <p:spPr bwMode="auto">
          <a:xfrm>
            <a:off x="576263" y="981075"/>
            <a:ext cx="7993062" cy="3384550"/>
          </a:xfrm>
          <a:prstGeom prst="rect">
            <a:avLst/>
          </a:prstGeom>
          <a:solidFill>
            <a:srgbClr val="CCCCFF">
              <a:alpha val="45097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135000"/>
              </a:lnSpc>
            </a:pPr>
            <a:r>
              <a:rPr lang="ru-RU" sz="2800">
                <a:solidFill>
                  <a:srgbClr val="212131"/>
                </a:solidFill>
              </a:rPr>
              <a:t>Во </a:t>
            </a:r>
            <a:r>
              <a:rPr lang="en-US" sz="2800">
                <a:solidFill>
                  <a:srgbClr val="212131"/>
                </a:solidFill>
              </a:rPr>
              <a:t>II</a:t>
            </a:r>
            <a:r>
              <a:rPr lang="ru-RU" sz="2800">
                <a:solidFill>
                  <a:srgbClr val="212131"/>
                </a:solidFill>
              </a:rPr>
              <a:t> тысячелетии до н.э. в долины Инда и Ганга</a:t>
            </a:r>
          </a:p>
          <a:p>
            <a:pPr algn="ctr">
              <a:lnSpc>
                <a:spcPct val="135000"/>
              </a:lnSpc>
            </a:pPr>
            <a:r>
              <a:rPr lang="ru-RU" sz="2800">
                <a:solidFill>
                  <a:srgbClr val="212131"/>
                </a:solidFill>
              </a:rPr>
              <a:t>пришли племена ариев.</a:t>
            </a:r>
          </a:p>
          <a:p>
            <a:pPr algn="ctr">
              <a:lnSpc>
                <a:spcPct val="135000"/>
              </a:lnSpc>
            </a:pPr>
            <a:r>
              <a:rPr lang="ru-RU" sz="2800">
                <a:solidFill>
                  <a:srgbClr val="212131"/>
                </a:solidFill>
              </a:rPr>
              <a:t>А в 321 году до н.э. здесь возникло первое</a:t>
            </a:r>
          </a:p>
          <a:p>
            <a:pPr algn="ctr">
              <a:lnSpc>
                <a:spcPct val="135000"/>
              </a:lnSpc>
            </a:pPr>
            <a:r>
              <a:rPr lang="ru-RU" sz="2800">
                <a:solidFill>
                  <a:srgbClr val="212131"/>
                </a:solidFill>
              </a:rPr>
              <a:t>объединенное государство – империя Маурьев.</a:t>
            </a:r>
          </a:p>
        </p:txBody>
      </p:sp>
    </p:spTree>
  </p:cSld>
  <p:clrMapOvr>
    <a:masterClrMapping/>
  </p:clrMapOvr>
  <p:transition>
    <p:pull dir="l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rgbClr val="3F3F7E"/>
              </a:gs>
              <a:gs pos="100000">
                <a:srgbClr val="6D6DDB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0243" name="Picture 6" descr="Буддийские ступ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l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Оформление по умолчанию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936</TotalTime>
  <Words>610</Words>
  <Application>Microsoft Office PowerPoint</Application>
  <PresentationFormat>Экран (4:3)</PresentationFormat>
  <Paragraphs>202</Paragraphs>
  <Slides>39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0" baseType="lpstr">
      <vt:lpstr>Оформление 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Берлога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Медведь</dc:creator>
  <cp:lastModifiedBy>User</cp:lastModifiedBy>
  <cp:revision>133</cp:revision>
  <dcterms:created xsi:type="dcterms:W3CDTF">2002-09-29T13:43:41Z</dcterms:created>
  <dcterms:modified xsi:type="dcterms:W3CDTF">2017-01-17T05:02:45Z</dcterms:modified>
</cp:coreProperties>
</file>