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8" r:id="rId4"/>
    <p:sldId id="289" r:id="rId5"/>
    <p:sldId id="290" r:id="rId6"/>
    <p:sldId id="287" r:id="rId7"/>
    <p:sldId id="286" r:id="rId8"/>
    <p:sldId id="291" r:id="rId9"/>
    <p:sldId id="256" r:id="rId10"/>
    <p:sldId id="292" r:id="rId11"/>
    <p:sldId id="293" r:id="rId12"/>
    <p:sldId id="258" r:id="rId13"/>
    <p:sldId id="294" r:id="rId14"/>
    <p:sldId id="295" r:id="rId15"/>
    <p:sldId id="266" r:id="rId16"/>
    <p:sldId id="260" r:id="rId17"/>
    <p:sldId id="296" r:id="rId18"/>
    <p:sldId id="297" r:id="rId19"/>
    <p:sldId id="264" r:id="rId20"/>
    <p:sldId id="298" r:id="rId21"/>
    <p:sldId id="265" r:id="rId22"/>
    <p:sldId id="299" r:id="rId23"/>
    <p:sldId id="261" r:id="rId24"/>
    <p:sldId id="300" r:id="rId25"/>
    <p:sldId id="259" r:id="rId26"/>
    <p:sldId id="301" r:id="rId27"/>
    <p:sldId id="302" r:id="rId28"/>
    <p:sldId id="303" r:id="rId29"/>
    <p:sldId id="267" r:id="rId30"/>
    <p:sldId id="269" r:id="rId31"/>
    <p:sldId id="281" r:id="rId32"/>
    <p:sldId id="273" r:id="rId33"/>
    <p:sldId id="272" r:id="rId34"/>
    <p:sldId id="275" r:id="rId35"/>
    <p:sldId id="304" r:id="rId36"/>
    <p:sldId id="277" r:id="rId37"/>
    <p:sldId id="274" r:id="rId38"/>
    <p:sldId id="276" r:id="rId39"/>
    <p:sldId id="28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31"/>
    <a:srgbClr val="363650"/>
    <a:srgbClr val="666699"/>
    <a:srgbClr val="CCCCFF"/>
    <a:srgbClr val="F47A00"/>
    <a:srgbClr val="824100"/>
    <a:srgbClr val="D7D7FF"/>
    <a:srgbClr val="191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89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4FA6-EFC8-4328-8626-40B6E801A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DE77-AD93-4D4E-9567-EFAD170A0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F12B-731B-45EC-A2C2-71ABEAEB6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1CB6-1E87-47FA-8F34-416BC18AF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FF56-3233-4100-969E-A8C6F1690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A1D7-55E5-4DF5-820C-8D7386221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4A98C-8994-4A0C-B1AA-D43A55043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7227-AD26-4A86-BF76-E5B112397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8C2E-60EA-4D9D-8805-DB70D4F15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E157-3083-40FC-AE37-1E48BB63D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2089-1D23-4F99-BB32-1A550C892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B04C93C-D53A-4662-9EF5-FE67B2090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1" name="Picture 5" descr="Культура Древней Инд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7" name="Picture 3" descr="Колон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42900"/>
            <a:ext cx="2587625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979613" y="176213"/>
            <a:ext cx="2447925" cy="2057400"/>
          </a:xfrm>
          <a:prstGeom prst="rect">
            <a:avLst/>
          </a:prstGeom>
          <a:solidFill>
            <a:srgbClr val="CCCC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212131"/>
                </a:solidFill>
              </a:rPr>
              <a:t>При царе Ашоке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государственной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религией Индии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становится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буддизм.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979613" y="2306638"/>
            <a:ext cx="2447925" cy="2058987"/>
          </a:xfrm>
          <a:prstGeom prst="rect">
            <a:avLst/>
          </a:prstGeom>
          <a:solidFill>
            <a:srgbClr val="CCCC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212131"/>
                </a:solidFill>
              </a:rPr>
              <a:t>И почти сразу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в стране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начинается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каменное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строительство.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68625" y="284163"/>
            <a:ext cx="6083300" cy="6461125"/>
            <a:chOff x="1870" y="179"/>
            <a:chExt cx="3832" cy="4070"/>
          </a:xfrm>
        </p:grpSpPr>
        <p:pic>
          <p:nvPicPr>
            <p:cNvPr id="11271" name="Picture 4" descr="Ашок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4" y="179"/>
              <a:ext cx="2398" cy="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1870" y="3234"/>
              <a:ext cx="1269" cy="861"/>
            </a:xfrm>
            <a:prstGeom prst="rect">
              <a:avLst/>
            </a:prstGeom>
            <a:solidFill>
              <a:srgbClr val="CCCCFF">
                <a:alpha val="4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Стамбха</a:t>
              </a:r>
            </a:p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(столб законов)</a:t>
              </a:r>
            </a:p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царя</a:t>
              </a:r>
            </a:p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Ашоки.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63" name="Picture 3" descr="Сарнатх_Львиная кап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9940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284663" y="1844675"/>
            <a:ext cx="3960812" cy="3744913"/>
          </a:xfrm>
          <a:prstGeom prst="rect">
            <a:avLst/>
          </a:prstGeom>
          <a:solidFill>
            <a:srgbClr val="CCCC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Именно в это время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была создана колонна,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на вершине которой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мастер поместил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львиные фигуры.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И сегодня это завершение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(капитель)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является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символом Индии.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693738" y="5684838"/>
            <a:ext cx="8351837" cy="1050925"/>
          </a:xfrm>
          <a:prstGeom prst="rect">
            <a:avLst/>
          </a:prstGeom>
          <a:solidFill>
            <a:srgbClr val="CCCC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212131"/>
                </a:solidFill>
              </a:rPr>
              <a:t>Главной буддийской святыней становится ступа –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холм, на вершине которого хранятся буддийские реликвии.</a:t>
            </a:r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107950" y="115888"/>
            <a:ext cx="8515350" cy="5487987"/>
            <a:chOff x="68" y="73"/>
            <a:chExt cx="5364" cy="3457"/>
          </a:xfrm>
        </p:grpSpPr>
        <p:pic>
          <p:nvPicPr>
            <p:cNvPr id="13317" name="Picture 7" descr="Сиупа"/>
            <p:cNvPicPr>
              <a:picLocks noChangeAspect="1" noChangeArrowheads="1"/>
            </p:cNvPicPr>
            <p:nvPr/>
          </p:nvPicPr>
          <p:blipFill>
            <a:blip r:embed="rId2">
              <a:lum bright="6000" contrast="18000"/>
            </a:blip>
            <a:srcRect/>
            <a:stretch>
              <a:fillRect/>
            </a:stretch>
          </p:blipFill>
          <p:spPr bwMode="auto">
            <a:xfrm>
              <a:off x="68" y="73"/>
              <a:ext cx="5080" cy="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Rectangle 9"/>
            <p:cNvSpPr>
              <a:spLocks noChangeArrowheads="1"/>
            </p:cNvSpPr>
            <p:nvPr/>
          </p:nvSpPr>
          <p:spPr bwMode="auto">
            <a:xfrm>
              <a:off x="4706" y="1253"/>
              <a:ext cx="726" cy="499"/>
            </a:xfrm>
            <a:prstGeom prst="rect">
              <a:avLst/>
            </a:prstGeom>
            <a:solidFill>
              <a:srgbClr val="CCCC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Ступа</a:t>
              </a:r>
            </a:p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в Санчи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5" descr="Манд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46063"/>
            <a:ext cx="5054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31775" y="2852738"/>
            <a:ext cx="3384550" cy="2952750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Все ступы строились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по единому образцу,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который повторял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священный рисунок</a:t>
            </a:r>
          </a:p>
          <a:p>
            <a:pPr algn="ctr">
              <a:buFontTx/>
              <a:buChar char="-"/>
            </a:pPr>
            <a:r>
              <a:rPr lang="ru-RU">
                <a:solidFill>
                  <a:srgbClr val="191925"/>
                </a:solidFill>
              </a:rPr>
              <a:t> мандалу</a:t>
            </a:r>
          </a:p>
          <a:p>
            <a:pPr algn="ctr">
              <a:buFontTx/>
              <a:buChar char="-"/>
            </a:pPr>
            <a:r>
              <a:rPr lang="ru-RU">
                <a:solidFill>
                  <a:srgbClr val="191925"/>
                </a:solidFill>
              </a:rPr>
              <a:t> план устройства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всего космоса.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4" descr="Сх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903788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435600" y="404813"/>
            <a:ext cx="3384550" cy="3600450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И действительно,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концентрические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круги ступы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обрамлялись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невысокой оградой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 четырьмя воротами,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ориентированными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строго по сторонам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света.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6" descr="Воро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92075"/>
            <a:ext cx="8296275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555750" y="5949950"/>
            <a:ext cx="7489825" cy="782638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Торана – ворота ступы особо почитались и украшались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как выходы и входы мира.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8" descr="К сту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6950" y="87313"/>
            <a:ext cx="42481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Ба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96838"/>
            <a:ext cx="4600575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5191125" y="2890838"/>
            <a:ext cx="3529013" cy="2592387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Все резные изображения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ворот ступы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считались охранными 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и выполнялись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мастерами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очень тщательно.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4529138" y="304800"/>
            <a:ext cx="4033837" cy="1655763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Из Индии ступы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вместе с буддизмом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распространились по всей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Юго-восточной Азии.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4463" y="144463"/>
            <a:ext cx="8839200" cy="6561137"/>
            <a:chOff x="91" y="91"/>
            <a:chExt cx="5568" cy="4133"/>
          </a:xfrm>
        </p:grpSpPr>
        <p:pic>
          <p:nvPicPr>
            <p:cNvPr id="18437" name="Picture 6" descr="Индо_0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" y="91"/>
              <a:ext cx="2348" cy="3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7" descr="Индо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1404"/>
              <a:ext cx="3097" cy="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Rectangle 9"/>
            <p:cNvSpPr>
              <a:spLocks noChangeArrowheads="1"/>
            </p:cNvSpPr>
            <p:nvPr/>
          </p:nvSpPr>
          <p:spPr bwMode="auto">
            <a:xfrm>
              <a:off x="857" y="3657"/>
              <a:ext cx="816" cy="454"/>
            </a:xfrm>
            <a:prstGeom prst="rect">
              <a:avLst/>
            </a:prstGeom>
            <a:solidFill>
              <a:srgbClr val="CCCC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Ступы</a:t>
              </a:r>
            </a:p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Бирмы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7950" y="314325"/>
            <a:ext cx="4014788" cy="6384925"/>
            <a:chOff x="68" y="198"/>
            <a:chExt cx="2529" cy="4022"/>
          </a:xfrm>
        </p:grpSpPr>
        <p:pic>
          <p:nvPicPr>
            <p:cNvPr id="19463" name="Picture 5" descr="Индо_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" y="845"/>
              <a:ext cx="2529" cy="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811" y="198"/>
              <a:ext cx="1043" cy="499"/>
            </a:xfrm>
            <a:prstGeom prst="rect">
              <a:avLst/>
            </a:prstGeom>
            <a:solidFill>
              <a:srgbClr val="CCCC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Ступа</a:t>
              </a:r>
            </a:p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Шри-Ланки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278313" y="115888"/>
            <a:ext cx="4757737" cy="5329237"/>
            <a:chOff x="2695" y="73"/>
            <a:chExt cx="2997" cy="3357"/>
          </a:xfrm>
        </p:grpSpPr>
        <p:pic>
          <p:nvPicPr>
            <p:cNvPr id="19461" name="Picture 6" descr="Индо_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5" y="73"/>
              <a:ext cx="2997" cy="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3672" y="2931"/>
              <a:ext cx="1043" cy="499"/>
            </a:xfrm>
            <a:prstGeom prst="rect">
              <a:avLst/>
            </a:prstGeom>
            <a:solidFill>
              <a:srgbClr val="CCCC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Ступа</a:t>
              </a:r>
            </a:p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Таиланда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9" name="Picture 5" descr="Боробуду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76288"/>
            <a:ext cx="8899525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9850" y="84138"/>
            <a:ext cx="8569325" cy="649287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На острове Ява возник даже целый комплекс ступ - Боробудур.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5" name="Picture 5" descr="Индия в ми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9055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7838" y="2205038"/>
            <a:ext cx="8515350" cy="4456112"/>
            <a:chOff x="301" y="1389"/>
            <a:chExt cx="5364" cy="2807"/>
          </a:xfrm>
        </p:grpSpPr>
        <p:pic>
          <p:nvPicPr>
            <p:cNvPr id="3078" name="Picture 4" descr="Индия_карт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4" y="1389"/>
              <a:ext cx="2351" cy="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6"/>
            <p:cNvSpPr>
              <a:spLocks noChangeArrowheads="1"/>
            </p:cNvSpPr>
            <p:nvPr/>
          </p:nvSpPr>
          <p:spPr bwMode="auto">
            <a:xfrm>
              <a:off x="301" y="3113"/>
              <a:ext cx="2721" cy="680"/>
            </a:xfrm>
            <a:prstGeom prst="rect">
              <a:avLst/>
            </a:prstGeom>
            <a:solidFill>
              <a:srgbClr val="CCCCFF">
                <a:alpha val="4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rgbClr val="212131"/>
                  </a:solidFill>
                </a:rPr>
                <a:t>Культурные центры Древней</a:t>
              </a:r>
            </a:p>
            <a:p>
              <a:pPr algn="ctr"/>
              <a:r>
                <a:rPr lang="ru-RU">
                  <a:solidFill>
                    <a:srgbClr val="212131"/>
                  </a:solidFill>
                </a:rPr>
                <a:t>И Средневековой Индии</a:t>
              </a:r>
            </a:p>
          </p:txBody>
        </p:sp>
      </p:grp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6597650" y="549275"/>
            <a:ext cx="2087563" cy="1006475"/>
          </a:xfrm>
          <a:prstGeom prst="rect">
            <a:avLst/>
          </a:prstGeom>
          <a:solidFill>
            <a:srgbClr val="CCCC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212131"/>
                </a:solidFill>
              </a:rPr>
              <a:t>Индия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на карте мира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7" name="Picture 4" descr="Боробудур_сх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1306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878388" y="981075"/>
            <a:ext cx="3675062" cy="5111750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Выстроенный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на естественном холме,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Боробудур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полностью повторяет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традиционную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схему мира </a:t>
            </a:r>
          </a:p>
          <a:p>
            <a:pPr algn="ctr">
              <a:buFontTx/>
              <a:buChar char="-"/>
            </a:pPr>
            <a:r>
              <a:rPr lang="ru-RU">
                <a:solidFill>
                  <a:srgbClr val="191925"/>
                </a:solidFill>
              </a:rPr>
              <a:t> мандалу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и олицетворяет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великую гору богов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Меру,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располагающуюся,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по преданию,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 центре вселенной.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4" name="Picture 1030" descr="Боробудур_стц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663" y="671513"/>
            <a:ext cx="7345362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031"/>
          <p:cNvSpPr>
            <a:spLocks noChangeArrowheads="1"/>
          </p:cNvSpPr>
          <p:nvPr/>
        </p:nvSpPr>
        <p:spPr bwMode="auto">
          <a:xfrm>
            <a:off x="79375" y="77788"/>
            <a:ext cx="3384550" cy="2376487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Паломник, обходя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каждый из уровней горы,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проходит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мимо множества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больших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и малых ступ.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9156" name="Picture 4" descr="Боробудур_будды"/>
          <p:cNvPicPr>
            <a:picLocks noChangeAspect="1" noChangeArrowheads="1"/>
          </p:cNvPicPr>
          <p:nvPr/>
        </p:nvPicPr>
        <p:blipFill>
          <a:blip r:embed="rId2"/>
          <a:srcRect r="830"/>
          <a:stretch>
            <a:fillRect/>
          </a:stretch>
        </p:blipFill>
        <p:spPr bwMode="auto">
          <a:xfrm>
            <a:off x="63500" y="1004888"/>
            <a:ext cx="8532813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503488" y="106363"/>
            <a:ext cx="6551612" cy="792162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Во время обхода его сопровождает множество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священных надписей, рельефов и фигур будд.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9850" y="77788"/>
            <a:ext cx="8534400" cy="6645275"/>
            <a:chOff x="44" y="49"/>
            <a:chExt cx="5376" cy="4186"/>
          </a:xfrm>
        </p:grpSpPr>
        <p:pic>
          <p:nvPicPr>
            <p:cNvPr id="24581" name="Picture 1031" descr="Аджанта_общий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" y="49"/>
              <a:ext cx="5376" cy="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Rectangle 1033"/>
            <p:cNvSpPr>
              <a:spLocks noChangeArrowheads="1"/>
            </p:cNvSpPr>
            <p:nvPr/>
          </p:nvSpPr>
          <p:spPr bwMode="auto">
            <a:xfrm>
              <a:off x="50" y="3736"/>
              <a:ext cx="2313" cy="499"/>
            </a:xfrm>
            <a:prstGeom prst="rect">
              <a:avLst/>
            </a:prstGeom>
            <a:solidFill>
              <a:srgbClr val="CCCC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rgbClr val="212131"/>
                  </a:solidFill>
                </a:rPr>
                <a:t>Аджанта. Пещерные храмы.</a:t>
              </a:r>
            </a:p>
          </p:txBody>
        </p:sp>
      </p:grpSp>
      <p:sp>
        <p:nvSpPr>
          <p:cNvPr id="24580" name="Rectangle 1032"/>
          <p:cNvSpPr>
            <a:spLocks noChangeArrowheads="1"/>
          </p:cNvSpPr>
          <p:nvPr/>
        </p:nvSpPr>
        <p:spPr bwMode="auto">
          <a:xfrm>
            <a:off x="5508625" y="3770313"/>
            <a:ext cx="2973388" cy="1943100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По долинам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небольших рек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высечены скальные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храмы и монастыри.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3" name="Picture 6" descr="Аджанта_пл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4070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819775" y="793750"/>
            <a:ext cx="3116263" cy="2592388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На протяжении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трех веков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буддийские монахи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высекали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удивительные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творения.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27" name="Picture 6" descr="Чай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688013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6035675" y="765175"/>
            <a:ext cx="2879725" cy="792163"/>
          </a:xfrm>
          <a:prstGeom prst="rect">
            <a:avLst/>
          </a:prstGeom>
          <a:solidFill>
            <a:srgbClr val="CCCC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212131"/>
                </a:solidFill>
              </a:rPr>
              <a:t>Части</a:t>
            </a:r>
          </a:p>
          <a:p>
            <a:pPr algn="ctr"/>
            <a:r>
              <a:rPr lang="ru-RU" sz="2000" b="1">
                <a:solidFill>
                  <a:srgbClr val="212131"/>
                </a:solidFill>
              </a:rPr>
              <a:t>скального монастыря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3798888" y="4878388"/>
            <a:ext cx="5256212" cy="1873250"/>
          </a:xfrm>
          <a:prstGeom prst="rect">
            <a:avLst/>
          </a:prstGeom>
          <a:solidFill>
            <a:srgbClr val="CCCC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ru-RU" b="1">
                <a:solidFill>
                  <a:srgbClr val="191925"/>
                </a:solidFill>
              </a:rPr>
              <a:t>1. Стамбха – мемориальная колонна;</a:t>
            </a:r>
          </a:p>
          <a:p>
            <a:pPr marL="457200" indent="-457200"/>
            <a:r>
              <a:rPr lang="ru-RU" b="1">
                <a:solidFill>
                  <a:srgbClr val="191925"/>
                </a:solidFill>
              </a:rPr>
              <a:t>2. Центральный зал храма;</a:t>
            </a:r>
          </a:p>
          <a:p>
            <a:pPr marL="457200" indent="-457200"/>
            <a:r>
              <a:rPr lang="ru-RU" b="1">
                <a:solidFill>
                  <a:srgbClr val="191925"/>
                </a:solidFill>
              </a:rPr>
              <a:t>3. Ритуальная ступа;</a:t>
            </a:r>
          </a:p>
          <a:p>
            <a:pPr marL="457200" indent="-457200"/>
            <a:r>
              <a:rPr lang="ru-RU" b="1">
                <a:solidFill>
                  <a:srgbClr val="191925"/>
                </a:solidFill>
              </a:rPr>
              <a:t>4. Обходная галерея вокруг ступы.</a:t>
            </a:r>
            <a:endParaRPr lang="ru-RU" sz="2000" b="1">
              <a:solidFill>
                <a:srgbClr val="212131"/>
              </a:solidFill>
            </a:endParaRP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519113" y="20589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91925"/>
                </a:solidFill>
              </a:rPr>
              <a:t>1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3563938" y="26225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91925"/>
                </a:solidFill>
              </a:rPr>
              <a:t>2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4730750" y="2632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91925"/>
                </a:solidFill>
              </a:rPr>
              <a:t>3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5119688" y="2133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91925"/>
                </a:solidFill>
              </a:rPr>
              <a:t>4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473075" y="3362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91925"/>
                </a:solidFill>
              </a:rPr>
              <a:t>1</a:t>
            </a:r>
          </a:p>
        </p:txBody>
      </p:sp>
      <p:sp>
        <p:nvSpPr>
          <p:cNvPr id="26635" name="Text Box 15"/>
          <p:cNvSpPr txBox="1">
            <a:spLocks noChangeArrowheads="1"/>
          </p:cNvSpPr>
          <p:nvPr/>
        </p:nvSpPr>
        <p:spPr bwMode="auto">
          <a:xfrm>
            <a:off x="3559175" y="36449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91925"/>
                </a:solidFill>
              </a:rPr>
              <a:t>2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06" name="Picture 6" descr="_01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65088"/>
            <a:ext cx="903605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368425" y="5853113"/>
            <a:ext cx="6407150" cy="647700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Аджанта. Высеченный в скале вход в храм.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28" name="Picture 4" descr="Аджанта_вход"/>
          <p:cNvPicPr>
            <a:picLocks noChangeAspect="1" noChangeArrowheads="1"/>
          </p:cNvPicPr>
          <p:nvPr/>
        </p:nvPicPr>
        <p:blipFill>
          <a:blip r:embed="rId2"/>
          <a:srcRect l="1173" r="626"/>
          <a:stretch>
            <a:fillRect/>
          </a:stretch>
        </p:blipFill>
        <p:spPr bwMode="auto">
          <a:xfrm>
            <a:off x="107950" y="115888"/>
            <a:ext cx="6043613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492875" y="1916113"/>
            <a:ext cx="2347913" cy="1470025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Вход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 19-ю пещеру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Аджанты.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252" name="Picture 4" descr="Интерь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95250"/>
            <a:ext cx="8932862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130300" y="6054725"/>
            <a:ext cx="6883400" cy="606425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Молельный зал и ступа в 26-й пещере Аджанты.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4740275" y="106363"/>
            <a:ext cx="4267200" cy="1047750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300">
                <a:solidFill>
                  <a:srgbClr val="191925"/>
                </a:solidFill>
              </a:rPr>
              <a:t>Стены многих скальных</a:t>
            </a:r>
          </a:p>
          <a:p>
            <a:pPr algn="ctr"/>
            <a:r>
              <a:rPr lang="ru-RU" sz="2300">
                <a:solidFill>
                  <a:srgbClr val="191925"/>
                </a:solidFill>
              </a:rPr>
              <a:t>храмов покрыты росписями</a:t>
            </a:r>
          </a:p>
          <a:p>
            <a:pPr algn="ctr"/>
            <a:r>
              <a:rPr lang="ru-RU" sz="2300">
                <a:solidFill>
                  <a:srgbClr val="191925"/>
                </a:solidFill>
              </a:rPr>
              <a:t>на сюжеты буддийских легенд.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" y="50800"/>
            <a:ext cx="9028113" cy="6757988"/>
            <a:chOff x="34" y="32"/>
            <a:chExt cx="5687" cy="4257"/>
          </a:xfrm>
        </p:grpSpPr>
        <p:pic>
          <p:nvPicPr>
            <p:cNvPr id="30725" name="Picture 7" descr="Рисунок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60" y="799"/>
              <a:ext cx="2761" cy="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8" descr="Рисунок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" y="32"/>
              <a:ext cx="2823" cy="3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Rectangle 10"/>
            <p:cNvSpPr>
              <a:spLocks noChangeArrowheads="1"/>
            </p:cNvSpPr>
            <p:nvPr/>
          </p:nvSpPr>
          <p:spPr bwMode="auto">
            <a:xfrm>
              <a:off x="238" y="3705"/>
              <a:ext cx="2416" cy="342"/>
            </a:xfrm>
            <a:prstGeom prst="rect">
              <a:avLst/>
            </a:prstGeom>
            <a:solidFill>
              <a:srgbClr val="D7D7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300" b="1">
                  <a:solidFill>
                    <a:srgbClr val="191925"/>
                  </a:solidFill>
                </a:rPr>
                <a:t>Росписи храмов Аджанты.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3663" y="115888"/>
            <a:ext cx="6553200" cy="1584325"/>
          </a:xfrm>
          <a:prstGeom prst="rect">
            <a:avLst/>
          </a:prstGeom>
          <a:solidFill>
            <a:srgbClr val="CCCC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В </a:t>
            </a:r>
            <a:r>
              <a:rPr lang="en-US">
                <a:solidFill>
                  <a:srgbClr val="191925"/>
                </a:solidFill>
              </a:rPr>
              <a:t>III</a:t>
            </a:r>
            <a:r>
              <a:rPr lang="ru-RU">
                <a:solidFill>
                  <a:srgbClr val="191925"/>
                </a:solidFill>
              </a:rPr>
              <a:t> тысячелетии до н.э. в долине реки Инд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возникла древнейшая цивилизация.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Сегодня археологи открыли древние города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Мохенджо-Даро и Хараппу.</a:t>
            </a:r>
          </a:p>
        </p:txBody>
      </p:sp>
      <p:pic>
        <p:nvPicPr>
          <p:cNvPr id="4100" name="Picture 5" descr="Даро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8000"/>
            <a:ext cx="76866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47" name="Picture 6" descr="Сид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115888"/>
            <a:ext cx="46132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622300" y="765175"/>
            <a:ext cx="3116263" cy="2160588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Очень рано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сложился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скульптурный канон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изображения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Будды.</a:t>
            </a: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307975" y="3348038"/>
            <a:ext cx="3744913" cy="3024187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Поза,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определенные положения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рук, ног и головы,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даже положение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пальцев рук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были строго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канонизированы.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2771" name="Picture 4" descr="Голова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150" y="153988"/>
            <a:ext cx="4641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03200" y="342900"/>
            <a:ext cx="3960813" cy="1008063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Каноническими становятся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и черты лица Будды.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47663" y="2060575"/>
            <a:ext cx="3671887" cy="3816350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i="1"/>
              <a:t>Будда изображался</a:t>
            </a:r>
          </a:p>
          <a:p>
            <a:pPr algn="ctr"/>
            <a:r>
              <a:rPr lang="ru-RU" sz="2000" i="1"/>
              <a:t>с миндалевидным</a:t>
            </a:r>
          </a:p>
          <a:p>
            <a:pPr algn="ctr"/>
            <a:r>
              <a:rPr lang="ru-RU" sz="2000" i="1"/>
              <a:t>овалом лица,</a:t>
            </a:r>
          </a:p>
          <a:p>
            <a:pPr algn="ctr"/>
            <a:r>
              <a:rPr lang="ru-RU" sz="2000" i="1"/>
              <a:t>с длинными мочками ушей</a:t>
            </a:r>
          </a:p>
          <a:p>
            <a:pPr algn="ctr"/>
            <a:r>
              <a:rPr lang="ru-RU" sz="2000" i="1"/>
              <a:t>(знак благородного</a:t>
            </a:r>
          </a:p>
          <a:p>
            <a:pPr algn="ctr"/>
            <a:r>
              <a:rPr lang="ru-RU" sz="2000" i="1"/>
              <a:t>происхождения),</a:t>
            </a:r>
          </a:p>
          <a:p>
            <a:pPr algn="ctr"/>
            <a:r>
              <a:rPr lang="ru-RU" sz="2000" i="1"/>
              <a:t>третьим глазом</a:t>
            </a:r>
          </a:p>
          <a:p>
            <a:pPr algn="ctr"/>
            <a:r>
              <a:rPr lang="ru-RU" sz="2000" i="1"/>
              <a:t>или драгоценностью во лбу</a:t>
            </a:r>
          </a:p>
          <a:p>
            <a:pPr algn="ctr"/>
            <a:r>
              <a:rPr lang="ru-RU" sz="2000" i="1"/>
              <a:t>(знак духовного видения),</a:t>
            </a:r>
          </a:p>
          <a:p>
            <a:pPr algn="ctr"/>
            <a:r>
              <a:rPr lang="ru-RU" sz="2000" i="1"/>
              <a:t>бугром на темени</a:t>
            </a:r>
          </a:p>
          <a:p>
            <a:pPr algn="ctr"/>
            <a:r>
              <a:rPr lang="ru-RU" sz="2000" i="1"/>
              <a:t>(знак мудрости).</a:t>
            </a:r>
            <a:endParaRPr lang="ru-RU" sz="2000" i="1">
              <a:solidFill>
                <a:srgbClr val="191925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52425" y="476250"/>
            <a:ext cx="3116263" cy="1081088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Каноничны и позы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Будды.</a:t>
            </a:r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327025" y="2060575"/>
            <a:ext cx="3168650" cy="2663825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Фигура Будды,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сидящего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 позе лотоса,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встречается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по всей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Юго-восточной Азии.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79613" y="188913"/>
            <a:ext cx="7005637" cy="6553200"/>
            <a:chOff x="1247" y="119"/>
            <a:chExt cx="4413" cy="4128"/>
          </a:xfrm>
        </p:grpSpPr>
        <p:pic>
          <p:nvPicPr>
            <p:cNvPr id="33798" name="Picture 6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26" y="119"/>
              <a:ext cx="3234" cy="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Rectangle 10"/>
            <p:cNvSpPr>
              <a:spLocks noChangeArrowheads="1"/>
            </p:cNvSpPr>
            <p:nvPr/>
          </p:nvSpPr>
          <p:spPr bwMode="auto">
            <a:xfrm>
              <a:off x="1247" y="3793"/>
              <a:ext cx="1271" cy="342"/>
            </a:xfrm>
            <a:prstGeom prst="rect">
              <a:avLst/>
            </a:prstGeom>
            <a:solidFill>
              <a:srgbClr val="D7D7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191925"/>
                  </a:solidFill>
                </a:rPr>
                <a:t>Боробудур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79388" y="5805488"/>
            <a:ext cx="4752975" cy="863600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Монахи любовно одевают будд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в желтые монашеские одежды.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4138" y="85725"/>
            <a:ext cx="8809037" cy="6118225"/>
            <a:chOff x="53" y="54"/>
            <a:chExt cx="5549" cy="3854"/>
          </a:xfrm>
        </p:grpSpPr>
        <p:pic>
          <p:nvPicPr>
            <p:cNvPr id="34821" name="Picture 5" descr="Морды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" y="54"/>
              <a:ext cx="5126" cy="3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Rectangle 7"/>
            <p:cNvSpPr>
              <a:spLocks noChangeArrowheads="1"/>
            </p:cNvSpPr>
            <p:nvPr/>
          </p:nvSpPr>
          <p:spPr bwMode="auto">
            <a:xfrm>
              <a:off x="4694" y="3566"/>
              <a:ext cx="908" cy="342"/>
            </a:xfrm>
            <a:prstGeom prst="rect">
              <a:avLst/>
            </a:prstGeom>
            <a:solidFill>
              <a:srgbClr val="D7D7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191925"/>
                  </a:solidFill>
                </a:rPr>
                <a:t>Таиланд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6410325" y="620713"/>
            <a:ext cx="2592388" cy="2127250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Фигуры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сидящего Будды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продолжают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создаваться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и в </a:t>
            </a:r>
            <a:r>
              <a:rPr lang="en-US">
                <a:solidFill>
                  <a:srgbClr val="191925"/>
                </a:solidFill>
              </a:rPr>
              <a:t>XX</a:t>
            </a:r>
            <a:r>
              <a:rPr lang="ru-RU">
                <a:solidFill>
                  <a:srgbClr val="191925"/>
                </a:solidFill>
              </a:rPr>
              <a:t> веке.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388" y="215900"/>
            <a:ext cx="8137525" cy="6453188"/>
            <a:chOff x="113" y="136"/>
            <a:chExt cx="5126" cy="4065"/>
          </a:xfrm>
        </p:grpSpPr>
        <p:pic>
          <p:nvPicPr>
            <p:cNvPr id="35845" name="Picture 5" descr="Рисунок7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</a:blip>
            <a:srcRect r="1263"/>
            <a:stretch>
              <a:fillRect/>
            </a:stretch>
          </p:blipFill>
          <p:spPr bwMode="auto">
            <a:xfrm>
              <a:off x="113" y="136"/>
              <a:ext cx="3830" cy="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Rectangle 7"/>
            <p:cNvSpPr>
              <a:spLocks noChangeArrowheads="1"/>
            </p:cNvSpPr>
            <p:nvPr/>
          </p:nvSpPr>
          <p:spPr bwMode="auto">
            <a:xfrm>
              <a:off x="4014" y="3067"/>
              <a:ext cx="1225" cy="1068"/>
            </a:xfrm>
            <a:prstGeom prst="rect">
              <a:avLst/>
            </a:prstGeom>
            <a:solidFill>
              <a:srgbClr val="D7D7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191925"/>
                  </a:solidFill>
                </a:rPr>
                <a:t>Таиланд.</a:t>
              </a:r>
            </a:p>
            <a:p>
              <a:pPr algn="ctr"/>
              <a:r>
                <a:rPr lang="ru-RU" b="1">
                  <a:solidFill>
                    <a:srgbClr val="191925"/>
                  </a:solidFill>
                </a:rPr>
                <a:t>Гигантская</a:t>
              </a:r>
            </a:p>
            <a:p>
              <a:pPr algn="ctr"/>
              <a:r>
                <a:rPr lang="ru-RU" b="1">
                  <a:solidFill>
                    <a:srgbClr val="191925"/>
                  </a:solidFill>
                </a:rPr>
                <a:t>статуя</a:t>
              </a:r>
            </a:p>
            <a:p>
              <a:pPr algn="ctr"/>
              <a:r>
                <a:rPr lang="ru-RU" b="1">
                  <a:solidFill>
                    <a:srgbClr val="191925"/>
                  </a:solidFill>
                </a:rPr>
                <a:t>Будды.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5300" name="Picture 4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88913"/>
            <a:ext cx="48609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5949950" y="1989138"/>
            <a:ext cx="2447925" cy="3311525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И в маленьких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литых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фигурках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мастера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пытаются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передать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совершенство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форм Будды.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4580" name="Picture 4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906463"/>
            <a:ext cx="875665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900113" y="115888"/>
            <a:ext cx="8135937" cy="720725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Другой канонической позой Будды стала «поза нирваны».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1508" name="Picture 4" descr="Рисунок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981075"/>
            <a:ext cx="8605838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00113" y="115888"/>
            <a:ext cx="8135937" cy="792162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Часто мастера передают внутреннее совершенство Будды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 помощью чистого цвета</a:t>
            </a:r>
            <a:r>
              <a:rPr lang="ru-RU"/>
              <a:t> </a:t>
            </a:r>
            <a:r>
              <a:rPr lang="ru-RU">
                <a:solidFill>
                  <a:srgbClr val="191925"/>
                </a:solidFill>
              </a:rPr>
              <a:t>белого камня.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3557" name="Picture 5" descr="Рисунок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31863"/>
            <a:ext cx="8658225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69850" y="77788"/>
            <a:ext cx="8135938" cy="792162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В разных странах Юго-восточной Азии черты лица Будды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приобретают яркий национальный колорит.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9703" name="Picture 7" descr="Рисунок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1109663"/>
            <a:ext cx="8640763" cy="56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207963" y="144463"/>
            <a:ext cx="8856662" cy="865187"/>
          </a:xfrm>
          <a:prstGeom prst="rect">
            <a:avLst/>
          </a:prstGeom>
          <a:solidFill>
            <a:srgbClr val="D7D7FF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При буддийских монастырях открыты школы, в которых монахи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 детства учатся создавать священные изображения.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47813" y="260350"/>
            <a:ext cx="7343775" cy="792163"/>
          </a:xfrm>
          <a:prstGeom prst="rect">
            <a:avLst/>
          </a:prstGeom>
          <a:solidFill>
            <a:srgbClr val="CCCC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Улицы древних городов были вполне благоустроены.</a:t>
            </a:r>
          </a:p>
        </p:txBody>
      </p:sp>
      <p:pic>
        <p:nvPicPr>
          <p:cNvPr id="5124" name="Picture 5" descr="У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6626225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227763" y="1700213"/>
            <a:ext cx="2378075" cy="719137"/>
          </a:xfrm>
          <a:prstGeom prst="rect">
            <a:avLst/>
          </a:prstGeom>
          <a:solidFill>
            <a:srgbClr val="CCCC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212131"/>
                </a:solidFill>
              </a:rPr>
              <a:t>А дома удобны.</a:t>
            </a:r>
          </a:p>
        </p:txBody>
      </p:sp>
      <p:pic>
        <p:nvPicPr>
          <p:cNvPr id="6148" name="Picture 5" descr="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5605463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4213" y="1557338"/>
            <a:ext cx="3600450" cy="1800225"/>
          </a:xfrm>
          <a:prstGeom prst="rect">
            <a:avLst/>
          </a:prstGeom>
          <a:solidFill>
            <a:srgbClr val="CCCC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Уже в то время было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широко распространено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искусство глиптики</a:t>
            </a:r>
          </a:p>
          <a:p>
            <a:pPr algn="ctr">
              <a:buFontTx/>
              <a:buChar char="-"/>
            </a:pPr>
            <a:r>
              <a:rPr lang="ru-RU">
                <a:solidFill>
                  <a:srgbClr val="191925"/>
                </a:solidFill>
              </a:rPr>
              <a:t> резьбы по камню.</a:t>
            </a:r>
          </a:p>
        </p:txBody>
      </p:sp>
      <p:pic>
        <p:nvPicPr>
          <p:cNvPr id="7172" name="Picture 5" descr="Пе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49275"/>
            <a:ext cx="4081462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419475" y="5013325"/>
            <a:ext cx="5329238" cy="1368425"/>
          </a:xfrm>
          <a:prstGeom prst="rect">
            <a:avLst/>
          </a:prstGeom>
          <a:solidFill>
            <a:srgbClr val="CCCC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91925"/>
                </a:solidFill>
              </a:rPr>
              <a:t>Чаще всего мастера вырезали печати</a:t>
            </a:r>
          </a:p>
          <a:p>
            <a:pPr algn="ctr"/>
            <a:r>
              <a:rPr lang="ru-RU">
                <a:solidFill>
                  <a:srgbClr val="191925"/>
                </a:solidFill>
              </a:rPr>
              <a:t>с изображениями разных животных.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029200" y="2852738"/>
            <a:ext cx="3527425" cy="2519362"/>
          </a:xfrm>
          <a:prstGeom prst="rect">
            <a:avLst/>
          </a:prstGeom>
          <a:solidFill>
            <a:srgbClr val="CCCC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212131"/>
                </a:solidFill>
              </a:rPr>
              <a:t>До сих пор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вызывает восхищение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бронзовая статуэтка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танцовщицы,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найденная</a:t>
            </a:r>
          </a:p>
          <a:p>
            <a:pPr algn="ctr"/>
            <a:r>
              <a:rPr lang="ru-RU">
                <a:solidFill>
                  <a:srgbClr val="212131"/>
                </a:solidFill>
              </a:rPr>
              <a:t>в Мохенджо-Даро.</a:t>
            </a:r>
          </a:p>
        </p:txBody>
      </p:sp>
      <p:pic>
        <p:nvPicPr>
          <p:cNvPr id="33799" name="Picture 7" descr="Танцовщ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135437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76263" y="981075"/>
            <a:ext cx="7993062" cy="3384550"/>
          </a:xfrm>
          <a:prstGeom prst="rect">
            <a:avLst/>
          </a:prstGeom>
          <a:solidFill>
            <a:srgbClr val="CCCC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5000"/>
              </a:lnSpc>
            </a:pPr>
            <a:r>
              <a:rPr lang="ru-RU" sz="2800">
                <a:solidFill>
                  <a:srgbClr val="212131"/>
                </a:solidFill>
              </a:rPr>
              <a:t>Во </a:t>
            </a:r>
            <a:r>
              <a:rPr lang="en-US" sz="2800">
                <a:solidFill>
                  <a:srgbClr val="212131"/>
                </a:solidFill>
              </a:rPr>
              <a:t>II</a:t>
            </a:r>
            <a:r>
              <a:rPr lang="ru-RU" sz="2800">
                <a:solidFill>
                  <a:srgbClr val="212131"/>
                </a:solidFill>
              </a:rPr>
              <a:t> тысячелетии до н.э. в долины Инда и Ганга</a:t>
            </a:r>
          </a:p>
          <a:p>
            <a:pPr algn="ctr">
              <a:lnSpc>
                <a:spcPct val="135000"/>
              </a:lnSpc>
            </a:pPr>
            <a:r>
              <a:rPr lang="ru-RU" sz="2800">
                <a:solidFill>
                  <a:srgbClr val="212131"/>
                </a:solidFill>
              </a:rPr>
              <a:t>пришли племена ариев.</a:t>
            </a:r>
          </a:p>
          <a:p>
            <a:pPr algn="ctr">
              <a:lnSpc>
                <a:spcPct val="135000"/>
              </a:lnSpc>
            </a:pPr>
            <a:r>
              <a:rPr lang="ru-RU" sz="2800">
                <a:solidFill>
                  <a:srgbClr val="212131"/>
                </a:solidFill>
              </a:rPr>
              <a:t>А в 321 году до н.э. здесь возникло первое</a:t>
            </a:r>
          </a:p>
          <a:p>
            <a:pPr algn="ctr">
              <a:lnSpc>
                <a:spcPct val="135000"/>
              </a:lnSpc>
            </a:pPr>
            <a:r>
              <a:rPr lang="ru-RU" sz="2800">
                <a:solidFill>
                  <a:srgbClr val="212131"/>
                </a:solidFill>
              </a:rPr>
              <a:t>объединенное государство – империя Маурьев.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F3F7E"/>
              </a:gs>
              <a:gs pos="100000">
                <a:srgbClr val="6D6DD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3" name="Picture 6" descr="Буддийские ступ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610</Words>
  <Application>Microsoft Office PowerPoint</Application>
  <PresentationFormat>Экран (4:3)</PresentationFormat>
  <Paragraphs>202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Берлога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Медведь</dc:creator>
  <cp:lastModifiedBy>User</cp:lastModifiedBy>
  <cp:revision>133</cp:revision>
  <dcterms:created xsi:type="dcterms:W3CDTF">2002-09-29T13:43:41Z</dcterms:created>
  <dcterms:modified xsi:type="dcterms:W3CDTF">2017-01-17T05:02:45Z</dcterms:modified>
</cp:coreProperties>
</file>