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3" r:id="rId7"/>
    <p:sldId id="260" r:id="rId8"/>
    <p:sldId id="265" r:id="rId9"/>
    <p:sldId id="267" r:id="rId10"/>
    <p:sldId id="261" r:id="rId11"/>
    <p:sldId id="266" r:id="rId12"/>
    <p:sldId id="264" r:id="rId13"/>
    <p:sldId id="268" r:id="rId14"/>
    <p:sldId id="270" r:id="rId15"/>
    <p:sldId id="271" r:id="rId16"/>
    <p:sldId id="272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61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691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97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85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1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00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928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992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0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00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19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9CB15-02AD-4054-8DDE-4132B74430F8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57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0" name="Picture 14" descr="http://pixelbrush.ru/uploads/posts/2010-12/1292257795_light_bg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2607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1"/>
            <a:ext cx="7772400" cy="115212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КУЛЬТУРА ДРЕВНЕЙ ГРЕЦИИ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916832"/>
            <a:ext cx="8568952" cy="100811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ЧАСТЬ 1. ОБРАЗОВАНИЕ. НАУКА. ФИЛОСОФИЯ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AutoShape 4" descr="https://i.ytimg.com/vi/yCtRMctwjlA/hq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i.ytimg.com/vi/yCtRMctwjlA/hqdefault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https://i.ytimg.com/vi/yCtRMctwjlA/hqdefault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https://i.ytimg.com/vi/yCtRMctwjlA/hqdefault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8" name="Picture 12" descr="http://forexaw.com/static/pictures/000/495/000495930_-_klassicheskaya_greciya_600_337_gg_do_n_e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17975"/>
            <a:ext cx="5976664" cy="388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71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img0.liveinternet.ru/images/attach/c/5/85/885/85885580_4711681_003_Pifagor_Pitagora__Afinskaya_shkola_frag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91" y="819175"/>
            <a:ext cx="3100819" cy="360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633066" y="206599"/>
            <a:ext cx="2183668" cy="53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cap="all" dirty="0" smtClean="0">
                <a:solidFill>
                  <a:srgbClr val="002060"/>
                </a:solidFill>
              </a:rPr>
              <a:t>ПИФАГОР</a:t>
            </a:r>
            <a:endParaRPr lang="ru-RU" sz="2800" b="1" cap="all" dirty="0">
              <a:solidFill>
                <a:srgbClr val="002060"/>
              </a:solidFill>
            </a:endParaRPr>
          </a:p>
        </p:txBody>
      </p:sp>
      <p:pic>
        <p:nvPicPr>
          <p:cNvPr id="12" name="Picture 4" descr="https://upload.wikimedia.org/wikipedia/commons/thumb/8/81/Sanzio_01_Euclid.jpg/800px-Sanzio_01_Eucli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1" y="1916832"/>
            <a:ext cx="3064571" cy="360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3860322" y="1109031"/>
            <a:ext cx="2183668" cy="53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cap="all" dirty="0" smtClean="0">
                <a:solidFill>
                  <a:srgbClr val="002060"/>
                </a:solidFill>
              </a:rPr>
              <a:t>ЕВКЛИД </a:t>
            </a:r>
            <a:endParaRPr lang="ru-RU" sz="2800" b="1" cap="all" dirty="0">
              <a:solidFill>
                <a:srgbClr val="002060"/>
              </a:solidFill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804248" y="286519"/>
            <a:ext cx="2098576" cy="5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ФАЛЕС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152" name="Picture 8" descr="http://fb.ru/misc/i/gallery/31344/7027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385" y="1052737"/>
            <a:ext cx="233305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90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24" y="116632"/>
            <a:ext cx="5508104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ДИОГЕН – «ИЩУ ЧЕЛОВЕКА!»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http://dongten.net/wp-noidung/uploads/2013/09/6.5-x-9.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552579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357" y="537007"/>
            <a:ext cx="3082129" cy="234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652" y="3429000"/>
            <a:ext cx="3082128" cy="2250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711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264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60648"/>
            <a:ext cx="2304256" cy="532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cap="all" dirty="0" smtClean="0">
                <a:solidFill>
                  <a:srgbClr val="002060"/>
                </a:solidFill>
              </a:rPr>
              <a:t>Гераклит</a:t>
            </a:r>
            <a:endParaRPr lang="ru-RU" sz="2800" b="1" cap="all" dirty="0">
              <a:solidFill>
                <a:srgbClr val="002060"/>
              </a:solidFill>
            </a:endParaRPr>
          </a:p>
        </p:txBody>
      </p:sp>
      <p:pic>
        <p:nvPicPr>
          <p:cNvPr id="9218" name="Picture 2" descr="https://artchive.ru/res/media/img/orig/work/04f/1667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0298"/>
            <a:ext cx="3429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thumb/2/25/Raffael_069.jpg/800px-Raffael_0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1398340"/>
            <a:ext cx="2534240" cy="311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3707906" y="188640"/>
            <a:ext cx="2664294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400" b="1" cap="all" dirty="0" smtClean="0">
                <a:solidFill>
                  <a:srgbClr val="002060"/>
                </a:solidFill>
              </a:rPr>
              <a:t>Сократ: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cap="all" dirty="0" smtClean="0">
                <a:solidFill>
                  <a:srgbClr val="002060"/>
                </a:solidFill>
              </a:rPr>
              <a:t>«В СПОРЕ РОЖДАЕТСЯ ИСТИНА»</a:t>
            </a:r>
            <a:endParaRPr lang="ru-RU" sz="2800" b="1" cap="all" dirty="0">
              <a:solidFill>
                <a:srgbClr val="002060"/>
              </a:solidFill>
            </a:endParaRPr>
          </a:p>
        </p:txBody>
      </p:sp>
      <p:pic>
        <p:nvPicPr>
          <p:cNvPr id="9222" name="Picture 6" descr="https://upload.wikimedia.org/wikipedia/commons/3/32/Rubens-democrito-prad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0"/>
          <a:stretch/>
        </p:blipFill>
        <p:spPr bwMode="auto">
          <a:xfrm>
            <a:off x="6491608" y="299245"/>
            <a:ext cx="2536292" cy="630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3707906" y="5290641"/>
            <a:ext cx="2756429" cy="1312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cap="all" dirty="0" smtClean="0">
                <a:solidFill>
                  <a:srgbClr val="002060"/>
                </a:solidFill>
              </a:rPr>
              <a:t>ДЕМОКРИТ: Мир СОСТИТ ИЗ АТОМОВ</a:t>
            </a:r>
            <a:endParaRPr lang="ru-RU" sz="2800" b="1" cap="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61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88640"/>
            <a:ext cx="2098576" cy="532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ГИППОКРАТ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1266" name="Picture 2" descr="http://medicina-i-zdorovie.ru/wp-content/gallery/istoria/medicinaizdovie7_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5" b="3829"/>
          <a:stretch/>
        </p:blipFill>
        <p:spPr bwMode="auto">
          <a:xfrm>
            <a:off x="539552" y="836712"/>
            <a:ext cx="2671188" cy="332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88" y="2636912"/>
            <a:ext cx="51125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«Клятва» содержит </a:t>
            </a:r>
            <a:r>
              <a:rPr lang="ru-RU" b="1" i="1" dirty="0" smtClean="0">
                <a:solidFill>
                  <a:srgbClr val="C00000"/>
                </a:solidFill>
              </a:rPr>
              <a:t> этические принципы :</a:t>
            </a:r>
            <a:endParaRPr lang="ru-RU" b="1" i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rgbClr val="002060"/>
                </a:solidFill>
              </a:rPr>
              <a:t>обязательства перед учителями, коллегами и учениками;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rgbClr val="002060"/>
                </a:solidFill>
              </a:rPr>
              <a:t>принцип </a:t>
            </a:r>
            <a:r>
              <a:rPr lang="ru-RU" b="1" i="1" dirty="0" err="1">
                <a:solidFill>
                  <a:srgbClr val="002060"/>
                </a:solidFill>
              </a:rPr>
              <a:t>непричинения</a:t>
            </a:r>
            <a:r>
              <a:rPr lang="ru-RU" b="1" i="1" dirty="0">
                <a:solidFill>
                  <a:srgbClr val="002060"/>
                </a:solidFill>
              </a:rPr>
              <a:t> вреда;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rgbClr val="002060"/>
                </a:solidFill>
              </a:rPr>
              <a:t>обязательства оказания помощи больному (принцип милосердия);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rgbClr val="002060"/>
                </a:solidFill>
              </a:rPr>
              <a:t>принцип заботы о пользе больного и доминанты интересов больного;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rgbClr val="002060"/>
                </a:solidFill>
              </a:rPr>
              <a:t>принцип уважения к жизни и отрицательного отношения к эвтаназии;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 smtClean="0">
                <a:solidFill>
                  <a:srgbClr val="002060"/>
                </a:solidFill>
              </a:rPr>
              <a:t>обязательство </a:t>
            </a:r>
            <a:r>
              <a:rPr lang="ru-RU" b="1" i="1" dirty="0">
                <a:solidFill>
                  <a:srgbClr val="002060"/>
                </a:solidFill>
              </a:rPr>
              <a:t>личного совершенствования;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rgbClr val="002060"/>
                </a:solidFill>
              </a:rPr>
              <a:t>врачебная тайна (принцип конфиденциальности</a:t>
            </a:r>
            <a:r>
              <a:rPr lang="ru-RU" b="1" i="1" dirty="0" smtClean="0">
                <a:solidFill>
                  <a:srgbClr val="002060"/>
                </a:solidFill>
              </a:rPr>
              <a:t>).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1268" name="Picture 4" descr="http://gg34.ru/gg34original/aiun/P-C-T014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4" b="56697"/>
          <a:stretch/>
        </p:blipFill>
        <p:spPr bwMode="auto">
          <a:xfrm>
            <a:off x="4211960" y="194736"/>
            <a:ext cx="3240360" cy="230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58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ГЕРОДОТ – ВЕЛИКИЙ НАСТАВНИК ИСТОРИИ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2294" name="Picture 6" descr="http://gvozd.su/wp-content/uploads/2016/04/%D0%93%D0%B5%D1%80%D0%BE%D0%B4%D0%BE%D1%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224913" cy="569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8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9412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</a:rPr>
              <a:t>ЗАДАНИЕ В ГРУППАХ:</a:t>
            </a:r>
            <a:r>
              <a:rPr lang="ru-RU" sz="2700" b="1" dirty="0" smtClean="0">
                <a:solidFill>
                  <a:srgbClr val="002060"/>
                </a:solidFill>
              </a:rPr>
              <a:t/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ПРЕДСТАВИТЬ ИЗУЧЕННЫЙ МАТЕРИАЛ В КАРТЕ ПОНЯТИЙ</a:t>
            </a:r>
            <a:br>
              <a:rPr lang="ru-RU" sz="2700" b="1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2808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Группа 1 . </a:t>
            </a:r>
            <a:r>
              <a:rPr lang="ru-RU" sz="2400" b="1" dirty="0" smtClean="0">
                <a:solidFill>
                  <a:srgbClr val="002060"/>
                </a:solidFill>
              </a:rPr>
              <a:t>Письмо (алфавит, материалы, инструменты)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Группа 2. </a:t>
            </a:r>
            <a:r>
              <a:rPr lang="ru-RU" sz="2400" b="1" dirty="0" smtClean="0">
                <a:solidFill>
                  <a:srgbClr val="002060"/>
                </a:solidFill>
              </a:rPr>
              <a:t>Образование </a:t>
            </a:r>
            <a:r>
              <a:rPr lang="ru-RU" sz="2400" b="1" dirty="0" smtClean="0">
                <a:solidFill>
                  <a:srgbClr val="002060"/>
                </a:solidFill>
              </a:rPr>
              <a:t>(ведущие идеи</a:t>
            </a:r>
            <a:r>
              <a:rPr lang="ru-RU" sz="2400" b="1" dirty="0" smtClean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Группа 3. </a:t>
            </a:r>
            <a:r>
              <a:rPr lang="ru-RU" sz="2400" b="1" dirty="0" smtClean="0">
                <a:solidFill>
                  <a:srgbClr val="002060"/>
                </a:solidFill>
              </a:rPr>
              <a:t>Школа (3 ступени)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Группа 4. </a:t>
            </a:r>
            <a:r>
              <a:rPr lang="ru-RU" sz="2400" b="1" dirty="0" smtClean="0">
                <a:solidFill>
                  <a:srgbClr val="002060"/>
                </a:solidFill>
              </a:rPr>
              <a:t>Наука (науки и ученые)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Группа 5. </a:t>
            </a:r>
            <a:r>
              <a:rPr lang="ru-RU" sz="2400" b="1" dirty="0" smtClean="0">
                <a:solidFill>
                  <a:srgbClr val="002060"/>
                </a:solidFill>
              </a:rPr>
              <a:t>Философия (философы и их идеи)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Группа 6.  </a:t>
            </a:r>
            <a:r>
              <a:rPr lang="ru-RU" sz="2400" b="1" dirty="0" smtClean="0">
                <a:solidFill>
                  <a:srgbClr val="002060"/>
                </a:solidFill>
              </a:rPr>
              <a:t>Идеал человека (главные понятия)</a:t>
            </a:r>
          </a:p>
          <a:p>
            <a:pPr>
              <a:buAutoNum type="arabicPeriod"/>
            </a:pP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31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solidFill>
                  <a:srgbClr val="C00000"/>
                </a:solidFill>
              </a:rPr>
              <a:t>Задание на дом</a:t>
            </a:r>
            <a:endParaRPr lang="ru-RU" sz="3200" b="1" cap="all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936103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1800" b="1" dirty="0" smtClean="0">
                <a:solidFill>
                  <a:srgbClr val="002060"/>
                </a:solidFill>
              </a:rPr>
              <a:t>Уметь пересказать изученный материал, пользуясь созданной совместно картой понятий.</a:t>
            </a:r>
          </a:p>
          <a:p>
            <a:pPr marL="457200" indent="-457200">
              <a:buAutoNum type="arabicPeriod"/>
            </a:pPr>
            <a:r>
              <a:rPr lang="ru-RU" sz="1800" b="1" dirty="0" smtClean="0">
                <a:solidFill>
                  <a:srgbClr val="002060"/>
                </a:solidFill>
              </a:rPr>
              <a:t>Презентация и материалы к уроку на сайте гимназии во вкладке «Задание на дом. История».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5364" name="Picture 4" descr="http://previews.123rf.com/images/canicula/canicula1204/canicula120400067/13360925-antique-greece-Stock-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5365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42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36815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РЕФЛЕКСИЯ УРОКА. </a:t>
            </a:r>
            <a:r>
              <a:rPr lang="ru-RU" sz="3200" b="1" dirty="0" smtClean="0">
                <a:solidFill>
                  <a:srgbClr val="002060"/>
                </a:solidFill>
              </a:rPr>
              <a:t>НАПИШИТЕ СВОЕ ИМЯ НА СТУПЕНИ, СООТВЕТСТВУЮЩЕЙ ВАШЕМУ ОСМЫСЛЕНИЮ ИЗУЧЕННОГО МАТЕРИАЛА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3316" name="Picture 4" descr="http://pavelgrinev.ru/wp-content/uploads/2017/03/%D0%BB%D0%B5%D1%81%D1%82%D0%BD%D0%B8%D1%86%D0%B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7"/>
          <a:stretch/>
        </p:blipFill>
        <p:spPr bwMode="auto">
          <a:xfrm>
            <a:off x="138307" y="1603168"/>
            <a:ext cx="8677248" cy="499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30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1. ПИСЬМЕННОСТЬ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24048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Вопросы: </a:t>
            </a: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Какова роль письменности в истории культуры?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Вспомните</a:t>
            </a:r>
            <a:r>
              <a:rPr lang="ru-RU" sz="2000" b="1" dirty="0">
                <a:solidFill>
                  <a:srgbClr val="002060"/>
                </a:solidFill>
              </a:rPr>
              <a:t>, где жил древний народ финикийцы, чем они были известны?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В чем особенность финикийского алфавита?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Когда </a:t>
            </a:r>
            <a:r>
              <a:rPr lang="ru-RU" sz="2000" b="1" dirty="0">
                <a:solidFill>
                  <a:srgbClr val="002060"/>
                </a:solidFill>
              </a:rPr>
              <a:t>было создано финикийское письмо?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14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ГРЕЧЕСКИЙ АЛФАВИТ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908721"/>
            <a:ext cx="4752528" cy="2016224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Период создания: </a:t>
            </a:r>
            <a:r>
              <a:rPr lang="ru-RU" sz="1800" dirty="0" smtClean="0">
                <a:solidFill>
                  <a:srgbClr val="002060"/>
                </a:solidFill>
              </a:rPr>
              <a:t>около </a:t>
            </a:r>
            <a:r>
              <a:rPr lang="en-US" sz="1800" dirty="0" smtClean="0">
                <a:solidFill>
                  <a:srgbClr val="002060"/>
                </a:solidFill>
              </a:rPr>
              <a:t>VIII </a:t>
            </a:r>
            <a:r>
              <a:rPr lang="ru-RU" sz="1800" dirty="0" smtClean="0">
                <a:solidFill>
                  <a:srgbClr val="002060"/>
                </a:solidFill>
              </a:rPr>
              <a:t>в. до н.э.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Материал для письма: </a:t>
            </a:r>
            <a:r>
              <a:rPr lang="ru-RU" sz="1800" dirty="0" smtClean="0">
                <a:solidFill>
                  <a:srgbClr val="002060"/>
                </a:solidFill>
              </a:rPr>
              <a:t>глиняные черепки, папирус, на дощечках, покрытых слоем воска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Знаков: </a:t>
            </a:r>
            <a:r>
              <a:rPr lang="ru-RU" sz="1800" dirty="0" smtClean="0">
                <a:solidFill>
                  <a:srgbClr val="002060"/>
                </a:solidFill>
              </a:rPr>
              <a:t>24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Направление письма:</a:t>
            </a:r>
            <a:r>
              <a:rPr lang="ru-RU" sz="1800" dirty="0" smtClean="0">
                <a:solidFill>
                  <a:srgbClr val="002060"/>
                </a:solidFill>
              </a:rPr>
              <a:t> слева направо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Письмо получило развитие: </a:t>
            </a:r>
            <a:r>
              <a:rPr lang="ru-RU" sz="1800" dirty="0" smtClean="0">
                <a:solidFill>
                  <a:srgbClr val="002060"/>
                </a:solidFill>
              </a:rPr>
              <a:t>в глаголицу, кириллицу, </a:t>
            </a:r>
            <a:r>
              <a:rPr lang="ru-RU" sz="1800" u="sng" dirty="0" smtClean="0">
                <a:solidFill>
                  <a:srgbClr val="002060"/>
                </a:solidFill>
              </a:rPr>
              <a:t>латинский алфавит</a:t>
            </a:r>
            <a:endParaRPr lang="ru-RU" sz="1800" u="sng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ppt4web.ru/images/1402/41683/640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2" t="16491" r="24782" b="9343"/>
          <a:stretch/>
        </p:blipFill>
        <p:spPr bwMode="auto">
          <a:xfrm>
            <a:off x="323528" y="908720"/>
            <a:ext cx="2905125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42604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	</a:t>
            </a:r>
            <a:r>
              <a:rPr lang="ru-RU" dirty="0" smtClean="0">
                <a:solidFill>
                  <a:srgbClr val="002060"/>
                </a:solidFill>
              </a:rPr>
              <a:t>Греческий </a:t>
            </a:r>
            <a:r>
              <a:rPr lang="ru-RU" dirty="0">
                <a:solidFill>
                  <a:srgbClr val="002060"/>
                </a:solidFill>
              </a:rPr>
              <a:t>алфавит, по-видимому, первый алфавит, содержащий как согласные, так и гласные, и использующий для них раздельные </a:t>
            </a:r>
            <a:r>
              <a:rPr lang="ru-RU" dirty="0" smtClean="0">
                <a:solidFill>
                  <a:srgbClr val="002060"/>
                </a:solidFill>
              </a:rPr>
              <a:t>знаки.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://cdn01.ru/files/users/images/c0/36/c036020511ba53c41cb923b59dbea4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24944"/>
            <a:ext cx="27241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93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МАТЕРИАЛЫ ДЛЯ ПИСЬМА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playing-field.ru/img/2015/051913/19345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1"/>
            <a:ext cx="2304256" cy="237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olizej.at.ua/_fr/2/19739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429000"/>
            <a:ext cx="3205943" cy="297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nformvest.ru/wp-content/uploads/2013/12/cery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2367" r="2883" b="4281"/>
          <a:stretch/>
        </p:blipFill>
        <p:spPr bwMode="auto">
          <a:xfrm>
            <a:off x="2990850" y="836711"/>
            <a:ext cx="3419475" cy="233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979712" y="3284984"/>
            <a:ext cx="3384376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Стиль - </a:t>
            </a:r>
            <a:r>
              <a:rPr lang="ru-RU" sz="2000" b="1" dirty="0" smtClean="0">
                <a:solidFill>
                  <a:srgbClr val="002060"/>
                </a:solidFill>
              </a:rPr>
              <a:t>палочка для письма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416729" y="1052736"/>
            <a:ext cx="2331735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Диптих – </a:t>
            </a:r>
            <a:r>
              <a:rPr lang="ru-RU" sz="1800" b="1" dirty="0" smtClean="0">
                <a:solidFill>
                  <a:srgbClr val="002060"/>
                </a:solidFill>
              </a:rPr>
              <a:t>дощечка, покрытая воском</a:t>
            </a:r>
          </a:p>
        </p:txBody>
      </p:sp>
      <p:pic>
        <p:nvPicPr>
          <p:cNvPr id="2056" name="Picture 8" descr="https://upload.wikimedia.org/wikipedia/commons/9/90/Styles3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048"/>
            <a:ext cx="4730303" cy="124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87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 ГРЕЧЕСКОЙ ШКОЛЕ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s://otvet.imgsmail.ru/download/875a8375f91de049494d6073098e8a2f_6499acea7dc33ce8fc87ed83215cc70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 t="3124" r="1621"/>
          <a:stretch/>
        </p:blipFill>
        <p:spPr bwMode="auto">
          <a:xfrm>
            <a:off x="1115616" y="836712"/>
            <a:ext cx="6987434" cy="408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81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СТУПЕНИ ОБРАЗОВАНИЯ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712968" cy="2376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Задание по тексту учебника: </a:t>
            </a:r>
            <a:r>
              <a:rPr lang="ru-RU" sz="2000" dirty="0" smtClean="0">
                <a:solidFill>
                  <a:srgbClr val="002060"/>
                </a:solidFill>
              </a:rPr>
              <a:t>стр. 149-150. Пункт 1 (самостоятельное вдумчивое чтение).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Вопросы для обсуждения в группе: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Как назывались 3 ступени греческой школы?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Каковы были принципы воспитания и образования в </a:t>
            </a:r>
            <a:r>
              <a:rPr lang="ru-RU" sz="2000" dirty="0" err="1" smtClean="0">
                <a:solidFill>
                  <a:srgbClr val="002060"/>
                </a:solidFill>
              </a:rPr>
              <a:t>гимнасиях</a:t>
            </a:r>
            <a:r>
              <a:rPr lang="ru-RU" sz="2000" dirty="0" smtClean="0">
                <a:solidFill>
                  <a:srgbClr val="002060"/>
                </a:solidFill>
              </a:rPr>
              <a:t>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Какую роль выполняло обучение детей музыке?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124" name="Picture 4" descr="https://cirkul.info/sites/default/files/uploaded/gymn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81178"/>
            <a:ext cx="3251833" cy="174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mg3.proshkolu.ru/content/media/pic/std/3000000/2620000/2619282-7e1a5cbe3dfe9ce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" t="2685" r="2049" b="3419"/>
          <a:stretch/>
        </p:blipFill>
        <p:spPr bwMode="auto">
          <a:xfrm>
            <a:off x="1043608" y="2924944"/>
            <a:ext cx="2232248" cy="157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bookpalace.com/acatalog/BroderickGreeks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86807"/>
            <a:ext cx="3373843" cy="244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the300spartans.ru/wp-content/uploads/2012/11/%D0%93%D1%80%D0%B5%D1%87%D0%B5%D1%81%D0%BA%D0%B8%D0%B5-%D0%B4%D0%BE%D0%BC%D0%B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019" y="2905879"/>
            <a:ext cx="252028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80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15" y="8847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116632"/>
            <a:ext cx="9180512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НОВЫЕ ТЕРМИНЫ</a:t>
            </a: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076" name="Picture 4" descr="http://www.app.yuterra.life/upload/blogs/25/3c/253c96d2191d63862269c90e71d3060c_RSZ_6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54" y="764704"/>
            <a:ext cx="3384376" cy="275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6012160" y="980728"/>
            <a:ext cx="2880320" cy="316835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	</a:t>
            </a:r>
            <a:r>
              <a:rPr lang="ru-RU" b="1" dirty="0" err="1" smtClean="0">
                <a:solidFill>
                  <a:srgbClr val="C00000"/>
                </a:solidFill>
              </a:rPr>
              <a:t>Гимнасии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-  </a:t>
            </a:r>
            <a:r>
              <a:rPr lang="ru-RU" dirty="0" smtClean="0">
                <a:solidFill>
                  <a:srgbClr val="002060"/>
                </a:solidFill>
              </a:rPr>
              <a:t>третья ступень греческой школы с 12 до 18 лет.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	Палестры – </a:t>
            </a:r>
            <a:r>
              <a:rPr lang="ru-RU" dirty="0" smtClean="0">
                <a:solidFill>
                  <a:srgbClr val="002060"/>
                </a:solidFill>
              </a:rPr>
              <a:t>дополнительные спортивные школы для мальчиков с 12 лет (гимнастика, легкая атлетика, борьба, прыжки, метание диска и копья).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013176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	</a:t>
            </a:r>
            <a:r>
              <a:rPr lang="ru-RU" sz="1600" b="1" dirty="0" err="1" smtClean="0">
                <a:solidFill>
                  <a:srgbClr val="C00000"/>
                </a:solidFill>
              </a:rPr>
              <a:t>Калокагатия</a:t>
            </a:r>
            <a:r>
              <a:rPr lang="ru-RU" sz="1600" dirty="0">
                <a:solidFill>
                  <a:srgbClr val="C00000"/>
                </a:solidFill>
              </a:rPr>
              <a:t>  — </a:t>
            </a:r>
            <a:r>
              <a:rPr lang="ru-RU" sz="1600" b="1" dirty="0">
                <a:solidFill>
                  <a:srgbClr val="002060"/>
                </a:solidFill>
              </a:rPr>
              <a:t>«прекрасный и хороший», «красивый и добрый</a:t>
            </a:r>
            <a:r>
              <a:rPr lang="ru-RU" sz="1600" b="1" dirty="0" smtClean="0">
                <a:solidFill>
                  <a:srgbClr val="002060"/>
                </a:solidFill>
              </a:rPr>
              <a:t>»; </a:t>
            </a:r>
            <a:r>
              <a:rPr lang="ru-RU" sz="1600" b="1" dirty="0">
                <a:solidFill>
                  <a:srgbClr val="002060"/>
                </a:solidFill>
              </a:rPr>
              <a:t>в древнегреческой культуре — гармоничное сочетание физических (внешних) и нравственных (душевных, внутренних) достоинств, совершенство человеческой личности как идеал воспитания человека.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	Термин использовался в</a:t>
            </a:r>
            <a:r>
              <a:rPr lang="ru-RU" sz="1600" b="1" dirty="0">
                <a:solidFill>
                  <a:srgbClr val="002060"/>
                </a:solidFill>
              </a:rPr>
              <a:t> философии Платона и </a:t>
            </a:r>
            <a:r>
              <a:rPr lang="ru-RU" sz="1600" b="1" dirty="0" smtClean="0">
                <a:solidFill>
                  <a:srgbClr val="002060"/>
                </a:solidFill>
              </a:rPr>
              <a:t>Аристотеля</a:t>
            </a:r>
            <a:r>
              <a:rPr lang="ru-RU" sz="1400" b="1" dirty="0" smtClean="0">
                <a:solidFill>
                  <a:srgbClr val="002060"/>
                </a:solidFill>
              </a:rPr>
              <a:t>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http://prezentacii.info/wp-content/uploads/2015/11/1zfzkUYRNgc4jiKo/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7" t="23827" r="14872" b="14215"/>
          <a:stretch/>
        </p:blipFill>
        <p:spPr bwMode="auto">
          <a:xfrm>
            <a:off x="3134108" y="2708920"/>
            <a:ext cx="279895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07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92088"/>
          </a:xfrm>
        </p:spPr>
        <p:txBody>
          <a:bodyPr>
            <a:normAutofit/>
          </a:bodyPr>
          <a:lstStyle/>
          <a:p>
            <a:r>
              <a:rPr lang="ru-RU" sz="2400" b="1" cap="all" dirty="0">
                <a:solidFill>
                  <a:srgbClr val="C00000"/>
                </a:solidFill>
              </a:rPr>
              <a:t>Афинская школа  </a:t>
            </a:r>
            <a:r>
              <a:rPr lang="ru-RU" sz="2000" b="1" cap="all" dirty="0">
                <a:solidFill>
                  <a:srgbClr val="002060"/>
                </a:solidFill>
              </a:rPr>
              <a:t>фреска работы Рафаэля </a:t>
            </a:r>
            <a:r>
              <a:rPr lang="ru-RU" sz="2000" b="1" cap="all" dirty="0" smtClean="0">
                <a:solidFill>
                  <a:srgbClr val="002060"/>
                </a:solidFill>
              </a:rPr>
              <a:t/>
            </a:r>
            <a:br>
              <a:rPr lang="ru-RU" sz="2000" b="1" cap="all" dirty="0" smtClean="0">
                <a:solidFill>
                  <a:srgbClr val="002060"/>
                </a:solidFill>
              </a:rPr>
            </a:br>
            <a:r>
              <a:rPr lang="ru-RU" sz="2000" b="1" cap="all" dirty="0" smtClean="0">
                <a:solidFill>
                  <a:srgbClr val="002060"/>
                </a:solidFill>
              </a:rPr>
              <a:t>в </a:t>
            </a:r>
            <a:r>
              <a:rPr lang="ru-RU" sz="2000" b="1" cap="all" dirty="0" err="1">
                <a:solidFill>
                  <a:srgbClr val="002060"/>
                </a:solidFill>
              </a:rPr>
              <a:t>станце</a:t>
            </a:r>
            <a:r>
              <a:rPr lang="ru-RU" sz="2000" b="1" cap="all" dirty="0">
                <a:solidFill>
                  <a:srgbClr val="002060"/>
                </a:solidFill>
              </a:rPr>
              <a:t> </a:t>
            </a:r>
            <a:r>
              <a:rPr lang="ru-RU" sz="2000" b="1" cap="all" dirty="0" err="1">
                <a:solidFill>
                  <a:srgbClr val="002060"/>
                </a:solidFill>
              </a:rPr>
              <a:t>делла</a:t>
            </a:r>
            <a:r>
              <a:rPr lang="ru-RU" sz="2000" b="1" cap="all" dirty="0">
                <a:solidFill>
                  <a:srgbClr val="002060"/>
                </a:solidFill>
              </a:rPr>
              <a:t> </a:t>
            </a:r>
            <a:r>
              <a:rPr lang="ru-RU" sz="2000" b="1" cap="all" dirty="0" err="1">
                <a:solidFill>
                  <a:srgbClr val="002060"/>
                </a:solidFill>
              </a:rPr>
              <a:t>Сеньятура</a:t>
            </a:r>
            <a:r>
              <a:rPr lang="ru-RU" sz="2000" b="1" cap="all" dirty="0">
                <a:solidFill>
                  <a:srgbClr val="002060"/>
                </a:solidFill>
              </a:rPr>
              <a:t> </a:t>
            </a:r>
            <a:r>
              <a:rPr lang="ru-RU" sz="2000" b="1" cap="all" dirty="0" err="1" smtClean="0">
                <a:solidFill>
                  <a:srgbClr val="002060"/>
                </a:solidFill>
              </a:rPr>
              <a:t>Ватиканского</a:t>
            </a:r>
            <a:r>
              <a:rPr lang="ru-RU" sz="2000" b="1" cap="all" dirty="0" smtClean="0">
                <a:solidFill>
                  <a:srgbClr val="002060"/>
                </a:solidFill>
              </a:rPr>
              <a:t> дворца</a:t>
            </a:r>
            <a:endParaRPr lang="ru-RU" sz="2000" b="1" cap="all" dirty="0">
              <a:solidFill>
                <a:srgbClr val="002060"/>
              </a:solidFill>
            </a:endParaRPr>
          </a:p>
        </p:txBody>
      </p:sp>
      <p:pic>
        <p:nvPicPr>
          <p:cNvPr id="7172" name="Picture 4" descr="http://www.wga.hu/art/r/raphael/4stanze/1segnatu/1/athe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66" y="980727"/>
            <a:ext cx="8441206" cy="576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7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uconstructor.com/_ld/8/432441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5112568" cy="151216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ПЛАТОН И АРИСТОТЕЛЬ: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«Платон мне друг, но истина дороже»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42" name="Picture 2" descr="http://present5.com/presentbyword/20161215/4.ophtalm.lektsia_1_vvedenie_images/4.ophtalm.lektsia_1_vvedenie_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9" t="15192" r="41557" b="5733"/>
          <a:stretch/>
        </p:blipFill>
        <p:spPr bwMode="auto">
          <a:xfrm>
            <a:off x="590625" y="1660936"/>
            <a:ext cx="3803468" cy="493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4.googleusercontent.com/-hwjeen4EwHY/UUdrMzlDKyI/AAAAAAAAAwo/IhnXmqxxn5Y/s600/%D0%B0%D0%B2%D1%82%D0%BE%D0%BF%D0%BE%D1%80%D1%82%D1%80%D0%B5%D1%82-15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6" y="1515022"/>
            <a:ext cx="2321886" cy="414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508104" y="437853"/>
            <a:ext cx="2880320" cy="5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Рафаэль Санти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1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351</Words>
  <Application>Microsoft Office PowerPoint</Application>
  <PresentationFormat>Экран 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КУЛЬТУРА ДРЕВНЕЙ ГРЕЦИИ</vt:lpstr>
      <vt:lpstr>1. ПИСЬМЕННОСТЬ</vt:lpstr>
      <vt:lpstr>ГРЕЧЕСКИЙ АЛФАВИТ</vt:lpstr>
      <vt:lpstr>МАТЕРИАЛЫ ДЛЯ ПИСЬМА</vt:lpstr>
      <vt:lpstr>В ГРЕЧЕСКОЙ ШКОЛЕ</vt:lpstr>
      <vt:lpstr>СТУПЕНИ ОБРАЗОВАНИЯ</vt:lpstr>
      <vt:lpstr>НОВЫЕ ТЕРМИНЫ</vt:lpstr>
      <vt:lpstr>Афинская школа  фреска работы Рафаэля  в станце делла Сеньятура Ватиканского дворца</vt:lpstr>
      <vt:lpstr>ПЛАТОН И АРИСТОТЕЛЬ:  «Платон мне друг, но истина дороже»</vt:lpstr>
      <vt:lpstr>Презентация PowerPoint</vt:lpstr>
      <vt:lpstr>ДИОГЕН – «ИЩУ ЧЕЛОВЕКА!»</vt:lpstr>
      <vt:lpstr>Презентация PowerPoint</vt:lpstr>
      <vt:lpstr>Презентация PowerPoint</vt:lpstr>
      <vt:lpstr>ГЕРОДОТ – ВЕЛИКИЙ НАСТАВНИК ИСТОРИИ</vt:lpstr>
      <vt:lpstr> ЗАДАНИЕ В ГРУППАХ: ПРЕДСТАВИТЬ ИЗУЧЕННЫЙ МАТЕРИАЛ В КАРТЕ ПОНЯТИЙ </vt:lpstr>
      <vt:lpstr>Задание на дом</vt:lpstr>
      <vt:lpstr>РЕФЛЕКСИЯ УРОКА. НАПИШИТЕ СВОЕ ИМЯ НА СТУПЕНИ, СООТВЕТСТВУЮЩЕЙ ВАШЕМУ ОСМЫСЛЕНИЮ ИЗУЧЕННОГО МАТЕРИАЛА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ДРЕВНЕЙ ГРЕЦИИ</dc:title>
  <dc:creator>Admin</dc:creator>
  <cp:lastModifiedBy>User</cp:lastModifiedBy>
  <cp:revision>32</cp:revision>
  <dcterms:created xsi:type="dcterms:W3CDTF">2017-04-05T13:31:37Z</dcterms:created>
  <dcterms:modified xsi:type="dcterms:W3CDTF">2017-04-06T03:42:52Z</dcterms:modified>
</cp:coreProperties>
</file>