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38" r:id="rId1"/>
  </p:sldMasterIdLst>
  <p:notesMasterIdLst>
    <p:notesMasterId r:id="rId26"/>
  </p:notesMasterIdLst>
  <p:sldIdLst>
    <p:sldId id="257" r:id="rId2"/>
    <p:sldId id="357" r:id="rId3"/>
    <p:sldId id="340" r:id="rId4"/>
    <p:sldId id="341" r:id="rId5"/>
    <p:sldId id="342" r:id="rId6"/>
    <p:sldId id="348" r:id="rId7"/>
    <p:sldId id="354" r:id="rId8"/>
    <p:sldId id="370" r:id="rId9"/>
    <p:sldId id="346" r:id="rId10"/>
    <p:sldId id="339" r:id="rId11"/>
    <p:sldId id="329" r:id="rId12"/>
    <p:sldId id="350" r:id="rId13"/>
    <p:sldId id="351" r:id="rId14"/>
    <p:sldId id="352" r:id="rId15"/>
    <p:sldId id="349" r:id="rId16"/>
    <p:sldId id="372" r:id="rId17"/>
    <p:sldId id="373" r:id="rId18"/>
    <p:sldId id="376" r:id="rId19"/>
    <p:sldId id="333" r:id="rId20"/>
    <p:sldId id="317" r:id="rId21"/>
    <p:sldId id="377" r:id="rId22"/>
    <p:sldId id="327" r:id="rId23"/>
    <p:sldId id="375" r:id="rId24"/>
    <p:sldId id="378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FFFFCC"/>
    <a:srgbClr val="FFFFFF"/>
    <a:srgbClr val="1A0D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044" autoAdjust="0"/>
    <p:restoredTop sz="94624" autoAdjust="0"/>
  </p:normalViewPr>
  <p:slideViewPr>
    <p:cSldViewPr>
      <p:cViewPr>
        <p:scale>
          <a:sx n="77" d="100"/>
          <a:sy n="77" d="100"/>
        </p:scale>
        <p:origin x="-1152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38A893-63C7-49E9-91CF-D58DBAFB7639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C422C3-FDEE-442E-A1A6-A6B6602EB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8295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241175-2558-4B5D-81B7-A6FD5B237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9484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24483-2CC0-4B92-9A3C-CBF94E1BD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9088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ECCD0-6417-4480-AF80-DF3297F84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481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55C46-B43E-4418-A822-2F66508E3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525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FB26F4-E9F3-429E-A617-9C58E7D86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369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F13BE-FC9E-4200-8069-FEE91C8B6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516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1290E-93C7-4B6F-9AC9-E22BD76EC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470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67CBA-D837-4E2A-A44B-C73963F06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6847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B564C8-0DE8-44F4-B41B-3582C53C1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347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CDA86-F8AB-4298-B32C-E52E7B7C7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2702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1B436B-C584-4C67-9048-701089894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5926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6CC514B5-CD8C-46EF-AC0C-F97A64CFD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6" r:id="rId1"/>
    <p:sldLayoutId id="2147485019" r:id="rId2"/>
    <p:sldLayoutId id="2147485027" r:id="rId3"/>
    <p:sldLayoutId id="2147485020" r:id="rId4"/>
    <p:sldLayoutId id="2147485021" r:id="rId5"/>
    <p:sldLayoutId id="2147485022" r:id="rId6"/>
    <p:sldLayoutId id="2147485028" r:id="rId7"/>
    <p:sldLayoutId id="2147485023" r:id="rId8"/>
    <p:sldLayoutId id="2147485029" r:id="rId9"/>
    <p:sldLayoutId id="2147485024" r:id="rId10"/>
    <p:sldLayoutId id="21474850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001B6E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1B6E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1B6E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1B6E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1B6E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001B6E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001B6E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001B6E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001B6E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B32C16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43013" y="214313"/>
            <a:ext cx="7900987" cy="148431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Ведущая школа – лицей №101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2060848"/>
            <a:ext cx="7671796" cy="4797152"/>
          </a:xfrm>
        </p:spPr>
        <p:txBody>
          <a:bodyPr>
            <a:normAutofit fontScale="850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20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3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Критериальный</a:t>
            </a:r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подход к оцениванию работ учащихся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marL="274320" indent="-274320" algn="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Составитель:   координатор ВШ Ревякин А.Н.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2000" b="1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1800" b="1" dirty="0"/>
          </a:p>
        </p:txBody>
      </p:sp>
      <p:pic>
        <p:nvPicPr>
          <p:cNvPr id="4" name="Picture 2" descr="C:\Users\revyakins\Downloads\IMG_1818.PNG"/>
          <p:cNvPicPr>
            <a:picLocks noChangeAspect="1" noChangeArrowheads="1"/>
          </p:cNvPicPr>
          <p:nvPr/>
        </p:nvPicPr>
        <p:blipFill>
          <a:blip r:embed="rId2" cstate="print"/>
          <a:srcRect l="12774" t="27818" r="14066" b="1731"/>
          <a:stretch>
            <a:fillRect/>
          </a:stretch>
        </p:blipFill>
        <p:spPr bwMode="auto">
          <a:xfrm>
            <a:off x="1331640" y="4005064"/>
            <a:ext cx="348961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Как сформировать критерии? </a:t>
            </a:r>
            <a:b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2800" b="1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2800" b="1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2800" b="1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свести к минимуму субъективные моменты при выставлении отметок, каждый уровень достижений, отмечаемый определенным баллом</a:t>
            </a: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Критериальная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шкала оценивания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39952" y="1484784"/>
            <a:ext cx="228255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33-36 баллов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89-100 % - «5»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28184" y="3645024"/>
            <a:ext cx="216024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22-27 баллов</a:t>
            </a:r>
          </a:p>
          <a:p>
            <a:pPr algn="ctr"/>
            <a:r>
              <a:rPr lang="ru-RU" dirty="0" smtClean="0"/>
              <a:t>60 – 74 % - «3»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20072" y="2564904"/>
            <a:ext cx="2232248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28-32 балла</a:t>
            </a:r>
          </a:p>
          <a:p>
            <a:pPr algn="ctr"/>
            <a:r>
              <a:rPr lang="ru-RU" dirty="0" smtClean="0"/>
              <a:t>75 – 88 % - «4»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04248" y="4725144"/>
            <a:ext cx="2088232" cy="914400"/>
          </a:xfrm>
          <a:prstGeom prst="roundRect">
            <a:avLst/>
          </a:prstGeom>
        </p:spPr>
        <p:style>
          <a:lnRef idx="2">
            <a:schemeClr val="accent6"/>
          </a:lnRef>
          <a:fillRef idx="1001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0-21 балл</a:t>
            </a:r>
          </a:p>
          <a:p>
            <a:pPr algn="ctr"/>
            <a:r>
              <a:rPr lang="ru-RU" dirty="0" smtClean="0"/>
              <a:t>0-59% - «2»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59632" y="3861048"/>
            <a:ext cx="244827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Шкала отметок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3707904" y="2420888"/>
            <a:ext cx="1152128" cy="151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779912" y="2996952"/>
            <a:ext cx="1296144" cy="1296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3779912" y="4005064"/>
            <a:ext cx="216024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779912" y="4653136"/>
            <a:ext cx="288032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901FC0-41F4-4FE5-94D4-52F14796394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774700" y="333375"/>
            <a:ext cx="90488" cy="64770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285875"/>
          <a:ext cx="9144000" cy="5572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880"/>
                <a:gridCol w="5652120"/>
              </a:tblGrid>
              <a:tr h="125694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 группы 1</a:t>
                      </a:r>
                      <a:r>
                        <a:rPr lang="en-GB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предметы, кроме языков</a:t>
                      </a:r>
                      <a:r>
                        <a:rPr lang="en-GB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физической культуры и НВП</a:t>
                      </a:r>
                      <a:r>
                        <a:rPr lang="en-GB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5292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Знание и понимание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5292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Применение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381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Критическое мышление и исследование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711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Коммуникация и рефлексия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407" name="Прямоугольник 9"/>
          <p:cNvSpPr>
            <a:spLocks noChangeArrowheads="1"/>
          </p:cNvSpPr>
          <p:nvPr/>
        </p:nvSpPr>
        <p:spPr bwMode="auto">
          <a:xfrm>
            <a:off x="2928938" y="214313"/>
            <a:ext cx="50866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КРИТЕРИИ</a:t>
            </a:r>
            <a:r>
              <a:rPr lang="ru-RU" altLang="ru-RU" sz="2800" b="1" dirty="0">
                <a:solidFill>
                  <a:srgbClr val="FF0000"/>
                </a:solidFill>
                <a:latin typeface="Book Antiqua" pitchFamily="18" charset="0"/>
              </a:rPr>
              <a:t> ОЦЕНИВАНИЯ</a:t>
            </a:r>
            <a:endParaRPr lang="ru-RU" altLang="ru-RU" sz="28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2ADC92-3BDA-4C59-A7A3-C79449705CD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774700" y="333375"/>
            <a:ext cx="90488" cy="64770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285875"/>
          <a:ext cx="9144000" cy="5688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880"/>
                <a:gridCol w="5652120"/>
              </a:tblGrid>
              <a:tr h="137171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 группы 2</a:t>
                      </a:r>
                      <a:r>
                        <a:rPr lang="en-GB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Казахский язык</a:t>
                      </a:r>
                      <a:r>
                        <a:rPr lang="en-GB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язык, Английский язык</a:t>
                      </a:r>
                      <a:r>
                        <a:rPr lang="en-GB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525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2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Аудирование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</a:tr>
              <a:tr h="8525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</a:tr>
              <a:tr h="104088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Письмо</a:t>
                      </a:r>
                    </a:p>
                    <a:p>
                      <a:pPr algn="ctr"/>
                      <a:endParaRPr lang="ru-RU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</a:tr>
              <a:tr h="1570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Говорение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</a:tr>
            </a:tbl>
          </a:graphicData>
        </a:graphic>
      </p:graphicFrame>
      <p:sp>
        <p:nvSpPr>
          <p:cNvPr id="17431" name="Заголовок 9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563562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dirty="0" smtClean="0">
                <a:solidFill>
                  <a:srgbClr val="FF0000"/>
                </a:solidFill>
                <a:latin typeface="Book Antiqua" pitchFamily="18" charset="0"/>
              </a:rPr>
              <a:t>КРИТЕРИИ ОЦЕНИВАНИЯ</a:t>
            </a:r>
            <a:br>
              <a:rPr lang="ru-RU" altLang="ru-RU" sz="2800" dirty="0" smtClean="0">
                <a:solidFill>
                  <a:srgbClr val="FF0000"/>
                </a:solidFill>
                <a:latin typeface="Book Antiqua" pitchFamily="18" charset="0"/>
              </a:rPr>
            </a:br>
            <a:endParaRPr lang="ru-RU" altLang="ru-RU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BD049-101A-4D4A-A739-6A961FDCD79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774700" y="333375"/>
            <a:ext cx="90488" cy="64770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285875"/>
          <a:ext cx="9144000" cy="5572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881"/>
                <a:gridCol w="5652119"/>
              </a:tblGrid>
              <a:tr h="10392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 группы 3</a:t>
                      </a:r>
                      <a:r>
                        <a:rPr lang="en-GB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НВП</a:t>
                      </a:r>
                      <a:r>
                        <a:rPr lang="en-GB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0523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2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Знание и понимание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0523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Применение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6304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Техники и приемы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1395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Коммуникация и рефлексия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45349">
                <a:tc gridSpan="2"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457" name="Заголовок 9"/>
          <p:cNvSpPr>
            <a:spLocks noGrp="1"/>
          </p:cNvSpPr>
          <p:nvPr>
            <p:ph type="title"/>
          </p:nvPr>
        </p:nvSpPr>
        <p:spPr>
          <a:xfrm>
            <a:off x="914400" y="285750"/>
            <a:ext cx="8229600" cy="563563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dirty="0" smtClean="0">
                <a:solidFill>
                  <a:srgbClr val="FF0000"/>
                </a:solidFill>
                <a:latin typeface="Book Antiqua" pitchFamily="18" charset="0"/>
              </a:rPr>
              <a:t>КРИТЕРИИ ОЦЕНИВАНИЯ</a:t>
            </a:r>
            <a:br>
              <a:rPr lang="ru-RU" altLang="ru-RU" sz="2800" dirty="0" smtClean="0">
                <a:solidFill>
                  <a:srgbClr val="FF0000"/>
                </a:solidFill>
                <a:latin typeface="Book Antiqua" pitchFamily="18" charset="0"/>
              </a:rPr>
            </a:br>
            <a:endParaRPr lang="ru-RU" altLang="ru-RU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Constantia" pitchFamily="18" charset="0"/>
              </a:rPr>
              <a:t>Что такое дескрипторы 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Дескрипторы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описывают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уровни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достижения учащегося по каждому критерию (последовательно показывают все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по достижению наилучшего результата) и оцениваются определенным количеством баллов: чем выше достижение – тем больше балл. </a:t>
            </a:r>
          </a:p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826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Схема разработки дескрипторов по естественно – математическим предметам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revyakins\Downloads\IMG_180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821"/>
          <a:stretch>
            <a:fillRect/>
          </a:stretch>
        </p:blipFill>
        <p:spPr bwMode="auto">
          <a:xfrm>
            <a:off x="971600" y="1412776"/>
            <a:ext cx="8172400" cy="5404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Constantia" pitchFamily="18" charset="0"/>
              </a:rPr>
              <a:t>Что такое рубрикаторы 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Рубрика(рубрикатор, пояснение к заданию)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перечень критериев оценивания знаний учащихся по изученной теме. Она определяется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целями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изучения какой-либо темы и содержательно наполняется критериями, раскрывающими данную рубрику.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Constantia" pitchFamily="18" charset="0"/>
              </a:rPr>
              <a:t>Что такое рубрики 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1447800"/>
            <a:ext cx="7280304" cy="4800600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работы по пройденным темам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срезовые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или контрольные оцениваются по соответствующим рубрикам. Рубрики ученик получает перед началом изучения каждой темы. Это дает ему возможность понять, как будет оцениваться итоговая работа по данной теме.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revyakins\Downloads\IMG_181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4270" r="5574"/>
          <a:stretch>
            <a:fillRect/>
          </a:stretch>
        </p:blipFill>
        <p:spPr bwMode="auto">
          <a:xfrm>
            <a:off x="1043608" y="188640"/>
            <a:ext cx="7920881" cy="5483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ъект 2"/>
          <p:cNvSpPr>
            <a:spLocks noGrp="1"/>
          </p:cNvSpPr>
          <p:nvPr>
            <p:ph idx="1"/>
          </p:nvPr>
        </p:nvSpPr>
        <p:spPr>
          <a:xfrm>
            <a:off x="1435100" y="2214554"/>
            <a:ext cx="7499350" cy="4033846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«Глубочайшим свойством человеческой природы является страстное стремление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людей быть оцененным по достоинству»</a:t>
            </a:r>
          </a:p>
          <a:p>
            <a:pPr marL="0" indent="0" algn="r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Уильям Джеймс</a:t>
            </a:r>
          </a:p>
          <a:p>
            <a:pPr marL="0" indent="0">
              <a:buFont typeface="Wingdings" pitchFamily="2" charset="2"/>
              <a:buNone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404664"/>
            <a:ext cx="7704981" cy="6192986"/>
          </a:xfrm>
        </p:spPr>
        <p:txBody>
          <a:bodyPr/>
          <a:lstStyle/>
          <a:p>
            <a:pPr>
              <a:defRPr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i="1" dirty="0" smtClean="0">
                <a:solidFill>
                  <a:srgbClr val="C00000"/>
                </a:solidFill>
                <a:latin typeface="Constantia" pitchFamily="18" charset="0"/>
              </a:rPr>
              <a:t>Что такое индикаторы ?</a:t>
            </a:r>
          </a:p>
          <a:p>
            <a:pPr algn="ctr">
              <a:defRPr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 –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объект, отображающий изменения какого – либо параметра в форме, наиболее удобной для непосредственного восприятия. Индикаторы – это  чаще всего 3-х,4-х или 5-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бальная шкала оценивания.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Constantia" pitchFamily="18" charset="0"/>
              </a:rPr>
              <a:t>Что такое индикаторы ?</a:t>
            </a:r>
            <a:br>
              <a:rPr lang="ru-RU" sz="3200" b="1" i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32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515264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/>
                        <a:t>Критерии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/>
                        <a:t>Дескрипторы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/>
                        <a:t>Баллы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/>
                        <a:t>Общая сумма баллов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/>
                        <a:t>Равновесие на одной ноге «ласточка»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/>
                        <a:t>Руки строго в стороны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/>
                        <a:t>1 балл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/>
                        <a:t>5 баллов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/>
                        <a:t>Плечи  опущены до 90 градусов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/>
                        <a:t>1 балл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/>
                        <a:t>Взгляд обращен вперед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/>
                        <a:t>1 балл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/>
                        <a:t>Нога прямая, носок натянут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/>
                        <a:t>1 балл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Упор присев, руки в упоре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 балл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Кувырок вперед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Кувырок в группировке </a:t>
                      </a:r>
                      <a:endParaRPr lang="ru-RU" sz="110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 балл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5 баллов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Спина круглая, голова в наклоне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 балл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Кувырок выполнен слитно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 балла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Кувырок назад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Спина круглая руки в упоре 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 балл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5 баллов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rot="16200000" flipH="1">
            <a:off x="6429388" y="1142984"/>
            <a:ext cx="285752" cy="2857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Возможные риски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12776"/>
            <a:ext cx="7742664" cy="5159496"/>
          </a:xfrm>
        </p:spPr>
        <p:txBody>
          <a:bodyPr/>
          <a:lstStyle/>
          <a:p>
            <a:pPr lvl="0" algn="just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Формальный подход педагогов к разработке необходимых материалов для 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критериального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оценивания и проведению анализа результатов из-за трудоемкости процесса разработки.</a:t>
            </a:r>
          </a:p>
          <a:p>
            <a:pPr lvl="0" algn="just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Издержки адаптационного периода при внедрении 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критериального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оценивания. Недопонимание системы 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критериального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оценивания со стороны родителей.</a:t>
            </a:r>
          </a:p>
          <a:p>
            <a:pPr lvl="0" algn="just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 должного контроля со стороны администрации школы за внедрение 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критериального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оценивания. </a:t>
            </a: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Таким образом применение учителями   технологии критериального оценивания позволит  устранить негативные моменты в обучении, будет способствовать  индивидуализации учебного процесса, повышению учебной мотивации и учебной самостоятельности учащихся.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16813" y="2967335"/>
            <a:ext cx="64842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346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Подходы к оцениванию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03648" y="1052736"/>
            <a:ext cx="3528392" cy="1130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Оценивание  достижений в сравнении   с результатами других учащихся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64088" y="2348880"/>
            <a:ext cx="3456384" cy="914400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Четко определенные и коллективно выработанные  критерии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92080" y="1052736"/>
            <a:ext cx="3528392" cy="1058416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Оценивание достижений учащихся в соответствии с ожидаемыми  результатами  обучения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64088" y="3501008"/>
            <a:ext cx="3456384" cy="914400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Критерии заранее известны всем участникам процесса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03648" y="2348880"/>
            <a:ext cx="352839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80000"/>
              </a:lnSpc>
              <a:buClr>
                <a:srgbClr val="943634"/>
              </a:buClr>
              <a:tabLst>
                <a:tab pos="457200" algn="l"/>
              </a:tabLst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Отсутствуют четкие критерии оценки</a:t>
            </a:r>
          </a:p>
        </p:txBody>
      </p:sp>
      <p:cxnSp>
        <p:nvCxnSpPr>
          <p:cNvPr id="17" name="Прямая со стрелкой 16"/>
          <p:cNvCxnSpPr>
            <a:stCxn id="2" idx="2"/>
            <a:endCxn id="8" idx="0"/>
          </p:cNvCxnSpPr>
          <p:nvPr/>
        </p:nvCxnSpPr>
        <p:spPr>
          <a:xfrm>
            <a:off x="5184775" y="620688"/>
            <a:ext cx="1871501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4" idx="0"/>
          </p:cNvCxnSpPr>
          <p:nvPr/>
        </p:nvCxnSpPr>
        <p:spPr>
          <a:xfrm flipH="1">
            <a:off x="3167844" y="620688"/>
            <a:ext cx="1764196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059832" y="2204864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1403648" y="3501008"/>
            <a:ext cx="3528392" cy="914400"/>
          </a:xfrm>
          <a:prstGeom prst="roundRect">
            <a:avLst/>
          </a:prstGeom>
        </p:spPr>
        <p:style>
          <a:lnRef idx="2">
            <a:schemeClr val="accent1"/>
          </a:lnRef>
          <a:fillRef idx="1002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31F43"/>
                </a:solidFill>
                <a:latin typeface="Times New Roman" pitchFamily="18" charset="0"/>
                <a:cs typeface="Times New Roman" pitchFamily="18" charset="0"/>
              </a:rPr>
              <a:t> Отметка выставляется с учетом   среднего уровня знаний класса в целом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03648" y="4581128"/>
            <a:ext cx="352839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rgbClr val="031F43"/>
                </a:solidFill>
                <a:latin typeface="Times New Roman" pitchFamily="18" charset="0"/>
                <a:cs typeface="Times New Roman" pitchFamily="18" charset="0"/>
              </a:rPr>
              <a:t>Отсутствует индивидуальная траектория обучения каждого ученика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75656" y="5805264"/>
            <a:ext cx="345638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31F43"/>
                </a:solidFill>
                <a:latin typeface="Times New Roman" pitchFamily="18" charset="0"/>
                <a:cs typeface="Times New Roman" pitchFamily="18" charset="0"/>
              </a:rPr>
              <a:t>Отсутствует оперативная связь между учеником и учителем в процессе обучения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64088" y="4653136"/>
            <a:ext cx="3456384" cy="936104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Критерии соответствуют  целям и содержанию образования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436096" y="5805264"/>
            <a:ext cx="3456384" cy="864096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Формируют  учебно-познавательную компетентность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3059832" y="3356992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3059832" y="4437112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3059832" y="5661248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7020272" y="2132856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7020272" y="3356992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7092280" y="4509120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7092280" y="5661248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87675" y="1557338"/>
            <a:ext cx="4689475" cy="2663825"/>
          </a:xfrm>
        </p:spPr>
        <p:txBody>
          <a:bodyPr/>
          <a:lstStyle/>
          <a:p>
            <a:pPr eaLnBrk="1" hangingPunct="1"/>
            <a:r>
              <a:rPr lang="ru-RU" sz="2000" b="1" i="1" smtClean="0">
                <a:solidFill>
                  <a:srgbClr val="00B050"/>
                </a:solidFill>
              </a:rPr>
              <a:t/>
            </a:r>
            <a:br>
              <a:rPr lang="ru-RU" sz="2000" b="1" i="1" smtClean="0">
                <a:solidFill>
                  <a:srgbClr val="00B050"/>
                </a:solidFill>
              </a:rPr>
            </a:br>
            <a:endParaRPr lang="ru-RU" sz="2000" b="1" i="1" smtClean="0">
              <a:solidFill>
                <a:srgbClr val="00B05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620713"/>
            <a:ext cx="8351837" cy="5903912"/>
          </a:xfrm>
        </p:spPr>
        <p:txBody>
          <a:bodyPr/>
          <a:lstStyle/>
          <a:p>
            <a:pPr indent="449263" algn="ctr"/>
            <a:endParaRPr lang="ru-RU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ctr"/>
            <a:endParaRPr lang="ru-RU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ctr"/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Назарбаев Интеллектуальных школах разработана и внедряется новая  </a:t>
            </a:r>
          </a:p>
          <a:p>
            <a:pPr indent="449263" algn="ctr"/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оценивания учебных достижений учащихся в соответствии </a:t>
            </a:r>
          </a:p>
          <a:p>
            <a:pPr indent="449263" algn="ctr"/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ожидаемыми  результатами  обучения </a:t>
            </a:r>
          </a:p>
          <a:p>
            <a:pPr indent="449263" algn="l" eaLnBrk="1" hangingPunct="1">
              <a:lnSpc>
                <a:spcPct val="80000"/>
              </a:lnSpc>
              <a:buClr>
                <a:srgbClr val="000000"/>
              </a:buClr>
              <a:buFont typeface="Wingdings 2" pitchFamily="18" charset="2"/>
              <a:buNone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1857364"/>
            <a:ext cx="7499350" cy="4391036"/>
          </a:xfrm>
        </p:spPr>
        <p:txBody>
          <a:bodyPr/>
          <a:lstStyle/>
          <a:p>
            <a:pPr algn="just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своей учебной деятельности мы также используем элементы технологии 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критериального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оценивания и руководствуемся такими понятиями как:</a:t>
            </a:r>
          </a:p>
          <a:p>
            <a:pPr algn="ctr"/>
            <a:r>
              <a:rPr lang="kk-KZ" alt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критерии</a:t>
            </a:r>
          </a:p>
          <a:p>
            <a:pPr algn="ctr"/>
            <a:r>
              <a:rPr lang="kk-KZ" alt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дескрипторы</a:t>
            </a:r>
          </a:p>
          <a:p>
            <a:pPr algn="ctr"/>
            <a:r>
              <a:rPr lang="kk-KZ" alt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рубрикаторы</a:t>
            </a:r>
          </a:p>
          <a:p>
            <a:pPr algn="ctr"/>
            <a:r>
              <a:rPr lang="kk-KZ" alt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индикаторы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Constantia" pitchFamily="18" charset="0"/>
              </a:rPr>
              <a:t>Что такое критерии 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2357430"/>
            <a:ext cx="7499350" cy="3890970"/>
          </a:xfrm>
        </p:spPr>
        <p:txBody>
          <a:bodyPr/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Критерий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признак (описание), дающее четкое представление о том, как в идеале должен выглядеть результат достижения учащимся целей обучения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Оценивание по критерию – это определение степени приближения ученика к данной цели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Constantia" pitchFamily="18" charset="0"/>
              </a:rPr>
              <a:t>Что такое критерии 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Критерии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определяются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задачами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обучения и представляют собой перечень различных видов деятельности учащегося, которую он </a:t>
            </a: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осуществляет в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ходе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работы и должен в совершенстве </a:t>
            </a: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освоить в результате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работы.</a:t>
            </a:r>
          </a:p>
          <a:p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revyakins\Downloads\IMG_1820(1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427" t="6770" r="11477" b="9231"/>
          <a:stretch>
            <a:fillRect/>
          </a:stretch>
        </p:blipFill>
        <p:spPr bwMode="auto">
          <a:xfrm>
            <a:off x="1043608" y="0"/>
            <a:ext cx="810039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773238"/>
            <a:ext cx="8100392" cy="4968875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       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Критерии, применяемые в предметах различных образовательных областей, различаются между собой, но сформированы они по одному принципу: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выделены основные учебные умения и навыки, 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сгруппированы затем по схожести в несколько (от 4 до 6) критериев, 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из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критериев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"отвечает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 за группу родственных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навыков. 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981075"/>
            <a:ext cx="6408737" cy="5032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800" b="1" i="1" dirty="0">
                <a:solidFill>
                  <a:srgbClr val="C00000"/>
                </a:solidFill>
              </a:rPr>
              <a:t/>
            </a:r>
            <a:br>
              <a:rPr lang="ru-RU" sz="2800" b="1" i="1" dirty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  <a:latin typeface="Constantia" pitchFamily="18" charset="0"/>
              </a:rPr>
              <a:t>Как сформировать критерии? </a:t>
            </a:r>
            <a:br>
              <a:rPr lang="ru-RU" sz="3200" b="1" dirty="0">
                <a:solidFill>
                  <a:srgbClr val="C00000"/>
                </a:solidFill>
                <a:latin typeface="Constantia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Constantia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Constantia" pitchFamily="18" charset="0"/>
              </a:rPr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i="1" dirty="0" smtClean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ea typeface="+mn-ea"/>
                <a:cs typeface="+mn-cs"/>
              </a:rPr>
            </a:br>
            <a:endParaRPr lang="ru-RU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5">
      <a:dk1>
        <a:sysClr val="windowText" lastClr="000000"/>
      </a:dk1>
      <a:lt1>
        <a:sysClr val="window" lastClr="FFFFFF"/>
      </a:lt1>
      <a:dk2>
        <a:srgbClr val="FFED73"/>
      </a:dk2>
      <a:lt2>
        <a:srgbClr val="FFED73"/>
      </a:lt2>
      <a:accent1>
        <a:srgbClr val="FFE635"/>
      </a:accent1>
      <a:accent2>
        <a:srgbClr val="FFE635"/>
      </a:accent2>
      <a:accent3>
        <a:srgbClr val="2F75FF"/>
      </a:accent3>
      <a:accent4>
        <a:srgbClr val="0042C7"/>
      </a:accent4>
      <a:accent5>
        <a:srgbClr val="0042C7"/>
      </a:accent5>
      <a:accent6>
        <a:srgbClr val="0042C7"/>
      </a:accent6>
      <a:hlink>
        <a:srgbClr val="0042C7"/>
      </a:hlink>
      <a:folHlink>
        <a:srgbClr val="00206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2772</TotalTime>
  <Words>716</Words>
  <Application>Microsoft Office PowerPoint</Application>
  <PresentationFormat>Экран (4:3)</PresentationFormat>
  <Paragraphs>157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Солнцестояние</vt:lpstr>
      <vt:lpstr>Ведущая школа – лицей №101</vt:lpstr>
      <vt:lpstr>Слайд 2</vt:lpstr>
      <vt:lpstr>Подходы к оцениванию</vt:lpstr>
      <vt:lpstr> </vt:lpstr>
      <vt:lpstr>Слайд 5</vt:lpstr>
      <vt:lpstr>Что такое критерии ?</vt:lpstr>
      <vt:lpstr>Что такое критерии ?</vt:lpstr>
      <vt:lpstr>Слайд 8</vt:lpstr>
      <vt:lpstr>   Как сформировать критерии?     </vt:lpstr>
      <vt:lpstr>Как сформировать критерии?   </vt:lpstr>
      <vt:lpstr>Критериальная шкала оценивания</vt:lpstr>
      <vt:lpstr>Слайд 12</vt:lpstr>
      <vt:lpstr>КРИТЕРИИ ОЦЕНИВАНИЯ </vt:lpstr>
      <vt:lpstr>КРИТЕРИИ ОЦЕНИВАНИЯ </vt:lpstr>
      <vt:lpstr>Что такое дескрипторы ?</vt:lpstr>
      <vt:lpstr>Схема разработки дескрипторов по естественно – математическим предметам</vt:lpstr>
      <vt:lpstr>Что такое рубрикаторы ?</vt:lpstr>
      <vt:lpstr>Что такое рубрики ?</vt:lpstr>
      <vt:lpstr>Слайд 19</vt:lpstr>
      <vt:lpstr>Слайд 20</vt:lpstr>
      <vt:lpstr>Что такое индикаторы ? </vt:lpstr>
      <vt:lpstr>Возможные риски </vt:lpstr>
      <vt:lpstr>Выводы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ДОПОЛНИТЕЛЬНОГО ОБРАЗОВАНИЯ ДЕТЕЙ ДЕТСКАЯ ШКОЛА ИСКУССТВ «РОДНИК»  МУНИЦИПАЛЬНОГО ОБРАЗОВАНИЯ ГОРОД КРАСНОДАР</dc:title>
  <dc:creator>User</dc:creator>
  <cp:lastModifiedBy>komp2</cp:lastModifiedBy>
  <cp:revision>217</cp:revision>
  <dcterms:created xsi:type="dcterms:W3CDTF">2012-12-14T08:52:32Z</dcterms:created>
  <dcterms:modified xsi:type="dcterms:W3CDTF">2017-01-23T03:05:29Z</dcterms:modified>
</cp:coreProperties>
</file>