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  <p:sldMasterId id="2147483732" r:id="rId2"/>
  </p:sldMasterIdLst>
  <p:notesMasterIdLst>
    <p:notesMasterId r:id="rId20"/>
  </p:notesMasterIdLst>
  <p:sldIdLst>
    <p:sldId id="300" r:id="rId3"/>
    <p:sldId id="351" r:id="rId4"/>
    <p:sldId id="306" r:id="rId5"/>
    <p:sldId id="369" r:id="rId6"/>
    <p:sldId id="359" r:id="rId7"/>
    <p:sldId id="352" r:id="rId8"/>
    <p:sldId id="354" r:id="rId9"/>
    <p:sldId id="355" r:id="rId10"/>
    <p:sldId id="356" r:id="rId11"/>
    <p:sldId id="357" r:id="rId12"/>
    <p:sldId id="367" r:id="rId13"/>
    <p:sldId id="368" r:id="rId14"/>
    <p:sldId id="370" r:id="rId15"/>
    <p:sldId id="360" r:id="rId16"/>
    <p:sldId id="358" r:id="rId17"/>
    <p:sldId id="361" r:id="rId18"/>
    <p:sldId id="362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1" autoAdjust="0"/>
    <p:restoredTop sz="94660"/>
  </p:normalViewPr>
  <p:slideViewPr>
    <p:cSldViewPr snapToGrid="0">
      <p:cViewPr>
        <p:scale>
          <a:sx n="100" d="100"/>
          <a:sy n="100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2540-880D-4F77-9B9A-7450F6F0876E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6DD41-3DEA-4C03-9D80-2E8F5D412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1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97F8-72D3-4DF4-B037-D6094C2EF3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8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1243013"/>
            <a:ext cx="5961063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5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1A24F-8231-4498-BEFD-439EDDFEB92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693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EF2C-32B1-4B56-AB17-0FE81B9B935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921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57F4D-5783-4975-924C-8D84110CE14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E621-471C-4CEE-8DFD-122668DDE2B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626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5EFFC2-72BB-4824-962B-AE5122300D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68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7E586-3302-44D3-9DEF-FB5048A8B45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892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1E66B-537F-4844-89C7-90BDB584E69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85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B3EDD-F15D-4348-8DA8-F10E5240454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389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F9846-119A-404E-8136-D5CCAC244D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38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1B18F-984A-41D8-881C-DE335BF8BB2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335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5D5B-21C4-44DA-AF93-E3FDDAE302D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16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729B-27CE-410C-80BF-EB538C953E62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94AE-8DD5-4991-A57F-AACE5CBC8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1"/>
            <a:ext cx="12192000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1CADE4"/>
              </a:buClr>
              <a:buFont typeface="Webdings" panose="05030102010509060703" pitchFamily="18" charset="2"/>
              <a:buChar char=""/>
              <a:defRPr/>
            </a:pPr>
            <a:endParaRPr lang="ru-RU" sz="1800" smtClean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1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2575" y="680217"/>
            <a:ext cx="9144000" cy="3878342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Білім беру мазмұнын жаңарту шеңберінде оқушылардың оқу жетістіктерін критериалды бағалау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ЖИЫНТЫҚ БАҒАЛАУ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бағдарламасының</a:t>
            </a:r>
            <a:r>
              <a:rPr lang="ru-RU" dirty="0"/>
              <a:t> </a:t>
            </a:r>
            <a:r>
              <a:rPr lang="ru-RU" dirty="0" err="1"/>
              <a:t>мазмұнын</a:t>
            </a:r>
            <a:r>
              <a:rPr lang="ru-RU" dirty="0"/>
              <a:t> </a:t>
            </a:r>
            <a:r>
              <a:rPr lang="ru-RU" dirty="0" err="1"/>
              <a:t>меңгеру</a:t>
            </a:r>
            <a:r>
              <a:rPr lang="ru-RU" dirty="0"/>
              <a:t> </a:t>
            </a:r>
            <a:r>
              <a:rPr lang="ru-RU" dirty="0" err="1"/>
              <a:t>деңгейін</a:t>
            </a:r>
            <a:r>
              <a:rPr lang="ru-RU" dirty="0"/>
              <a:t> балл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өткізіледі</a:t>
            </a:r>
            <a:r>
              <a:rPr lang="ru-RU" dirty="0"/>
              <a:t>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оқу</a:t>
            </a:r>
            <a:r>
              <a:rPr lang="ru-RU" dirty="0" smtClean="0"/>
              <a:t> </a:t>
            </a:r>
            <a:r>
              <a:rPr lang="ru-RU" dirty="0" err="1"/>
              <a:t>бағдарламасының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бөлімін</a:t>
            </a:r>
            <a:r>
              <a:rPr lang="ru-RU" dirty="0"/>
              <a:t> </a:t>
            </a:r>
            <a:r>
              <a:rPr lang="ru-RU" dirty="0" err="1"/>
              <a:t>оқып</a:t>
            </a:r>
            <a:r>
              <a:rPr lang="ru-RU" dirty="0"/>
              <a:t> </a:t>
            </a:r>
            <a:r>
              <a:rPr lang="ru-RU" dirty="0" err="1"/>
              <a:t>болғаннан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(</a:t>
            </a:r>
            <a:r>
              <a:rPr lang="ru-RU" dirty="0" err="1"/>
              <a:t>бөлім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);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тоқсан</a:t>
            </a:r>
            <a:r>
              <a:rPr lang="ru-RU" dirty="0" smtClean="0"/>
              <a:t> </a:t>
            </a:r>
            <a:r>
              <a:rPr lang="ru-RU" dirty="0" err="1"/>
              <a:t>аяғында</a:t>
            </a:r>
            <a:r>
              <a:rPr lang="ru-RU" dirty="0"/>
              <a:t> (</a:t>
            </a:r>
            <a:r>
              <a:rPr lang="ru-RU" dirty="0" err="1"/>
              <a:t>тоқсандық</a:t>
            </a:r>
            <a:r>
              <a:rPr lang="ru-RU" dirty="0"/>
              <a:t> </a:t>
            </a:r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бағалаудың</a:t>
            </a:r>
            <a:r>
              <a:rPr lang="ru-RU" dirty="0"/>
              <a:t> </a:t>
            </a:r>
            <a:r>
              <a:rPr lang="ru-RU" dirty="0" err="1"/>
              <a:t>балдары</a:t>
            </a:r>
            <a:r>
              <a:rPr lang="ru-RU" dirty="0"/>
              <a:t> </a:t>
            </a:r>
            <a:r>
              <a:rPr lang="ru-RU" dirty="0" err="1"/>
              <a:t>жиналып</a:t>
            </a:r>
            <a:r>
              <a:rPr lang="ru-RU" dirty="0"/>
              <a:t>, </a:t>
            </a:r>
            <a:r>
              <a:rPr lang="ru-RU" dirty="0" err="1"/>
              <a:t>тоқсан</a:t>
            </a:r>
            <a:r>
              <a:rPr lang="ru-RU" dirty="0"/>
              <a:t> </a:t>
            </a:r>
            <a:r>
              <a:rPr lang="ru-RU" dirty="0" err="1"/>
              <a:t>аяғында</a:t>
            </a:r>
            <a:r>
              <a:rPr lang="ru-RU" dirty="0"/>
              <a:t> </a:t>
            </a:r>
            <a:r>
              <a:rPr lang="ru-RU" dirty="0" err="1"/>
              <a:t>тоқсандық</a:t>
            </a:r>
            <a:r>
              <a:rPr lang="ru-RU" dirty="0"/>
              <a:t> </a:t>
            </a:r>
            <a:r>
              <a:rPr lang="ru-RU" dirty="0" err="1"/>
              <a:t>бағаға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оқу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аяғында</a:t>
            </a:r>
            <a:r>
              <a:rPr lang="ru-RU" dirty="0"/>
              <a:t> </a:t>
            </a:r>
            <a:r>
              <a:rPr lang="ru-RU" dirty="0" err="1"/>
              <a:t>жылдық</a:t>
            </a:r>
            <a:r>
              <a:rPr lang="ru-RU" dirty="0"/>
              <a:t> </a:t>
            </a:r>
            <a:r>
              <a:rPr lang="ru-RU" dirty="0" err="1"/>
              <a:t>бағаға</a:t>
            </a:r>
            <a:r>
              <a:rPr lang="ru-RU" dirty="0"/>
              <a:t> </a:t>
            </a:r>
            <a:r>
              <a:rPr lang="ru-RU" dirty="0" err="1"/>
              <a:t>ауыстырылып</a:t>
            </a:r>
            <a:r>
              <a:rPr lang="ru-RU" dirty="0"/>
              <a:t> </a:t>
            </a:r>
            <a:r>
              <a:rPr lang="ru-RU" dirty="0" err="1"/>
              <a:t>қойылады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83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76250"/>
            <a:ext cx="10839451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86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66724"/>
            <a:ext cx="11525251" cy="613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6" y="200026"/>
            <a:ext cx="11658599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75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шәкіл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221633"/>
              </p:ext>
            </p:extLst>
          </p:nvPr>
        </p:nvGraphicFramePr>
        <p:xfrm>
          <a:off x="609600" y="1600200"/>
          <a:ext cx="10972800" cy="2494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Жиынтық бағалау балдарының пайыздық құрамы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Бағалау көрсеткіштері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Баға</a:t>
                      </a:r>
                      <a:endParaRPr lang="ru-RU" dirty="0"/>
                    </a:p>
                  </a:txBody>
                  <a:tcPr marL="103222" marR="1032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0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Бағаланбады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«1»</a:t>
                      </a:r>
                      <a:endParaRPr lang="ru-RU" dirty="0"/>
                    </a:p>
                  </a:txBody>
                  <a:tcPr marL="103222" marR="1032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r>
                        <a:rPr lang="ru-RU" dirty="0" smtClean="0"/>
                        <a:t>%-20%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Қанағаттанғысыз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«2»</a:t>
                      </a:r>
                      <a:endParaRPr lang="ru-RU" dirty="0"/>
                    </a:p>
                  </a:txBody>
                  <a:tcPr marL="103222" marR="1032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21%-50%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Қанағаттанарлық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«3»</a:t>
                      </a:r>
                      <a:endParaRPr lang="ru-RU" dirty="0"/>
                    </a:p>
                  </a:txBody>
                  <a:tcPr marL="103222" marR="1032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51%-80%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Жақсы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«4»</a:t>
                      </a:r>
                      <a:endParaRPr lang="ru-RU" dirty="0"/>
                    </a:p>
                  </a:txBody>
                  <a:tcPr marL="103222" marR="1032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81%-100%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Өте жақсы</a:t>
                      </a:r>
                      <a:endParaRPr lang="ru-RU" dirty="0"/>
                    </a:p>
                  </a:txBody>
                  <a:tcPr marL="103222" marR="103222"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«5»</a:t>
                      </a:r>
                      <a:endParaRPr lang="ru-RU" dirty="0"/>
                    </a:p>
                  </a:txBody>
                  <a:tcPr marL="103222" marR="1032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50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519" y="214314"/>
            <a:ext cx="9719733" cy="6143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НӘТИЖЕЛЕРДІ ТІРКЕУ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579052"/>
              </p:ext>
            </p:extLst>
          </p:nvPr>
        </p:nvGraphicFramePr>
        <p:xfrm>
          <a:off x="1004889" y="1152525"/>
          <a:ext cx="972026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087"/>
                <a:gridCol w="59721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Оқушыға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қойылады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Сипаттамасы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Әр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жиынтық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жұмысқа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балл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қойылады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Алған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балдардың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саны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сәйкес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жетістіктерінің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деңгейлері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жиынтық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жұмысқа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балл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қойылады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Алған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балдардың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саны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	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барысында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тапсырған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жиынтық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жұмыстарынан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жинақталған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нақты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пайыздық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көрсеткіштегі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балы.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жиынтық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жұмысынан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алған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балдың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50% мен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жиынтық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жұмысынан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алған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балдың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50%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жинайды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Шәкілге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сәйкес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барлық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алған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балдардың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максималды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мүмкін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балға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пайыздық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қатынасы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96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519" y="214314"/>
            <a:ext cx="9719733" cy="6143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НӘТИЖЕЛЕРДІ </a:t>
            </a:r>
            <a:r>
              <a:rPr lang="ru-RU" b="1" dirty="0" err="1" smtClean="0">
                <a:solidFill>
                  <a:schemeClr val="bg1"/>
                </a:solidFill>
              </a:rPr>
              <a:t>Ұсыну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176291"/>
              </p:ext>
            </p:extLst>
          </p:nvPr>
        </p:nvGraphicFramePr>
        <p:xfrm>
          <a:off x="1004889" y="1152525"/>
          <a:ext cx="9720262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087"/>
                <a:gridCol w="59721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Құжат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Мазмұны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ПОРТФОЛИО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жиынтық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жұмыстары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Мұғалімнің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ұсыныстары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пікірлері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байланысы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Оқушының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рефлексиясы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СЫНЫП ЖУРНАЛЫ	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Оқушылардың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сабаққа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қатысуы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Сабақ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тақырыптары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ЭЛЕКТРОНДЫҚ ЖУРНАЛ		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Жиынтық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бағалау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жұмыстарының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бөлім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балдары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ОҚУШЫНЫҢ ТАБЕЛІ	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Тоқсандық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жылдық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баға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62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АТА-АНАҒА НЕНІ ІСТЕГЕН МАҢЫЗДЫ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168" y="1943105"/>
            <a:ext cx="9719733" cy="4022725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балаңызға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көмектесу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қадағалау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Мұғалімдермен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талқылау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іс-шараларға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семинарлары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тренингтер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Жиынтық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жұмыстары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портфолиоға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жиналады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онымен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танысуға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6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4351338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НЗМ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тәжірибесі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жаңартылған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мазмұнына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мектептердің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1–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- 2, 5, 7-сыныптар;  </a:t>
            </a:r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- 3, 6, 8, 10-сыныптар; 2019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4, 9, 11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сыныптар</a:t>
            </a:r>
            <a:endParaRPr lang="ru-RU" sz="3600" dirty="0">
              <a:latin typeface="Times New Roman" pitchFamily="18" charset="0"/>
              <a:ea typeface="Consolas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48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382" y="391567"/>
            <a:ext cx="8650779" cy="1679171"/>
          </a:xfrm>
        </p:spPr>
        <p:txBody>
          <a:bodyPr>
            <a:normAutofit/>
          </a:bodyPr>
          <a:lstStyle/>
          <a:p>
            <a:pPr algn="l"/>
            <a:r>
              <a:rPr lang="kk-KZ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Критериалды бағалау жүйесінің </a:t>
            </a:r>
            <a:r>
              <a:rPr lang="kk-KZ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br>
              <a:rPr lang="kk-KZ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r>
              <a:rPr lang="kk-KZ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критерийлерінің негізінде оқушылардың оқу жетістіктері туралы шынайы ақпарат алу және оқу үдерісін жетілдіре түсу үшін оны барлық қатысушыларға ұсыну</a:t>
            </a:r>
            <a:r>
              <a:rPr lang="kk-KZ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33527" y="1661163"/>
            <a:ext cx="8650779" cy="43974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0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Критериалды </a:t>
            </a:r>
            <a:r>
              <a:rPr lang="kk-KZ" sz="10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жүйесінің міндеттері</a:t>
            </a:r>
            <a:r>
              <a:rPr lang="kk-KZ" sz="10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l"/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үдерісінде бағалаудың қызметі мен мүмкіндіктері аясын кеңейту;</a:t>
            </a:r>
            <a:endParaRPr lang="ru-RU" sz="10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 кері байланыс орнату арқылы білім алушылардың өзін-өзі үнемі жетілдіріп отыруына жағдау жасау.</a:t>
            </a:r>
            <a:endParaRPr lang="ru-RU" sz="10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 стандарттар және сапалы бағалау құралдары мен бағалау механизмдерін қалыптастыруға көмектесу.</a:t>
            </a:r>
            <a:endParaRPr lang="ru-RU" sz="10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Қолжетімді, нақты, үздіксіз ақпараттар ұсыну:</a:t>
            </a:r>
            <a:endParaRPr lang="ru-RU" sz="10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10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</a:t>
            </a:r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алушыларға олардың білім сапасы туралы;</a:t>
            </a:r>
            <a:endParaRPr lang="ru-RU" sz="10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10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Мұғалімдерге </a:t>
            </a:r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оқу жетістіктері туралы;</a:t>
            </a:r>
            <a:endParaRPr lang="ru-RU" sz="10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10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 </a:t>
            </a:r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балаларының оқу мақсаттарына қаншалықты жеткендігі туралы;</a:t>
            </a:r>
            <a:endParaRPr lang="ru-RU" sz="10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kk-KZ" sz="10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 </a:t>
            </a:r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органдарына </a:t>
            </a:r>
            <a:r>
              <a:rPr lang="kk-KZ" sz="10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</a:t>
            </a:r>
            <a:r>
              <a:rPr lang="kk-KZ" sz="10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қызметінің сапасы туралы.</a:t>
            </a:r>
            <a:endParaRPr lang="ru-RU" sz="10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533402"/>
            <a:ext cx="11563349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59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err="1" smtClean="0"/>
              <a:t>Оқушы</a:t>
            </a:r>
            <a:r>
              <a:rPr lang="ru-RU" sz="3200" dirty="0" smtClean="0"/>
              <a:t> </a:t>
            </a:r>
            <a:r>
              <a:rPr lang="ru-RU" sz="3200" dirty="0" err="1"/>
              <a:t>білім</a:t>
            </a:r>
            <a:r>
              <a:rPr lang="ru-RU" sz="3200" dirty="0"/>
              <a:t> </a:t>
            </a:r>
            <a:r>
              <a:rPr lang="ru-RU" sz="3200" dirty="0" err="1"/>
              <a:t>алудың</a:t>
            </a:r>
            <a:r>
              <a:rPr lang="ru-RU" sz="3200" dirty="0"/>
              <a:t> </a:t>
            </a:r>
            <a:r>
              <a:rPr lang="ru-RU" sz="3200" dirty="0" err="1"/>
              <a:t>қай</a:t>
            </a:r>
            <a:r>
              <a:rPr lang="ru-RU" sz="3200" dirty="0"/>
              <a:t> </a:t>
            </a:r>
            <a:r>
              <a:rPr lang="ru-RU" sz="3200" dirty="0" err="1"/>
              <a:t>сатысында</a:t>
            </a:r>
            <a:endParaRPr lang="ru-RU" sz="3200" dirty="0"/>
          </a:p>
          <a:p>
            <a:r>
              <a:rPr lang="ru-RU" sz="3200" dirty="0" err="1"/>
              <a:t>Сабақ</a:t>
            </a:r>
            <a:r>
              <a:rPr lang="ru-RU" sz="3200" dirty="0"/>
              <a:t> </a:t>
            </a:r>
            <a:r>
              <a:rPr lang="ru-RU" sz="3200" dirty="0" err="1"/>
              <a:t>оқуда</a:t>
            </a:r>
            <a:r>
              <a:rPr lang="ru-RU" sz="3200" dirty="0"/>
              <a:t> </a:t>
            </a:r>
            <a:r>
              <a:rPr lang="ru-RU" sz="3200" dirty="0" err="1"/>
              <a:t>олар</a:t>
            </a:r>
            <a:r>
              <a:rPr lang="ru-RU" sz="3200" dirty="0"/>
              <a:t> неге </a:t>
            </a:r>
            <a:r>
              <a:rPr lang="ru-RU" sz="3200" dirty="0" err="1"/>
              <a:t>талпынады</a:t>
            </a:r>
            <a:endParaRPr lang="ru-RU" sz="3200" dirty="0"/>
          </a:p>
          <a:p>
            <a:r>
              <a:rPr lang="ru-RU" sz="3200" dirty="0" err="1"/>
              <a:t>Оқушының</a:t>
            </a:r>
            <a:r>
              <a:rPr lang="ru-RU" sz="3200" dirty="0"/>
              <a:t> </a:t>
            </a:r>
            <a:r>
              <a:rPr lang="ru-RU" sz="3200" dirty="0" err="1"/>
              <a:t>осыған</a:t>
            </a:r>
            <a:r>
              <a:rPr lang="ru-RU" sz="3200" dirty="0"/>
              <a:t> </a:t>
            </a:r>
            <a:r>
              <a:rPr lang="ru-RU" sz="3200" dirty="0" err="1"/>
              <a:t>қол</a:t>
            </a:r>
            <a:r>
              <a:rPr lang="ru-RU" sz="3200" dirty="0"/>
              <a:t> </a:t>
            </a:r>
            <a:r>
              <a:rPr lang="ru-RU" sz="3200" dirty="0" err="1"/>
              <a:t>жеткізуіне</a:t>
            </a:r>
            <a:r>
              <a:rPr lang="ru-RU" sz="3200" dirty="0"/>
              <a:t> </a:t>
            </a:r>
            <a:r>
              <a:rPr lang="ru-RU" sz="3200" dirty="0" err="1"/>
              <a:t>көмектесу</a:t>
            </a:r>
            <a:r>
              <a:rPr lang="ru-RU" sz="3200" dirty="0"/>
              <a:t> </a:t>
            </a:r>
            <a:r>
              <a:rPr lang="ru-RU" sz="3200" dirty="0" err="1"/>
              <a:t>үшін</a:t>
            </a:r>
            <a:r>
              <a:rPr lang="ru-RU" sz="3200" dirty="0"/>
              <a:t> не </a:t>
            </a:r>
            <a:r>
              <a:rPr lang="ru-RU" sz="3200" dirty="0" err="1"/>
              <a:t>істеу</a:t>
            </a:r>
            <a:r>
              <a:rPr lang="ru-RU" sz="3200" dirty="0"/>
              <a:t> </a:t>
            </a:r>
            <a:r>
              <a:rPr lang="ru-RU" sz="3200" dirty="0" err="1"/>
              <a:t>қажет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критерийлерінің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келесілерді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түсінуге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79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критерийлер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критерийлері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балаңыздың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істеуі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элементтерінің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біріктіреді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кеңістік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фигураларды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ажыратады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АТА-АНАҒА НЕНІ БІЛГЕН МАҢЫЗДЫ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34" y="3619502"/>
            <a:ext cx="3072823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5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197344" y="3190875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74707" y="3222027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863000" y="3201508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606245" y="2087628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00389" y="2087628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" y="260662"/>
            <a:ext cx="1204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бағалаудың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475" y="1082850"/>
            <a:ext cx="10505731" cy="502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Критериалды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бағалау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40183" y="1637914"/>
            <a:ext cx="0" cy="4497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0389" y="2087630"/>
            <a:ext cx="7705856" cy="4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31371" y="2578534"/>
            <a:ext cx="3456384" cy="6123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Қалыптастырушы бағалау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537" y="3712931"/>
            <a:ext cx="2454739" cy="69063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Өзара бағалау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6858" y="3733637"/>
            <a:ext cx="2897404" cy="6699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Бөлім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ортақ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тақырып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жиынтық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бағалау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0449" y="2578784"/>
            <a:ext cx="3919083" cy="6120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Жиынтық бағалау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65242" y="3692414"/>
            <a:ext cx="2416935" cy="71115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Тоқсандық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жиынтық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бағалау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48001" y="3712931"/>
            <a:ext cx="2454739" cy="69063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Өзін-өзі бағалау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54036" y="4801973"/>
            <a:ext cx="2454739" cy="69063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Мұғалімнің бағалауы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42621" y="4782131"/>
            <a:ext cx="2454739" cy="69063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Балдар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1077" y="5891020"/>
            <a:ext cx="4133849" cy="44310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Кері байланыс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87337" y="5891020"/>
            <a:ext cx="4133849" cy="44310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Тоқсандық баға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730995" y="3190875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97344" y="4403567"/>
            <a:ext cx="0" cy="1487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12044" y="4403567"/>
            <a:ext cx="0" cy="1487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512419" y="4403567"/>
            <a:ext cx="0" cy="1487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046195" y="4403566"/>
            <a:ext cx="0" cy="14874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1" idx="0"/>
          </p:cNvCxnSpPr>
          <p:nvPr/>
        </p:nvCxnSpPr>
        <p:spPr>
          <a:xfrm flipH="1">
            <a:off x="2781406" y="3189772"/>
            <a:ext cx="25769" cy="16122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465241" y="5492607"/>
            <a:ext cx="0" cy="3984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3"/>
            <a:endCxn id="12" idx="1"/>
          </p:cNvCxnSpPr>
          <p:nvPr/>
        </p:nvCxnSpPr>
        <p:spPr>
          <a:xfrm>
            <a:off x="3887757" y="2884706"/>
            <a:ext cx="3522695" cy="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887757" y="3038477"/>
            <a:ext cx="352269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ҚАЛЫПТАСТЫРУШЫ БАҒАЛАУ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Оқушыларға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оқуын</a:t>
            </a:r>
            <a:r>
              <a:rPr lang="ru-RU" dirty="0"/>
              <a:t> </a:t>
            </a:r>
            <a:r>
              <a:rPr lang="ru-RU" dirty="0" err="1"/>
              <a:t>жақсарту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(</a:t>
            </a:r>
            <a:r>
              <a:rPr lang="ru-RU" dirty="0" err="1"/>
              <a:t>пікірлер</a:t>
            </a:r>
            <a:r>
              <a:rPr lang="ru-RU" dirty="0"/>
              <a:t> мен </a:t>
            </a:r>
            <a:r>
              <a:rPr lang="ru-RU" dirty="0" err="1"/>
              <a:t>ұсыныстар</a:t>
            </a:r>
            <a:r>
              <a:rPr lang="ru-RU" dirty="0"/>
              <a:t>) беру </a:t>
            </a:r>
            <a:r>
              <a:rPr lang="ru-RU" dirty="0" err="1"/>
              <a:t>мақсатында</a:t>
            </a:r>
            <a:r>
              <a:rPr lang="ru-RU" dirty="0"/>
              <a:t> </a:t>
            </a:r>
            <a:r>
              <a:rPr lang="ru-RU" dirty="0" err="1"/>
              <a:t>қалыптастырушы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жүргізіледі</a:t>
            </a:r>
            <a:r>
              <a:rPr lang="ru-RU" dirty="0"/>
              <a:t>.</a:t>
            </a:r>
          </a:p>
          <a:p>
            <a:r>
              <a:rPr lang="ru-RU" dirty="0" err="1"/>
              <a:t>Қалыптастырушы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</a:t>
            </a:r>
            <a:r>
              <a:rPr lang="ru-RU" dirty="0" err="1"/>
              <a:t>барысында</a:t>
            </a:r>
            <a:r>
              <a:rPr lang="ru-RU" dirty="0"/>
              <a:t> </a:t>
            </a:r>
            <a:r>
              <a:rPr lang="ru-RU" dirty="0" err="1"/>
              <a:t>сіздің</a:t>
            </a:r>
            <a:r>
              <a:rPr lang="ru-RU" dirty="0"/>
              <a:t> </a:t>
            </a:r>
            <a:r>
              <a:rPr lang="ru-RU" dirty="0" err="1"/>
              <a:t>балаңызға</a:t>
            </a:r>
            <a:r>
              <a:rPr lang="ru-RU" dirty="0"/>
              <a:t> </a:t>
            </a:r>
            <a:r>
              <a:rPr lang="ru-RU" b="1" dirty="0" err="1"/>
              <a:t>баға</a:t>
            </a:r>
            <a:r>
              <a:rPr lang="ru-RU" b="1" dirty="0"/>
              <a:t> </a:t>
            </a:r>
            <a:r>
              <a:rPr lang="ru-RU" b="1" dirty="0" err="1"/>
              <a:t>қойылмайды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 err="1" smtClean="0"/>
              <a:t>Сабақ</a:t>
            </a:r>
            <a:r>
              <a:rPr lang="ru-RU" b="1" dirty="0" smtClean="0"/>
              <a:t> </a:t>
            </a:r>
            <a:r>
              <a:rPr lang="ru-RU" b="1" dirty="0" err="1"/>
              <a:t>барысындағы</a:t>
            </a:r>
            <a:r>
              <a:rPr lang="ru-RU" b="1" dirty="0"/>
              <a:t> </a:t>
            </a:r>
            <a:r>
              <a:rPr lang="ru-RU" b="1" dirty="0" err="1"/>
              <a:t>қалыптастырушы</a:t>
            </a:r>
            <a:r>
              <a:rPr lang="ru-RU" b="1" dirty="0"/>
              <a:t> </a:t>
            </a:r>
            <a:r>
              <a:rPr lang="ru-RU" b="1" dirty="0" err="1" smtClean="0"/>
              <a:t>бағалау</a:t>
            </a:r>
            <a:endParaRPr lang="ru-RU" b="1" dirty="0" smtClean="0"/>
          </a:p>
          <a:p>
            <a:r>
              <a:rPr lang="ru-RU" b="1" dirty="0" err="1"/>
              <a:t>Мұғалімнің</a:t>
            </a:r>
            <a:r>
              <a:rPr lang="ru-RU" b="1" dirty="0"/>
              <a:t> </a:t>
            </a:r>
            <a:r>
              <a:rPr lang="ru-RU" b="1" dirty="0" err="1" smtClean="0"/>
              <a:t>бағалауы</a:t>
            </a:r>
            <a:endParaRPr lang="ru-RU" b="1" dirty="0" smtClean="0"/>
          </a:p>
          <a:p>
            <a:r>
              <a:rPr lang="ru-RU" b="1" dirty="0" err="1" smtClean="0"/>
              <a:t>Өзін-өзі</a:t>
            </a:r>
            <a:r>
              <a:rPr lang="ru-RU" b="1" dirty="0" smtClean="0"/>
              <a:t> </a:t>
            </a:r>
            <a:r>
              <a:rPr lang="ru-RU" b="1" dirty="0" err="1" smtClean="0"/>
              <a:t>бағалау</a:t>
            </a:r>
            <a:endParaRPr lang="ru-RU" b="1" dirty="0" smtClean="0"/>
          </a:p>
          <a:p>
            <a:r>
              <a:rPr lang="ru-RU" b="1" dirty="0" err="1"/>
              <a:t>Өзара</a:t>
            </a:r>
            <a:r>
              <a:rPr lang="ru-RU" b="1" dirty="0"/>
              <a:t> </a:t>
            </a:r>
            <a:r>
              <a:rPr lang="ru-RU" b="1" dirty="0" err="1"/>
              <a:t>бағалау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59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40" y="1990725"/>
            <a:ext cx="7841556" cy="463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52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572</Words>
  <Application>Microsoft Office PowerPoint</Application>
  <PresentationFormat>Произвольный</PresentationFormat>
  <Paragraphs>111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1_Волна</vt:lpstr>
      <vt:lpstr>Тема Office</vt:lpstr>
      <vt:lpstr>Білім беру мазмұнын жаңарту шеңберінде оқушылардың оқу жетістіктерін критериалды бағалау</vt:lpstr>
      <vt:lpstr>Презентация PowerPoint</vt:lpstr>
      <vt:lpstr>Критериалды бағалау жүйесінің мақсаты: Бағалау критерийлерінің негізінде оқушылардың оқу жетістіктері туралы шынайы ақпарат алу және оқу үдерісін жетілдіре түсу үшін оны барлық қатысушыларға ұсыну.</vt:lpstr>
      <vt:lpstr>Презентация PowerPoint</vt:lpstr>
      <vt:lpstr>Нақты бағалау критерийлерінің көмегімен оқушы, ата-ана және мұғалім келесілерді түсінуге мүмкіндік алады: </vt:lpstr>
      <vt:lpstr>АТА-АНАҒА НЕНІ БІЛГЕН МАҢЫЗДЫ</vt:lpstr>
      <vt:lpstr>Презентация PowerPoint</vt:lpstr>
      <vt:lpstr>ҚАЛЫПТАСТЫРУШЫ БАҒАЛАУ</vt:lpstr>
      <vt:lpstr>Презентация PowerPoint</vt:lpstr>
      <vt:lpstr>ЖИЫНТЫҚ БАҒАЛАУ</vt:lpstr>
      <vt:lpstr>Презентация PowerPoint</vt:lpstr>
      <vt:lpstr>Презентация PowerPoint</vt:lpstr>
      <vt:lpstr>Презентация PowerPoint</vt:lpstr>
      <vt:lpstr>Бұл үшін келесі шәкіл қолданылады:</vt:lpstr>
      <vt:lpstr>НӘТИЖЕЛЕРДІ ТІРКЕУ</vt:lpstr>
      <vt:lpstr>НӘТИЖЕЛЕРДІ Ұсыну</vt:lpstr>
      <vt:lpstr>АТА-АНАҒА НЕНІ ІСТЕГЕН МАҢЫЗДЫ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курсов повышения квалификации педагогических кадров по предмету «Математика» основного среднего и общего среднего образования в рамках обновления содержания среднего образования Республики Казахстан</dc:title>
  <dc:creator>Gabit Kussainov</dc:creator>
  <cp:lastModifiedBy>User</cp:lastModifiedBy>
  <cp:revision>86</cp:revision>
  <dcterms:created xsi:type="dcterms:W3CDTF">2016-05-11T06:34:10Z</dcterms:created>
  <dcterms:modified xsi:type="dcterms:W3CDTF">2017-01-16T05:07:08Z</dcterms:modified>
</cp:coreProperties>
</file>