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9" r:id="rId4"/>
    <p:sldId id="264" r:id="rId5"/>
    <p:sldId id="265" r:id="rId6"/>
    <p:sldId id="266" r:id="rId7"/>
    <p:sldId id="258" r:id="rId8"/>
    <p:sldId id="260" r:id="rId9"/>
    <p:sldId id="267" r:id="rId10"/>
    <p:sldId id="268" r:id="rId11"/>
    <p:sldId id="263" r:id="rId12"/>
    <p:sldId id="25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C85DD-9CAA-4909-97FF-735DD932089B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55009-CEFE-4AC2-9AA4-3FC31120E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A3C5-CB7C-4EC7-B73D-6A389D555FE5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2C9FE-4EC3-4D10-8FB2-7022645DF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1BF3-3ED9-4C23-B461-D871E6E7BC83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75D1-F7F8-482F-96E7-C87E592BC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683F-3CDD-43EC-B6DB-A8D59217B919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2B937-8CB4-403B-8132-B92A5DB2F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8A677-3C8A-42CC-9E81-2B4977527390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5A23E-0563-45B0-9431-FD213ABBF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1E0B-28E7-41E2-8CFD-C9E93437A018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51A4-BF0A-4E86-B840-A1BB67710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7B6B9-D625-4AF5-B4E9-1C0687887EF7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148A3-C55E-4CE8-9D31-DEF4E9E95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C9AF-D4EE-45C0-9F09-942BC5326591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6FD17-FC1B-4A3A-9087-6E195FA72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DF19-6391-4147-8EDF-14FD751E0ED9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2376E-86EC-4090-8BF5-B1E591652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B904-2E4A-4914-AA04-9E182E2A4B4D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AFF45-4B73-4806-9F93-46B21F40A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57E1-F033-4FF7-9425-CDAC60EA2BA0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33712-9F7B-4154-A2FF-620A18A8E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90DADA-B462-4ECF-8298-92B1797A34E7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BA32FB-E3D2-42AB-9B7E-9FDFBA949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5" r:id="rId4"/>
    <p:sldLayoutId id="2147483711" r:id="rId5"/>
    <p:sldLayoutId id="2147483706" r:id="rId6"/>
    <p:sldLayoutId id="2147483712" r:id="rId7"/>
    <p:sldLayoutId id="2147483713" r:id="rId8"/>
    <p:sldLayoutId id="2147483714" r:id="rId9"/>
    <p:sldLayoutId id="2147483707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3960812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003800" y="2781300"/>
            <a:ext cx="3654425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</a:rPr>
              <a:t>Статья 39. Защита ребенка от информации, наносящей вред его здоровью, нравственному и духовному развитию</a:t>
            </a:r>
          </a:p>
          <a:p>
            <a:endParaRPr lang="ru-RU" sz="1200" b="1">
              <a:latin typeface="Times New Roman" pitchFamily="18" charset="0"/>
            </a:endParaRPr>
          </a:p>
          <a:p>
            <a:r>
              <a:rPr lang="ru-RU" sz="1200">
                <a:latin typeface="Times New Roman" pitchFamily="18" charset="0"/>
              </a:rPr>
              <a:t>1. Запрещается осуществлять для детей показ, продажу, дарение, размножение и прокат игрушек, кинофильмов, звуко - и видеозаписей, распространение литературы, газет, журналов и других средств массовой информации, направленных на разжигание расовой, национальной, социальной и религиозной вражды, пропагандирующих сословную исключительность, войну, содержащих призывы к насильственному изменению конституционного строя и нарушению территориальной целостности Республики Казахстан, порнографию или иным образом причиняющих вред духовному и нравственному развитию ребенка.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076825" y="188913"/>
            <a:ext cx="29337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</a:rPr>
              <a:t>Статья 36. Защита ребенка от отрицательного воздействия социальной среды </a:t>
            </a:r>
          </a:p>
          <a:p>
            <a:endParaRPr lang="ru-RU" sz="1200" b="1">
              <a:latin typeface="Times New Roman" pitchFamily="18" charset="0"/>
            </a:endParaRPr>
          </a:p>
          <a:p>
            <a:r>
              <a:rPr lang="ru-RU" sz="1200">
                <a:latin typeface="Times New Roman" pitchFamily="18" charset="0"/>
              </a:rPr>
              <a:t>1. Государственные органы, физические и юридические лица обязаны защищать ребенка от отрицательного воздействия социальной среды, информации, пропаганды и агитации, причиняющих вред его здоровью, нравственному и духовному развитию.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4048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solidFill>
                  <a:schemeClr val="tx1"/>
                </a:solidFill>
                <a:effectLst/>
              </a:rPr>
              <a:t>Программы родительского контроля</a:t>
            </a:r>
            <a:r>
              <a:rPr lang="ru-RU" cap="none" smtClean="0">
                <a:effectLst/>
              </a:rPr>
              <a:t> 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4211638" y="1341438"/>
            <a:ext cx="4824412" cy="3014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k-KZ" sz="2000" smtClean="0">
                <a:solidFill>
                  <a:schemeClr val="tx1"/>
                </a:solidFill>
              </a:rPr>
              <a:t>Функцию родительского контроля можно найти, если последовательно перейти по следующему пути: </a:t>
            </a:r>
            <a:r>
              <a:rPr lang="kk-KZ" sz="2000" b="1" smtClean="0">
                <a:solidFill>
                  <a:schemeClr val="tx1"/>
                </a:solidFill>
              </a:rPr>
              <a:t>Пуск – Панель управления – Учётные записи пользователей и семейная безопасность – Установка родительского контроля для всех пользователей.</a:t>
            </a:r>
            <a:endParaRPr lang="ru-RU" sz="2000" b="1" smtClean="0">
              <a:solidFill>
                <a:schemeClr val="tx1"/>
              </a:solidFill>
            </a:endParaRPr>
          </a:p>
        </p:txBody>
      </p:sp>
      <p:pic>
        <p:nvPicPr>
          <p:cNvPr id="32772" name="Picture 4" descr="ustanovit-antivirusnoe-programmnoe-obespeche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3960812" cy="2376487"/>
          </a:xfrm>
          <a:prstGeom prst="rect">
            <a:avLst/>
          </a:prstGeom>
          <a:noFill/>
        </p:spPr>
      </p:pic>
      <p:pic>
        <p:nvPicPr>
          <p:cNvPr id="32773" name="Picture 5" descr="Funkciya-roditelskogo-kontrol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716338"/>
            <a:ext cx="4751387" cy="290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4" name="Содержимое 5"/>
          <p:cNvSpPr>
            <a:spLocks noGrp="1"/>
          </p:cNvSpPr>
          <p:nvPr>
            <p:ph idx="1"/>
          </p:nvPr>
        </p:nvSpPr>
        <p:spPr>
          <a:xfrm>
            <a:off x="323850" y="1557338"/>
            <a:ext cx="8686800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5" name="Рисунок 3" descr="Описание: http://odindoma.org/images/diagram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214313"/>
            <a:ext cx="60579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1" descr="Описание: http://odindoma.org/images/box_b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26431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rebenok-gb-min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105275" cy="2736850"/>
          </a:xfrm>
          <a:prstGeom prst="rect">
            <a:avLst/>
          </a:prstGeom>
          <a:noFill/>
        </p:spPr>
      </p:pic>
      <p:pic>
        <p:nvPicPr>
          <p:cNvPr id="17417" name="Picture 9" descr="Родители-помощь-в-учебе-300x2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C090"/>
              </a:clrFrom>
              <a:clrTo>
                <a:srgbClr val="F0C09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1825" y="4410075"/>
            <a:ext cx="3432175" cy="2447925"/>
          </a:xfrm>
          <a:prstGeom prst="rect">
            <a:avLst/>
          </a:prstGeom>
          <a:noFill/>
        </p:spPr>
      </p:pic>
      <p:pic>
        <p:nvPicPr>
          <p:cNvPr id="17418" name="Picture 10" descr="otec_i_rebenok_13883985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59683"/>
              </a:clrFrom>
              <a:clrTo>
                <a:srgbClr val="A5968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56075"/>
            <a:ext cx="4032250" cy="2701925"/>
          </a:xfrm>
          <a:prstGeom prst="rect">
            <a:avLst/>
          </a:prstGeom>
          <a:noFill/>
        </p:spPr>
      </p:pic>
      <p:pic>
        <p:nvPicPr>
          <p:cNvPr id="17419" name="Picture 11" descr="1d2bbd298e8190da43c881dc58cebbc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7F2CA"/>
              </a:clrFrom>
              <a:clrTo>
                <a:srgbClr val="E7F2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0"/>
            <a:ext cx="3708400" cy="2565400"/>
          </a:xfrm>
          <a:prstGeom prst="rect">
            <a:avLst/>
          </a:prstGeom>
          <a:noFill/>
        </p:spPr>
      </p:pic>
      <p:pic>
        <p:nvPicPr>
          <p:cNvPr id="17414" name="Picture 6" descr="Polza-interneta-dlya-detejj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ADEE1"/>
              </a:clrFrom>
              <a:clrTo>
                <a:srgbClr val="DADE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1700213"/>
            <a:ext cx="3890962" cy="276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kk-KZ" cap="none" smtClean="0">
                <a:solidFill>
                  <a:schemeClr val="tx1"/>
                </a:solidFill>
                <a:effectLst/>
              </a:rPr>
              <a:t>Интернет и ребенок</a:t>
            </a:r>
            <a:r>
              <a:rPr lang="ru-RU" cap="none" smtClean="0">
                <a:solidFill>
                  <a:schemeClr val="tx1"/>
                </a:solidFill>
                <a:effectLst/>
              </a:rPr>
              <a:t>…</a:t>
            </a:r>
          </a:p>
        </p:txBody>
      </p:sp>
      <p:pic>
        <p:nvPicPr>
          <p:cNvPr id="14340" name="Picture 4" descr="3aed6bb00b4fed7dfac02595d24325f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7620000" cy="509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6" name="Picture 4" descr="opasnost-iz-socialnykh-setej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7988"/>
            <a:ext cx="8713788" cy="6116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333375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solidFill>
                  <a:schemeClr val="tx1"/>
                </a:solidFill>
                <a:effectLst/>
              </a:rPr>
              <a:t>ВИРУС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5292725" y="2205038"/>
            <a:ext cx="3851275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k-KZ" sz="2400" smtClean="0">
                <a:solidFill>
                  <a:schemeClr val="tx1"/>
                </a:solidFill>
                <a:latin typeface="Times New Roman" pitchFamily="18" charset="0"/>
              </a:rPr>
              <a:t>Персональные данные могут использоваться для мошенничества, спама, подбора паролей, взлома аккаунтов, мошенники могут выдавать себя за человека, чьи данные они используют. </a:t>
            </a:r>
            <a:endParaRPr lang="ru-RU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7652" name="Picture 4" descr="Viru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5256213" cy="393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333375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solidFill>
                  <a:schemeClr val="tx1"/>
                </a:solidFill>
                <a:effectLst/>
              </a:rPr>
              <a:t>СОЦИАЛЬНЫЕ</a:t>
            </a:r>
            <a:r>
              <a:rPr lang="ru-RU" cap="none" smtClean="0">
                <a:effectLst/>
              </a:rPr>
              <a:t> СЕТИ</a:t>
            </a:r>
          </a:p>
        </p:txBody>
      </p:sp>
      <p:pic>
        <p:nvPicPr>
          <p:cNvPr id="28677" name="Picture 5" descr="Polza-i-vred-interneta-dlya-detej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4721225" cy="4103687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435600" y="2049463"/>
            <a:ext cx="3708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kk-KZ" sz="2400"/>
              <a:t>Каждый пятый,получает раздражающие сообщения или даже прямые угрозы от посторонних людей.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333375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kk-KZ" cap="none" smtClean="0">
                <a:solidFill>
                  <a:schemeClr val="tx1"/>
                </a:solidFill>
                <a:effectLst/>
              </a:rPr>
              <a:t>Порнография</a:t>
            </a:r>
            <a:r>
              <a:rPr lang="ru-RU" cap="none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9700" name="Picture 2" descr="G:\Закон 436 ФЗ\cigi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268413"/>
            <a:ext cx="3671888" cy="4824412"/>
          </a:xfr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572000" y="1916113"/>
            <a:ext cx="43926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kk-KZ" sz="2400"/>
              <a:t>Частый просмотр контента с сексуальной тематикой приближает начало подростковой сексуальной активности, причем влияют как демонстрация сексуального поведения, так и просто его обсуждение.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kk-KZ" cap="none" smtClean="0">
                <a:solidFill>
                  <a:schemeClr val="tx1"/>
                </a:solidFill>
                <a:effectLst/>
              </a:rPr>
              <a:t>Насилие и жестокость</a:t>
            </a:r>
            <a:endParaRPr lang="ru-RU" cap="none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5362" name="Picture 2" descr="G:\Закон 436 ФЗ\25676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84313"/>
            <a:ext cx="5113338" cy="4354512"/>
          </a:xfr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435600" y="1409700"/>
            <a:ext cx="34925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kk-KZ" sz="2400"/>
              <a:t>Дети могут стать менее чувствительны к боли и страданиям других.</a:t>
            </a:r>
            <a:endParaRPr lang="ru-RU" sz="2400"/>
          </a:p>
          <a:p>
            <a:pPr>
              <a:buFontTx/>
              <a:buChar char="•"/>
            </a:pPr>
            <a:r>
              <a:rPr lang="kk-KZ" sz="2400"/>
              <a:t>Дети могут начать больше бояться мира вокруг них.</a:t>
            </a:r>
            <a:endParaRPr lang="ru-RU" sz="2400"/>
          </a:p>
          <a:p>
            <a:pPr>
              <a:buFontTx/>
              <a:buChar char="•"/>
            </a:pPr>
            <a:r>
              <a:rPr lang="kk-KZ" sz="2400"/>
              <a:t>Дети могут с большей вероятностью вести себя агрессивно,  причиняя вред другим людям.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Picture 3" descr="G:\Закон 436 ФЗ\77734852_large_mnogosmotrettelevizorvred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6407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71550" y="4873625"/>
            <a:ext cx="73802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/>
              <a:t>Психологи заявляют, что восприняв предосудительную информацию, маленький ребенок может получить травму на всю жизнь, что потом выльется в антисоциальное поведение во взрослой жизни или даже развившееся психическое расстройство.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333375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solidFill>
                  <a:schemeClr val="tx1"/>
                </a:solidFill>
                <a:effectLst/>
              </a:rPr>
              <a:t>Знаки информационной продукции</a:t>
            </a:r>
            <a:r>
              <a:rPr lang="ru-RU" cap="none" smtClean="0">
                <a:effectLst/>
              </a:rPr>
              <a:t> 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kk-KZ" sz="2400" smtClean="0">
                <a:solidFill>
                  <a:schemeClr val="tx1"/>
                </a:solidFill>
              </a:rPr>
              <a:t>1) «К» – фильмы, предназначенные для зрителей разного возраста;</a:t>
            </a:r>
          </a:p>
          <a:p>
            <a:pPr>
              <a:lnSpc>
                <a:spcPct val="90000"/>
              </a:lnSpc>
            </a:pPr>
            <a:r>
              <a:rPr lang="kk-KZ" sz="2400" smtClean="0">
                <a:solidFill>
                  <a:schemeClr val="tx1"/>
                </a:solidFill>
              </a:rPr>
              <a:t>2) «БА» – фильмы, разрешенные для показа детям, достигшим двенадцати лет;</a:t>
            </a:r>
          </a:p>
          <a:p>
            <a:pPr>
              <a:lnSpc>
                <a:spcPct val="90000"/>
              </a:lnSpc>
            </a:pPr>
            <a:r>
              <a:rPr lang="kk-KZ" sz="2400" smtClean="0">
                <a:solidFill>
                  <a:schemeClr val="tx1"/>
                </a:solidFill>
              </a:rPr>
              <a:t>3) «Б14» – фильмы, которые детям до четырнадцати лет рекомендуется смотреть вместе с родителями;</a:t>
            </a:r>
          </a:p>
          <a:p>
            <a:pPr>
              <a:lnSpc>
                <a:spcPct val="90000"/>
              </a:lnSpc>
            </a:pPr>
            <a:r>
              <a:rPr lang="kk-KZ" sz="2400" smtClean="0">
                <a:solidFill>
                  <a:schemeClr val="tx1"/>
                </a:solidFill>
              </a:rPr>
              <a:t>4) «Е16» – фильмы, которые зрителям до шестнадцати лет рекомендуется смотреть вместе с родителями;</a:t>
            </a:r>
          </a:p>
          <a:p>
            <a:pPr>
              <a:lnSpc>
                <a:spcPct val="90000"/>
              </a:lnSpc>
            </a:pPr>
            <a:r>
              <a:rPr lang="kk-KZ" sz="2400" smtClean="0">
                <a:solidFill>
                  <a:schemeClr val="tx1"/>
                </a:solidFill>
              </a:rPr>
              <a:t>5) «Е18» – фильмы, предназначенные для зрителей с восемнадцати лет;</a:t>
            </a:r>
          </a:p>
          <a:p>
            <a:pPr>
              <a:lnSpc>
                <a:spcPct val="90000"/>
              </a:lnSpc>
            </a:pPr>
            <a:r>
              <a:rPr lang="kk-KZ" sz="2400" smtClean="0">
                <a:solidFill>
                  <a:schemeClr val="tx1"/>
                </a:solidFill>
              </a:rPr>
              <a:t>6) «НА» – фильмы, предназначенные только для зрителей, достигших двадцати одного ода».</a:t>
            </a:r>
            <a:endParaRPr lang="ru-RU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243</TotalTime>
  <Words>330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Интернет и ребенок…</vt:lpstr>
      <vt:lpstr>Слайд 3</vt:lpstr>
      <vt:lpstr>ВИРУС</vt:lpstr>
      <vt:lpstr>СОЦИАЛЬНЫЕ СЕТИ</vt:lpstr>
      <vt:lpstr>Порнография </vt:lpstr>
      <vt:lpstr>Насилие и жестокость</vt:lpstr>
      <vt:lpstr>Слайд 8</vt:lpstr>
      <vt:lpstr>Знаки информационной продукции </vt:lpstr>
      <vt:lpstr>Программы родительского контроля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Пользователь Windows</cp:lastModifiedBy>
  <cp:revision>14</cp:revision>
  <dcterms:created xsi:type="dcterms:W3CDTF">2012-01-28T12:59:05Z</dcterms:created>
  <dcterms:modified xsi:type="dcterms:W3CDTF">2015-08-24T10:11:54Z</dcterms:modified>
</cp:coreProperties>
</file>