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9" r:id="rId4"/>
    <p:sldId id="264" r:id="rId5"/>
    <p:sldId id="265" r:id="rId6"/>
    <p:sldId id="266" r:id="rId7"/>
    <p:sldId id="258" r:id="rId8"/>
    <p:sldId id="260" r:id="rId9"/>
    <p:sldId id="267" r:id="rId10"/>
    <p:sldId id="268" r:id="rId11"/>
    <p:sldId id="263" r:id="rId12"/>
    <p:sldId id="259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5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C85DD-9CAA-4909-97FF-735DD932089B}" type="datetimeFigureOut">
              <a:rPr lang="ru-RU"/>
              <a:pPr>
                <a:defRPr/>
              </a:pPr>
              <a:t>24.08.2015</a:t>
            </a:fld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855009-CEFE-4AC2-9AA4-3FC31120E4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92A3C5-CB7C-4EC7-B73D-6A389D555FE5}" type="datetimeFigureOut">
              <a:rPr lang="ru-RU"/>
              <a:pPr>
                <a:defRPr/>
              </a:pPr>
              <a:t>24.08.2015</a:t>
            </a:fld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32C9FE-4EC3-4D10-8FB2-7022645DF9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F1BF3-3ED9-4C23-B461-D871E6E7BC83}" type="datetimeFigureOut">
              <a:rPr lang="ru-RU"/>
              <a:pPr>
                <a:defRPr/>
              </a:pPr>
              <a:t>24.08.2015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CF75D1-F7F8-482F-96E7-C87E592BC4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4E683F-3CDD-43EC-B6DB-A8D59217B919}" type="datetimeFigureOut">
              <a:rPr lang="ru-RU"/>
              <a:pPr>
                <a:defRPr/>
              </a:pPr>
              <a:t>24.08.2015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12B937-8CB4-403B-8132-B92A5DB2F9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98A677-3C8A-42CC-9E81-2B4977527390}" type="datetimeFigureOut">
              <a:rPr lang="ru-RU"/>
              <a:pPr>
                <a:defRPr/>
              </a:pPr>
              <a:t>24.08.2015</a:t>
            </a:fld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65A23E-0563-45B0-9431-FD213ABBF9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0F1E0B-28E7-41E2-8CFD-C9E93437A018}" type="datetimeFigureOut">
              <a:rPr lang="ru-RU"/>
              <a:pPr>
                <a:defRPr/>
              </a:pPr>
              <a:t>24.08.2015</a:t>
            </a:fld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5751A4-BF0A-4E86-B840-A1BB677105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7B6B9-D625-4AF5-B4E9-1C0687887EF7}" type="datetimeFigureOut">
              <a:rPr lang="ru-RU"/>
              <a:pPr>
                <a:defRPr/>
              </a:pPr>
              <a:t>24.08.2015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D148A3-C55E-4CE8-9D31-DEF4E9E95D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E8C9AF-D4EE-45C0-9F09-942BC5326591}" type="datetimeFigureOut">
              <a:rPr lang="ru-RU"/>
              <a:pPr>
                <a:defRPr/>
              </a:pPr>
              <a:t>24.08.2015</a:t>
            </a:fld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C6FD17-FC1B-4A3A-9087-6E195FA722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7DF19-6391-4147-8EDF-14FD751E0ED9}" type="datetimeFigureOut">
              <a:rPr lang="ru-RU"/>
              <a:pPr>
                <a:defRPr/>
              </a:pPr>
              <a:t>24.08.2015</a:t>
            </a:fld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A2376E-86EC-4090-8BF5-B1E5916522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62B904-2E4A-4914-AA04-9E182E2A4B4D}" type="datetimeFigureOut">
              <a:rPr lang="ru-RU"/>
              <a:pPr>
                <a:defRPr/>
              </a:pPr>
              <a:t>24.08.2015</a:t>
            </a:fld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AAFF45-4B73-4806-9F93-46B21F40AB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9D57E1-F033-4FF7-9425-CDAC60EA2BA0}" type="datetimeFigureOut">
              <a:rPr lang="ru-RU"/>
              <a:pPr>
                <a:defRPr/>
              </a:pPr>
              <a:t>24.08.2015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433712-9F7B-4154-A2FF-620A18A8EE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590DADA-B462-4ECF-8298-92B1797A34E7}" type="datetimeFigureOut">
              <a:rPr lang="ru-RU"/>
              <a:pPr>
                <a:defRPr/>
              </a:pPr>
              <a:t>24.08.2015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FBA32FB-E3D2-42AB-9B7E-9FDFBA949E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05" r:id="rId4"/>
    <p:sldLayoutId id="2147483711" r:id="rId5"/>
    <p:sldLayoutId id="2147483706" r:id="rId6"/>
    <p:sldLayoutId id="2147483712" r:id="rId7"/>
    <p:sldLayoutId id="2147483713" r:id="rId8"/>
    <p:sldLayoutId id="2147483714" r:id="rId9"/>
    <p:sldLayoutId id="2147483707" r:id="rId10"/>
    <p:sldLayoutId id="2147483715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260350"/>
            <a:ext cx="3960812" cy="590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5003800" y="2781300"/>
            <a:ext cx="3654425" cy="356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200" b="1">
                <a:latin typeface="Times New Roman" pitchFamily="18" charset="0"/>
              </a:rPr>
              <a:t>Статья 39. Защита ребенка от информации, наносящей вред его здоровью, нравственному и духовному развитию</a:t>
            </a:r>
          </a:p>
          <a:p>
            <a:endParaRPr lang="ru-RU" sz="1200" b="1">
              <a:latin typeface="Times New Roman" pitchFamily="18" charset="0"/>
            </a:endParaRPr>
          </a:p>
          <a:p>
            <a:r>
              <a:rPr lang="ru-RU" sz="1200">
                <a:latin typeface="Times New Roman" pitchFamily="18" charset="0"/>
              </a:rPr>
              <a:t>1. Запрещается осуществлять для детей показ, продажу, дарение, размножение и прокат игрушек, кинофильмов, звуко - и видеозаписей, распространение литературы, газет, журналов и других средств массовой информации, направленных на разжигание расовой, национальной, социальной и религиозной вражды, пропагандирующих сословную исключительность, войну, содержащих призывы к насильственному изменению конституционного строя и нарушению территориальной целостности Республики Казахстан, порнографию или иным образом причиняющих вред духовному и нравственному развитию ребенка.</a:t>
            </a: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5076825" y="188913"/>
            <a:ext cx="2933700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200" b="1">
                <a:latin typeface="Times New Roman" pitchFamily="18" charset="0"/>
              </a:rPr>
              <a:t>Статья 36. Защита ребенка от отрицательного воздействия социальной среды </a:t>
            </a:r>
          </a:p>
          <a:p>
            <a:endParaRPr lang="ru-RU" sz="1200" b="1">
              <a:latin typeface="Times New Roman" pitchFamily="18" charset="0"/>
            </a:endParaRPr>
          </a:p>
          <a:p>
            <a:r>
              <a:rPr lang="ru-RU" sz="1200">
                <a:latin typeface="Times New Roman" pitchFamily="18" charset="0"/>
              </a:rPr>
              <a:t>1. Государственные органы, физические и юридические лица обязаны защищать ребенка от отрицательного воздействия социальной среды, информации, пропаганды и агитации, причиняющих вред его здоровью, нравственному и духовному развитию.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323850" y="404813"/>
            <a:ext cx="8686800" cy="838200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cap="none" smtClean="0">
                <a:solidFill>
                  <a:schemeClr val="tx1"/>
                </a:solidFill>
                <a:effectLst/>
              </a:rPr>
              <a:t>Программы родительского контроля</a:t>
            </a:r>
            <a:r>
              <a:rPr lang="ru-RU" cap="none" smtClean="0">
                <a:effectLst/>
              </a:rPr>
              <a:t> </a:t>
            </a:r>
          </a:p>
        </p:txBody>
      </p:sp>
      <p:sp>
        <p:nvSpPr>
          <p:cNvPr id="32771" name="Rectangle 3"/>
          <p:cNvSpPr>
            <a:spLocks noGrp="1"/>
          </p:cNvSpPr>
          <p:nvPr>
            <p:ph type="body" idx="4294967295"/>
          </p:nvPr>
        </p:nvSpPr>
        <p:spPr>
          <a:xfrm>
            <a:off x="4211638" y="1341438"/>
            <a:ext cx="4824412" cy="30146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kk-KZ" sz="2000" smtClean="0">
                <a:solidFill>
                  <a:schemeClr val="tx1"/>
                </a:solidFill>
              </a:rPr>
              <a:t>Функцию родительского контроля можно найти, если последовательно перейти по следующему пути: </a:t>
            </a:r>
            <a:r>
              <a:rPr lang="kk-KZ" sz="2000" b="1" smtClean="0">
                <a:solidFill>
                  <a:schemeClr val="tx1"/>
                </a:solidFill>
              </a:rPr>
              <a:t>Пуск – Панель управления – Учётные записи пользователей и семейная безопасность – Установка родительского контроля для всех пользователей.</a:t>
            </a:r>
            <a:endParaRPr lang="ru-RU" sz="2000" b="1" smtClean="0">
              <a:solidFill>
                <a:schemeClr val="tx1"/>
              </a:solidFill>
            </a:endParaRPr>
          </a:p>
        </p:txBody>
      </p:sp>
      <p:pic>
        <p:nvPicPr>
          <p:cNvPr id="32772" name="Picture 4" descr="ustanovit-antivirusnoe-programmnoe-obespecheni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268413"/>
            <a:ext cx="3960812" cy="2376487"/>
          </a:xfrm>
          <a:prstGeom prst="rect">
            <a:avLst/>
          </a:prstGeom>
          <a:noFill/>
        </p:spPr>
      </p:pic>
      <p:pic>
        <p:nvPicPr>
          <p:cNvPr id="32773" name="Picture 5" descr="Funkciya-roditelskogo-kontroly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4663" y="3716338"/>
            <a:ext cx="4751387" cy="2908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8434" name="Содержимое 5"/>
          <p:cNvSpPr>
            <a:spLocks noGrp="1"/>
          </p:cNvSpPr>
          <p:nvPr>
            <p:ph idx="1"/>
          </p:nvPr>
        </p:nvSpPr>
        <p:spPr>
          <a:xfrm>
            <a:off x="323850" y="1557338"/>
            <a:ext cx="8686800" cy="4525962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18435" name="Рисунок 3" descr="Описание: http://odindoma.org/images/diagramm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38" y="214313"/>
            <a:ext cx="6057900" cy="642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Рисунок 1" descr="Описание: http://odindoma.org/images/box_bi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333375"/>
            <a:ext cx="2643188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6" name="Picture 8" descr="rebenok-gb-mini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1E5E8"/>
              </a:clrFrom>
              <a:clrTo>
                <a:srgbClr val="E1E5E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4105275" cy="2736850"/>
          </a:xfrm>
          <a:prstGeom prst="rect">
            <a:avLst/>
          </a:prstGeom>
          <a:noFill/>
        </p:spPr>
      </p:pic>
      <p:pic>
        <p:nvPicPr>
          <p:cNvPr id="17417" name="Picture 9" descr="Родители-помощь-в-учебе-300x22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0C090"/>
              </a:clrFrom>
              <a:clrTo>
                <a:srgbClr val="F0C09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1825" y="4410075"/>
            <a:ext cx="3432175" cy="2447925"/>
          </a:xfrm>
          <a:prstGeom prst="rect">
            <a:avLst/>
          </a:prstGeom>
          <a:noFill/>
        </p:spPr>
      </p:pic>
      <p:pic>
        <p:nvPicPr>
          <p:cNvPr id="17418" name="Picture 10" descr="otec_i_rebenok_138839854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A59683"/>
              </a:clrFrom>
              <a:clrTo>
                <a:srgbClr val="A5968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156075"/>
            <a:ext cx="4032250" cy="2701925"/>
          </a:xfrm>
          <a:prstGeom prst="rect">
            <a:avLst/>
          </a:prstGeom>
          <a:noFill/>
        </p:spPr>
      </p:pic>
      <p:pic>
        <p:nvPicPr>
          <p:cNvPr id="17419" name="Picture 11" descr="1d2bbd298e8190da43c881dc58cebbc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E7F2CA"/>
              </a:clrFrom>
              <a:clrTo>
                <a:srgbClr val="E7F2C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35600" y="0"/>
            <a:ext cx="3708400" cy="2565400"/>
          </a:xfrm>
          <a:prstGeom prst="rect">
            <a:avLst/>
          </a:prstGeom>
          <a:noFill/>
        </p:spPr>
      </p:pic>
      <p:pic>
        <p:nvPicPr>
          <p:cNvPr id="17414" name="Picture 6" descr="Polza-interneta-dlya-detejj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DADEE1"/>
              </a:clrFrom>
              <a:clrTo>
                <a:srgbClr val="DADEE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27313" y="1700213"/>
            <a:ext cx="3890962" cy="2768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323850" y="333375"/>
            <a:ext cx="8686800" cy="8382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kk-KZ" cap="none" smtClean="0">
                <a:solidFill>
                  <a:schemeClr val="tx1"/>
                </a:solidFill>
                <a:effectLst/>
              </a:rPr>
              <a:t>Интернет и ребенок</a:t>
            </a:r>
            <a:r>
              <a:rPr lang="ru-RU" cap="none" smtClean="0">
                <a:solidFill>
                  <a:schemeClr val="tx1"/>
                </a:solidFill>
                <a:effectLst/>
              </a:rPr>
              <a:t>…</a:t>
            </a:r>
          </a:p>
        </p:txBody>
      </p:sp>
      <p:pic>
        <p:nvPicPr>
          <p:cNvPr id="14340" name="Picture 4" descr="3aed6bb00b4fed7dfac02595d24325f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412875"/>
            <a:ext cx="7620000" cy="5092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ru-RU" cap="none" smtClean="0">
              <a:effectLst/>
            </a:endParaRPr>
          </a:p>
        </p:txBody>
      </p:sp>
      <p:sp>
        <p:nvSpPr>
          <p:cNvPr id="33795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3796" name="Picture 4" descr="opasnost-iz-socialnykh-setejj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407988"/>
            <a:ext cx="8713788" cy="61166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323850" y="333375"/>
            <a:ext cx="8686800" cy="838200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cap="none" smtClean="0">
                <a:solidFill>
                  <a:schemeClr val="tx1"/>
                </a:solidFill>
                <a:effectLst/>
              </a:rPr>
              <a:t>ВИРУС</a:t>
            </a:r>
          </a:p>
        </p:txBody>
      </p:sp>
      <p:sp>
        <p:nvSpPr>
          <p:cNvPr id="27651" name="Rectangle 3"/>
          <p:cNvSpPr>
            <a:spLocks noGrp="1"/>
          </p:cNvSpPr>
          <p:nvPr>
            <p:ph type="body" idx="4294967295"/>
          </p:nvPr>
        </p:nvSpPr>
        <p:spPr>
          <a:xfrm>
            <a:off x="5292725" y="2205038"/>
            <a:ext cx="3851275" cy="1295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kk-KZ" sz="2400" smtClean="0">
                <a:solidFill>
                  <a:schemeClr val="tx1"/>
                </a:solidFill>
                <a:latin typeface="Times New Roman" pitchFamily="18" charset="0"/>
              </a:rPr>
              <a:t>Персональные данные могут использоваться для мошенничества, спама, подбора паролей, взлома аккаунтов, мошенники могут выдавать себя за человека, чьи данные они используют. </a:t>
            </a:r>
            <a:endParaRPr lang="ru-RU" sz="2400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pic>
        <p:nvPicPr>
          <p:cNvPr id="27652" name="Picture 4" descr="Virus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484313"/>
            <a:ext cx="5256213" cy="3937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457200" y="333375"/>
            <a:ext cx="8686800" cy="838200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cap="none" smtClean="0">
                <a:solidFill>
                  <a:schemeClr val="tx1"/>
                </a:solidFill>
                <a:effectLst/>
              </a:rPr>
              <a:t>СОЦИАЛЬНЫЕ</a:t>
            </a:r>
            <a:r>
              <a:rPr lang="ru-RU" cap="none" smtClean="0">
                <a:effectLst/>
              </a:rPr>
              <a:t> СЕТИ</a:t>
            </a:r>
          </a:p>
        </p:txBody>
      </p:sp>
      <p:pic>
        <p:nvPicPr>
          <p:cNvPr id="28677" name="Picture 5" descr="Polza-i-vred-interneta-dlya-detejj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1268413"/>
            <a:ext cx="4721225" cy="4103687"/>
          </a:xfrm>
          <a:prstGeom prst="rect">
            <a:avLst/>
          </a:prstGeom>
          <a:noFill/>
        </p:spPr>
      </p:pic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5435600" y="2049463"/>
            <a:ext cx="37084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kk-KZ" sz="2400"/>
              <a:t>Каждый пятый,получает раздражающие сообщения или даже прямые угрозы от посторонних людей.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323850" y="333375"/>
            <a:ext cx="8686800" cy="838200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kk-KZ" cap="none" smtClean="0">
                <a:solidFill>
                  <a:schemeClr val="tx1"/>
                </a:solidFill>
                <a:effectLst/>
              </a:rPr>
              <a:t>Порнография</a:t>
            </a:r>
            <a:r>
              <a:rPr lang="ru-RU" cap="none" smtClean="0">
                <a:solidFill>
                  <a:schemeClr val="tx1"/>
                </a:solidFill>
                <a:effectLst/>
              </a:rPr>
              <a:t> </a:t>
            </a:r>
          </a:p>
        </p:txBody>
      </p:sp>
      <p:pic>
        <p:nvPicPr>
          <p:cNvPr id="29700" name="Picture 2" descr="G:\Закон 436 ФЗ\cigi.jpg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755650" y="1268413"/>
            <a:ext cx="3671888" cy="4824412"/>
          </a:xfrm>
          <a:noFill/>
        </p:spPr>
      </p:pic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4572000" y="1916113"/>
            <a:ext cx="4392613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kk-KZ" sz="2400"/>
              <a:t>Частый просмотр контента с сексуальной тематикой приближает начало подростковой сексуальной активности, причем влияют как демонстрация сексуального поведения, так и просто его обсуждение.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323850" y="333375"/>
            <a:ext cx="8686800" cy="8382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kk-KZ" cap="none" smtClean="0">
                <a:solidFill>
                  <a:schemeClr val="tx1"/>
                </a:solidFill>
                <a:effectLst/>
              </a:rPr>
              <a:t>Насилие и жестокость</a:t>
            </a:r>
            <a:endParaRPr lang="ru-RU" cap="none" smtClean="0">
              <a:solidFill>
                <a:schemeClr val="tx1"/>
              </a:solidFill>
              <a:effectLst/>
            </a:endParaRPr>
          </a:p>
        </p:txBody>
      </p:sp>
      <p:pic>
        <p:nvPicPr>
          <p:cNvPr id="15362" name="Picture 2" descr="G:\Закон 436 ФЗ\256769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1484313"/>
            <a:ext cx="5113338" cy="4354512"/>
          </a:xfrm>
        </p:spPr>
      </p:pic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5435600" y="1409700"/>
            <a:ext cx="3492500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buFontTx/>
              <a:buChar char="•"/>
            </a:pPr>
            <a:r>
              <a:rPr lang="kk-KZ" sz="2400"/>
              <a:t>Дети могут стать менее чувствительны к боли и страданиям других.</a:t>
            </a:r>
            <a:endParaRPr lang="ru-RU" sz="2400"/>
          </a:p>
          <a:p>
            <a:pPr>
              <a:buFontTx/>
              <a:buChar char="•"/>
            </a:pPr>
            <a:r>
              <a:rPr lang="kk-KZ" sz="2400"/>
              <a:t>Дети могут начать больше бояться мира вокруг них.</a:t>
            </a:r>
            <a:endParaRPr lang="ru-RU" sz="2400"/>
          </a:p>
          <a:p>
            <a:pPr>
              <a:buFontTx/>
              <a:buChar char="•"/>
            </a:pPr>
            <a:r>
              <a:rPr lang="kk-KZ" sz="2400"/>
              <a:t>Дети могут с большей вероятностью вести себя агрессивно,  причиняя вред другим людям.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387" name="Picture 3" descr="G:\Закон 436 ФЗ\77734852_large_mnogosmotrettelevizorvredn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260350"/>
            <a:ext cx="8640763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971550" y="4873625"/>
            <a:ext cx="7380288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2000"/>
              <a:t>Психологи заявляют, что восприняв предосудительную информацию, маленький ребенок может получить травму на всю жизнь, что потом выльется в антисоциальное поведение во взрослой жизни или даже развившееся психическое расстройство.</a:t>
            </a:r>
            <a:r>
              <a:rPr lang="ru-RU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323850" y="333375"/>
            <a:ext cx="8686800" cy="838200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cap="none" smtClean="0">
                <a:solidFill>
                  <a:schemeClr val="tx1"/>
                </a:solidFill>
                <a:effectLst/>
              </a:rPr>
              <a:t>Знаки информационной продукции</a:t>
            </a:r>
            <a:r>
              <a:rPr lang="ru-RU" cap="none" smtClean="0">
                <a:effectLst/>
              </a:rPr>
              <a:t> </a:t>
            </a:r>
          </a:p>
        </p:txBody>
      </p:sp>
      <p:sp>
        <p:nvSpPr>
          <p:cNvPr id="31747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kk-KZ" sz="2400" smtClean="0">
                <a:solidFill>
                  <a:schemeClr val="tx1"/>
                </a:solidFill>
              </a:rPr>
              <a:t>1) «К» – фильмы, предназначенные для зрителей разного возраста;</a:t>
            </a:r>
          </a:p>
          <a:p>
            <a:pPr>
              <a:lnSpc>
                <a:spcPct val="90000"/>
              </a:lnSpc>
            </a:pPr>
            <a:r>
              <a:rPr lang="kk-KZ" sz="2400" smtClean="0">
                <a:solidFill>
                  <a:schemeClr val="tx1"/>
                </a:solidFill>
              </a:rPr>
              <a:t>2) «БА» – фильмы, разрешенные для показа детям, достигшим двенадцати лет;</a:t>
            </a:r>
          </a:p>
          <a:p>
            <a:pPr>
              <a:lnSpc>
                <a:spcPct val="90000"/>
              </a:lnSpc>
            </a:pPr>
            <a:r>
              <a:rPr lang="kk-KZ" sz="2400" smtClean="0">
                <a:solidFill>
                  <a:schemeClr val="tx1"/>
                </a:solidFill>
              </a:rPr>
              <a:t>3) «Б14» – фильмы, которые детям до четырнадцати лет рекомендуется смотреть вместе с родителями;</a:t>
            </a:r>
          </a:p>
          <a:p>
            <a:pPr>
              <a:lnSpc>
                <a:spcPct val="90000"/>
              </a:lnSpc>
            </a:pPr>
            <a:r>
              <a:rPr lang="kk-KZ" sz="2400" smtClean="0">
                <a:solidFill>
                  <a:schemeClr val="tx1"/>
                </a:solidFill>
              </a:rPr>
              <a:t>4) «Е16» – фильмы, которые зрителям до шестнадцати лет рекомендуется смотреть вместе с родителями;</a:t>
            </a:r>
          </a:p>
          <a:p>
            <a:pPr>
              <a:lnSpc>
                <a:spcPct val="90000"/>
              </a:lnSpc>
            </a:pPr>
            <a:r>
              <a:rPr lang="kk-KZ" sz="2400" smtClean="0">
                <a:solidFill>
                  <a:schemeClr val="tx1"/>
                </a:solidFill>
              </a:rPr>
              <a:t>5) «Е18» – фильмы, предназначенные для зрителей с восемнадцати лет;</a:t>
            </a:r>
          </a:p>
          <a:p>
            <a:pPr>
              <a:lnSpc>
                <a:spcPct val="90000"/>
              </a:lnSpc>
            </a:pPr>
            <a:r>
              <a:rPr lang="kk-KZ" sz="2400" smtClean="0">
                <a:solidFill>
                  <a:schemeClr val="tx1"/>
                </a:solidFill>
              </a:rPr>
              <a:t>6) «НА» – фильмы, предназначенные только для зрителей, достигших двадцати одного ода».</a:t>
            </a:r>
            <a:endParaRPr lang="ru-RU" sz="240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243</TotalTime>
  <Words>330</Words>
  <Application>Microsoft Office PowerPoint</Application>
  <PresentationFormat>Экран (4:3)</PresentationFormat>
  <Paragraphs>27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9</vt:i4>
      </vt:variant>
      <vt:variant>
        <vt:lpstr>Заголовки слайдов</vt:lpstr>
      </vt:variant>
      <vt:variant>
        <vt:i4>12</vt:i4>
      </vt:variant>
    </vt:vector>
  </HeadingPairs>
  <TitlesOfParts>
    <vt:vector size="27" baseType="lpstr">
      <vt:lpstr>Franklin Gothic Book</vt:lpstr>
      <vt:lpstr>Arial</vt:lpstr>
      <vt:lpstr>Franklin Gothic Medium</vt:lpstr>
      <vt:lpstr>Wingdings 2</vt:lpstr>
      <vt:lpstr>Calibri</vt:lpstr>
      <vt:lpstr>Times New Roman</vt:lpstr>
      <vt:lpstr>Трек</vt:lpstr>
      <vt:lpstr>Трек</vt:lpstr>
      <vt:lpstr>Трек</vt:lpstr>
      <vt:lpstr>Трек</vt:lpstr>
      <vt:lpstr>Трек</vt:lpstr>
      <vt:lpstr>Трек</vt:lpstr>
      <vt:lpstr>Трек</vt:lpstr>
      <vt:lpstr>Трек</vt:lpstr>
      <vt:lpstr>Трек</vt:lpstr>
      <vt:lpstr>Слайд 1</vt:lpstr>
      <vt:lpstr>Интернет и ребенок…</vt:lpstr>
      <vt:lpstr>Слайд 3</vt:lpstr>
      <vt:lpstr>ВИРУС</vt:lpstr>
      <vt:lpstr>СОЦИАЛЬНЫЕ СЕТИ</vt:lpstr>
      <vt:lpstr>Порнография </vt:lpstr>
      <vt:lpstr>Насилие и жестокость</vt:lpstr>
      <vt:lpstr>Слайд 8</vt:lpstr>
      <vt:lpstr>Знаки информационной продукции </vt:lpstr>
      <vt:lpstr>Программы родительского контроля 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Учитель</dc:creator>
  <cp:lastModifiedBy>Пользователь Windows</cp:lastModifiedBy>
  <cp:revision>14</cp:revision>
  <dcterms:created xsi:type="dcterms:W3CDTF">2012-01-28T12:59:05Z</dcterms:created>
  <dcterms:modified xsi:type="dcterms:W3CDTF">2015-08-24T10:11:54Z</dcterms:modified>
</cp:coreProperties>
</file>