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8" r:id="rId3"/>
    <p:sldId id="261" r:id="rId4"/>
    <p:sldId id="259" r:id="rId5"/>
    <p:sldId id="260" r:id="rId6"/>
    <p:sldId id="257" r:id="rId7"/>
    <p:sldId id="262" r:id="rId8"/>
    <p:sldId id="263" r:id="rId9"/>
    <p:sldId id="266" r:id="rId10"/>
    <p:sldId id="267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8890630377364065E-2"/>
          <c:y val="1.4224987610814394E-2"/>
          <c:w val="0.72650013448621753"/>
          <c:h val="0.827068293651904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искусство и эстетика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9"Б"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1"/>
                <c:pt idx="0">
                  <c:v>0.21000000000000008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работа с людьми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9"Б"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умственный труд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9"Б"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1"/>
                <c:pt idx="0">
                  <c:v>0.16000000000000009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9"Б"</c:v>
                </c:pt>
              </c:strCache>
            </c:strRef>
          </c:cat>
          <c:val>
            <c:numRef>
              <c:f>Лист1!$E$2:$E$5</c:f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сферы деятельности 9"Б"</c:v>
                </c:pt>
              </c:strCache>
            </c:strRef>
          </c:cat>
          <c:val>
            <c:numRef>
              <c:f>Лист1!$F$2:$F$5</c:f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сферы деятельности 9"Б"</c:v>
                </c:pt>
              </c:strCache>
            </c:strRef>
          </c:cat>
          <c:val>
            <c:numRef>
              <c:f>Лист1!$G$2:$G$5</c:f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физический труд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9"Б"</c:v>
                </c:pt>
              </c:strCache>
            </c:strRef>
          </c:cat>
          <c:val>
            <c:numRef>
              <c:f>Лист1!$H$2:$H$5</c:f>
              <c:numCache>
                <c:formatCode>0%</c:formatCode>
                <c:ptCount val="1"/>
                <c:pt idx="0">
                  <c:v>0.21000000000000008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материальные интересы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9"Б"</c:v>
                </c:pt>
              </c:strCache>
            </c:strRef>
          </c:cat>
          <c:val>
            <c:numRef>
              <c:f>Лист1!$I$2:$I$5</c:f>
              <c:numCache>
                <c:formatCode>0%</c:formatCode>
                <c:ptCount val="1"/>
                <c:pt idx="0">
                  <c:v>0.16000000000000009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технические интересы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сферы деятельности 9"Б"</c:v>
                </c:pt>
              </c:strCache>
            </c:strRef>
          </c:cat>
          <c:val>
            <c:numRef>
              <c:f>Лист1!$J$2:$J$5</c:f>
              <c:numCache>
                <c:formatCode>0%</c:formatCode>
                <c:ptCount val="1"/>
                <c:pt idx="0">
                  <c:v>0.16000000000000009</c:v>
                </c:pt>
              </c:numCache>
            </c:numRef>
          </c:val>
        </c:ser>
        <c:shape val="cone"/>
        <c:axId val="55046528"/>
        <c:axId val="55048064"/>
        <c:axId val="52425152"/>
      </c:bar3DChart>
      <c:catAx>
        <c:axId val="5504652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5048064"/>
        <c:crosses val="autoZero"/>
        <c:auto val="1"/>
        <c:lblAlgn val="ctr"/>
        <c:lblOffset val="100"/>
      </c:catAx>
      <c:valAx>
        <c:axId val="5504806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5046528"/>
        <c:crosses val="autoZero"/>
        <c:crossBetween val="between"/>
      </c:valAx>
      <c:serAx>
        <c:axId val="52425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5048064"/>
        <c:crosses val="autoZero"/>
      </c:serAx>
    </c:plotArea>
    <c:legend>
      <c:legendPos val="r"/>
      <c:layout>
        <c:manualLayout>
          <c:xMode val="edge"/>
          <c:yMode val="edge"/>
          <c:x val="0.62182267500922583"/>
          <c:y val="6.1021786612337793E-2"/>
          <c:w val="0.29581979072823938"/>
          <c:h val="0.28676284345575687"/>
        </c:manualLayout>
      </c:layout>
      <c:txPr>
        <a:bodyPr/>
        <a:lstStyle/>
        <a:p>
          <a:pPr>
            <a:defRPr sz="1600" b="1" i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8890630377364023E-2"/>
          <c:y val="1.4224987610814387E-2"/>
          <c:w val="0.6209179302824116"/>
          <c:h val="0.8778615347906685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работа с людьми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9 "В"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умственный труд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9 "В"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физического труда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9 "В"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1"/>
                <c:pt idx="0">
                  <c:v>0.30000000000000016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9 "В"</c:v>
                </c:pt>
              </c:strCache>
            </c:strRef>
          </c:cat>
          <c:val>
            <c:numRef>
              <c:f>Лист1!$E$2:$E$5</c:f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сферы деятельности 9 "В"</c:v>
                </c:pt>
              </c:strCache>
            </c:strRef>
          </c:cat>
          <c:val>
            <c:numRef>
              <c:f>Лист1!$F$2:$F$5</c:f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физический труд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сферы деятельности 9 "В"</c:v>
                </c:pt>
              </c:strCache>
            </c:strRef>
          </c:cat>
          <c:val>
            <c:numRef>
              <c:f>Лист1!$G$2:$G$5</c:f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материальные интересы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9 "В"</c:v>
                </c:pt>
              </c:strCache>
            </c:strRef>
          </c:cat>
          <c:val>
            <c:numRef>
              <c:f>Лист1!$H$2:$H$5</c:f>
              <c:numCache>
                <c:formatCode>0%</c:formatCode>
                <c:ptCount val="1"/>
                <c:pt idx="0">
                  <c:v>0.30000000000000016</c:v>
                </c:pt>
              </c:numCache>
            </c:numRef>
          </c:val>
        </c:ser>
        <c:shape val="cone"/>
        <c:axId val="56506240"/>
        <c:axId val="56507776"/>
        <c:axId val="68455040"/>
      </c:bar3DChart>
      <c:catAx>
        <c:axId val="56506240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6507776"/>
        <c:crosses val="autoZero"/>
        <c:auto val="1"/>
        <c:lblAlgn val="ctr"/>
        <c:lblOffset val="100"/>
      </c:catAx>
      <c:valAx>
        <c:axId val="5650777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6506240"/>
        <c:crosses val="autoZero"/>
        <c:crossBetween val="between"/>
      </c:valAx>
      <c:serAx>
        <c:axId val="68455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6507776"/>
        <c:crosses val="autoZero"/>
      </c:serAx>
    </c:plotArea>
    <c:legend>
      <c:legendPos val="r"/>
      <c:layout>
        <c:manualLayout>
          <c:xMode val="edge"/>
          <c:yMode val="edge"/>
          <c:x val="0.67510342657587541"/>
          <c:y val="3.7760475334860877E-2"/>
          <c:w val="0.29581979072823938"/>
          <c:h val="0.28676284345575687"/>
        </c:manualLayout>
      </c:layout>
      <c:txPr>
        <a:bodyPr/>
        <a:lstStyle/>
        <a:p>
          <a:pPr>
            <a:defRPr sz="1600" b="1" i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8890630377364009E-2"/>
          <c:y val="1.4224987610814385E-2"/>
          <c:w val="0.6209179302824116"/>
          <c:h val="0.8802613984649385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искусство и эстетика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11 "Б"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работа с людьми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11 "Б"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умственный труд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11 "Б"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11 "Б"</c:v>
                </c:pt>
              </c:strCache>
            </c:strRef>
          </c:cat>
          <c:val>
            <c:numRef>
              <c:f>Лист1!$E$2:$E$5</c:f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сферы деятельности 11 "Б"</c:v>
                </c:pt>
              </c:strCache>
            </c:strRef>
          </c:cat>
          <c:val>
            <c:numRef>
              <c:f>Лист1!$F$2:$F$5</c:f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сферы деятельности 11 "Б"</c:v>
                </c:pt>
              </c:strCache>
            </c:strRef>
          </c:cat>
          <c:val>
            <c:numRef>
              <c:f>Лист1!$G$2:$G$5</c:f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физический труд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11 "Б"</c:v>
                </c:pt>
              </c:strCache>
            </c:strRef>
          </c:cat>
          <c:val>
            <c:numRef>
              <c:f>Лист1!$H$2:$H$5</c:f>
              <c:numCache>
                <c:formatCode>0%</c:formatCode>
                <c:ptCount val="1"/>
                <c:pt idx="0">
                  <c:v>0.30000000000000016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материальные интересы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сферы деятельности 11 "Б"</c:v>
                </c:pt>
              </c:strCache>
            </c:strRef>
          </c:cat>
          <c:val>
            <c:numRef>
              <c:f>Лист1!$I$2:$I$5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</c:ser>
        <c:shape val="cone"/>
        <c:axId val="68637440"/>
        <c:axId val="68638976"/>
        <c:axId val="56519744"/>
      </c:bar3DChart>
      <c:catAx>
        <c:axId val="6863744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8638976"/>
        <c:crosses val="autoZero"/>
        <c:auto val="1"/>
        <c:lblAlgn val="ctr"/>
        <c:lblOffset val="100"/>
      </c:catAx>
      <c:valAx>
        <c:axId val="6863897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8637440"/>
        <c:crosses val="autoZero"/>
        <c:crossBetween val="between"/>
      </c:valAx>
      <c:serAx>
        <c:axId val="56519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8638976"/>
        <c:crosses val="autoZero"/>
      </c:serAx>
    </c:plotArea>
    <c:legend>
      <c:legendPos val="r"/>
      <c:layout>
        <c:manualLayout>
          <c:xMode val="edge"/>
          <c:yMode val="edge"/>
          <c:x val="0.62182264338985083"/>
          <c:y val="0.1368865001309596"/>
          <c:w val="0.29581979072823938"/>
          <c:h val="0.23896903621313118"/>
        </c:manualLayout>
      </c:layout>
      <c:txPr>
        <a:bodyPr/>
        <a:lstStyle/>
        <a:p>
          <a:pPr>
            <a:defRPr sz="1400" b="1" i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8890630377364037E-2"/>
          <c:y val="1.42249876108144E-2"/>
          <c:w val="0.6209179302824116"/>
          <c:h val="0.8778615347906685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нормальный уровень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уровень школьной тревожности 9 "Б"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1"/>
                <c:pt idx="0">
                  <c:v>0.82000000000000028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повышенный уровень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уровень школьной тревожности 9 "Б"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уровень школьной тревожности 9 "Б"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уровень школьной тревожности 9 "Б"</c:v>
                </c:pt>
              </c:strCache>
            </c:strRef>
          </c:cat>
          <c:val>
            <c:numRef>
              <c:f>Лист1!$E$2:$E$5</c:f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                  уровень школьной тревожности 9 "Б"</c:v>
                </c:pt>
              </c:strCache>
            </c:strRef>
          </c:cat>
          <c:val>
            <c:numRef>
              <c:f>Лист1!$F$2:$F$5</c:f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физический труд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                  уровень школьной тревожности 9 "Б"</c:v>
                </c:pt>
              </c:strCache>
            </c:strRef>
          </c:cat>
          <c:val>
            <c:numRef>
              <c:f>Лист1!$G$2:$G$5</c:f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уровень школьной тревожности 9 "Б"</c:v>
                </c:pt>
              </c:strCache>
            </c:strRef>
          </c:cat>
          <c:val>
            <c:numRef>
              <c:f>Лист1!$H$2:$H$5</c:f>
            </c:numRef>
          </c:val>
        </c:ser>
        <c:shape val="cone"/>
        <c:axId val="68843008"/>
        <c:axId val="68844544"/>
        <c:axId val="68829184"/>
      </c:bar3DChart>
      <c:catAx>
        <c:axId val="68843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8844544"/>
        <c:crosses val="autoZero"/>
        <c:auto val="1"/>
        <c:lblAlgn val="ctr"/>
        <c:lblOffset val="100"/>
      </c:catAx>
      <c:valAx>
        <c:axId val="6884454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8843008"/>
        <c:crosses val="autoZero"/>
        <c:crossBetween val="between"/>
      </c:valAx>
      <c:serAx>
        <c:axId val="68829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8844544"/>
        <c:crosses val="autoZero"/>
      </c:serAx>
    </c:plotArea>
    <c:legend>
      <c:legendPos val="r"/>
      <c:layout>
        <c:manualLayout>
          <c:xMode val="edge"/>
          <c:yMode val="edge"/>
          <c:x val="0.67510342657587685"/>
          <c:y val="3.7760475334860884E-2"/>
          <c:w val="0.29581979072823938"/>
          <c:h val="0.28676284345575687"/>
        </c:manualLayout>
      </c:layout>
      <c:txPr>
        <a:bodyPr/>
        <a:lstStyle/>
        <a:p>
          <a:pPr>
            <a:defRPr sz="1800" b="1" i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8890630377364093E-2"/>
          <c:y val="1.4224987610814402E-2"/>
          <c:w val="0.6209179302824116"/>
          <c:h val="0.8379117776678199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нормальный уровень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 уровень школьной тревожности 9 "В"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1"/>
                <c:pt idx="0">
                  <c:v>0.70000000000000018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повышенный уровень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 уровень школьной тревожности 9 "В"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 уровень школьной тревожности 9 "В"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 уровень школьной тревожности 9 "В"</c:v>
                </c:pt>
              </c:strCache>
            </c:strRef>
          </c:cat>
          <c:val>
            <c:numRef>
              <c:f>Лист1!$E$2:$E$5</c:f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                   уровень школьной тревожности 9 "В"</c:v>
                </c:pt>
              </c:strCache>
            </c:strRef>
          </c:cat>
          <c:val>
            <c:numRef>
              <c:f>Лист1!$F$2:$F$5</c:f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физический труд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                   уровень школьной тревожности 9 "В"</c:v>
                </c:pt>
              </c:strCache>
            </c:strRef>
          </c:cat>
          <c:val>
            <c:numRef>
              <c:f>Лист1!$G$2:$G$5</c:f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 уровень школьной тревожности 9 "В"</c:v>
                </c:pt>
              </c:strCache>
            </c:strRef>
          </c:cat>
          <c:val>
            <c:numRef>
              <c:f>Лист1!$H$2:$H$5</c:f>
            </c:numRef>
          </c:val>
        </c:ser>
        <c:shape val="cone"/>
        <c:axId val="69095808"/>
        <c:axId val="69097344"/>
        <c:axId val="68866944"/>
      </c:bar3DChart>
      <c:catAx>
        <c:axId val="6909580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9097344"/>
        <c:crosses val="autoZero"/>
        <c:auto val="1"/>
        <c:lblAlgn val="ctr"/>
        <c:lblOffset val="100"/>
      </c:catAx>
      <c:valAx>
        <c:axId val="6909734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9095808"/>
        <c:crosses val="autoZero"/>
        <c:crossBetween val="between"/>
      </c:valAx>
      <c:serAx>
        <c:axId val="6886694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9097344"/>
        <c:crosses val="autoZero"/>
      </c:serAx>
    </c:plotArea>
    <c:legend>
      <c:legendPos val="r"/>
      <c:layout>
        <c:manualLayout>
          <c:xMode val="edge"/>
          <c:yMode val="edge"/>
          <c:x val="0.67510342657587541"/>
          <c:y val="3.7760475334860884E-2"/>
          <c:w val="0.29581979072823938"/>
          <c:h val="0.28676284345575687"/>
        </c:manualLayout>
      </c:layout>
      <c:txPr>
        <a:bodyPr/>
        <a:lstStyle/>
        <a:p>
          <a:pPr>
            <a:defRPr sz="1800" b="1" i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889063037736412E-2"/>
          <c:y val="1.4224987610814409E-2"/>
          <c:w val="0.6209179302824116"/>
          <c:h val="0.8778615347906685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нормальный уровень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       уровень школьной тревожности 11 "Б"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1"/>
                <c:pt idx="0">
                  <c:v>0.75000000000000022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повышенный уровень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       уровень школьной тревожности 11 "Б"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1"/>
                <c:pt idx="0">
                  <c:v>0.15000000000000005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       уровень школьной тревожности 11 "Б"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       уровень школьной тревожности 11 "Б"</c:v>
                </c:pt>
              </c:strCache>
            </c:strRef>
          </c:cat>
          <c:val>
            <c:numRef>
              <c:f>Лист1!$E$2:$E$5</c:f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                         уровень школьной тревожности 11 "Б"</c:v>
                </c:pt>
              </c:strCache>
            </c:strRef>
          </c:cat>
          <c:val>
            <c:numRef>
              <c:f>Лист1!$F$2:$F$5</c:f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физический труд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                         уровень школьной тревожности 11 "Б"</c:v>
                </c:pt>
              </c:strCache>
            </c:strRef>
          </c:cat>
          <c:val>
            <c:numRef>
              <c:f>Лист1!$G$2:$G$5</c:f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1"/>
                <c:pt idx="0">
                  <c:v>                         уровень школьной тревожности 11 "Б"</c:v>
                </c:pt>
              </c:strCache>
            </c:strRef>
          </c:cat>
          <c:val>
            <c:numRef>
              <c:f>Лист1!$H$2:$H$5</c:f>
            </c:numRef>
          </c:val>
        </c:ser>
        <c:shape val="cone"/>
        <c:axId val="69212032"/>
        <c:axId val="69213568"/>
        <c:axId val="69108608"/>
      </c:bar3DChart>
      <c:catAx>
        <c:axId val="69212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9213568"/>
        <c:crosses val="autoZero"/>
        <c:auto val="1"/>
        <c:lblAlgn val="ctr"/>
        <c:lblOffset val="100"/>
      </c:catAx>
      <c:valAx>
        <c:axId val="692135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9212032"/>
        <c:crosses val="autoZero"/>
        <c:crossBetween val="between"/>
      </c:valAx>
      <c:serAx>
        <c:axId val="69108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9213568"/>
        <c:crosses val="autoZero"/>
      </c:serAx>
    </c:plotArea>
    <c:legend>
      <c:legendPos val="r"/>
      <c:layout>
        <c:manualLayout>
          <c:xMode val="edge"/>
          <c:yMode val="edge"/>
          <c:x val="0.67510342657587885"/>
          <c:y val="3.7760475334860884E-2"/>
          <c:w val="0.29581979072823938"/>
          <c:h val="0.28676284345575687"/>
        </c:manualLayout>
      </c:layout>
      <c:txPr>
        <a:bodyPr/>
        <a:lstStyle/>
        <a:p>
          <a:pPr>
            <a:defRPr sz="1800" b="1" i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уровень профессионального </a:t>
            </a:r>
            <a:r>
              <a:rPr lang="ru-RU" sz="1800" dirty="0" smtClean="0"/>
              <a:t>самоопределения 11 «Б»</a:t>
            </a:r>
            <a:endParaRPr lang="ru-RU" sz="1800" dirty="0"/>
          </a:p>
        </c:rich>
      </c:tx>
      <c:layout>
        <c:manualLayout>
          <c:xMode val="edge"/>
          <c:yMode val="edge"/>
          <c:x val="6.1488432199516045E-2"/>
          <c:y val="0.87861813351748697"/>
        </c:manualLayout>
      </c:layout>
      <c:overlay val="1"/>
    </c:title>
    <c:view3D>
      <c:perspective val="30"/>
    </c:view3D>
    <c:plotArea>
      <c:layout>
        <c:manualLayout>
          <c:layoutTarget val="inner"/>
          <c:xMode val="edge"/>
          <c:yMode val="edge"/>
          <c:x val="6.4975964909847292E-2"/>
          <c:y val="1.422499270924466E-2"/>
          <c:w val="0.6209179302824116"/>
          <c:h val="0.87786153479066853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определились с выбором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2"/>
                <c:pt idx="0">
                  <c:v>учащиеся</c:v>
                </c:pt>
                <c:pt idx="1">
                  <c:v>родители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2"/>
                <c:pt idx="0">
                  <c:v>0.60000000000000009</c:v>
                </c:pt>
                <c:pt idx="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думают над выбором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2"/>
                <c:pt idx="0">
                  <c:v>учащиеся</c:v>
                </c:pt>
                <c:pt idx="1">
                  <c:v>родители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2"/>
                <c:pt idx="0">
                  <c:v>0.4</c:v>
                </c:pt>
                <c:pt idx="1">
                  <c:v>0.2</c:v>
                </c:pt>
              </c:numCache>
            </c:numRef>
          </c:val>
        </c:ser>
        <c:dLbls>
          <c:showVal val="1"/>
        </c:dLbls>
        <c:shape val="cylinder"/>
        <c:axId val="69490176"/>
        <c:axId val="69491712"/>
        <c:axId val="0"/>
      </c:bar3DChart>
      <c:catAx>
        <c:axId val="69490176"/>
        <c:scaling>
          <c:orientation val="minMax"/>
        </c:scaling>
        <c:delete val="1"/>
        <c:axPos val="b"/>
        <c:tickLblPos val="nextTo"/>
        <c:crossAx val="69491712"/>
        <c:crosses val="autoZero"/>
        <c:auto val="1"/>
        <c:lblAlgn val="ctr"/>
        <c:lblOffset val="100"/>
      </c:catAx>
      <c:valAx>
        <c:axId val="69491712"/>
        <c:scaling>
          <c:orientation val="minMax"/>
        </c:scaling>
        <c:axPos val="l"/>
        <c:majorGridlines/>
        <c:numFmt formatCode="0%" sourceLinked="1"/>
        <c:tickLblPos val="nextTo"/>
        <c:crossAx val="69490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748671096089502"/>
          <c:y val="0.11803915135608062"/>
          <c:w val="0.37098265682145043"/>
          <c:h val="0.20605132691746883"/>
        </c:manualLayout>
      </c:layout>
      <c:txPr>
        <a:bodyPr/>
        <a:lstStyle/>
        <a:p>
          <a:pPr>
            <a:defRPr sz="18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84082-3EF7-4BCC-9C0F-846A746D972E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ED929-475A-4B8F-B5E4-719EBC122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80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lang="ru-RU" sz="161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– учащиеся; 2 - родители</a:t>
            </a:r>
            <a:endParaRPr lang="ru-RU" sz="1610" baseline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ED929-475A-4B8F-B5E4-719EBC12280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3C3B49-47C1-4B1E-B71D-21D1F5B7B2ED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6BC148-906F-460C-907C-EC713A7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C3B49-47C1-4B1E-B71D-21D1F5B7B2ED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BC148-906F-460C-907C-EC713A7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D3C3B49-47C1-4B1E-B71D-21D1F5B7B2ED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6BC148-906F-460C-907C-EC713A7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C3B49-47C1-4B1E-B71D-21D1F5B7B2ED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BC148-906F-460C-907C-EC713A7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3C3B49-47C1-4B1E-B71D-21D1F5B7B2ED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6BC148-906F-460C-907C-EC713A7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C3B49-47C1-4B1E-B71D-21D1F5B7B2ED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BC148-906F-460C-907C-EC713A7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C3B49-47C1-4B1E-B71D-21D1F5B7B2ED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BC148-906F-460C-907C-EC713A7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C3B49-47C1-4B1E-B71D-21D1F5B7B2ED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BC148-906F-460C-907C-EC713A7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3C3B49-47C1-4B1E-B71D-21D1F5B7B2ED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BC148-906F-460C-907C-EC713A7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C3B49-47C1-4B1E-B71D-21D1F5B7B2ED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BC148-906F-460C-907C-EC713A7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C3B49-47C1-4B1E-B71D-21D1F5B7B2ED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BC148-906F-460C-907C-EC713A7A9A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3C3B49-47C1-4B1E-B71D-21D1F5B7B2ED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6BC148-906F-460C-907C-EC713A7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142852"/>
            <a:ext cx="6429388" cy="5929354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Мониторинг деятельности педагога – психолога </a:t>
            </a:r>
            <a:br>
              <a:rPr lang="ru-RU" sz="4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при          подготовки выпускников к сдаче ЕНТ и ВОУД</a:t>
            </a:r>
            <a:endParaRPr lang="ru-RU" sz="48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42852"/>
          <a:ext cx="8215338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1481"/>
            <a:ext cx="82867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atin typeface="Arial" pitchFamily="34" charset="0"/>
                <a:cs typeface="Arial" pitchFamily="34" charset="0"/>
              </a:rPr>
              <a:t>Мониторинг готовности учащихся 11 «Б» класса к профессиональному самоопределению. 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Анкетирование выпускников и их родителей. </a:t>
            </a:r>
            <a:endParaRPr lang="ru-RU" sz="5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0"/>
          <a:ext cx="8072494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5360"/>
            <a:ext cx="7715304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Рекомендации по психологической подготовке к ЕНТ для учителей.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1. Во время тренировки по тестовым заданиям приучайте школьников анализировать, ориентироваться во времени и уметь его распределить.</a:t>
            </a:r>
          </a:p>
          <a:p>
            <a:pPr lvl="0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2. Чаще подбадривайте учащихся, настраивайте на успех.</a:t>
            </a:r>
          </a:p>
          <a:p>
            <a:pPr lvl="0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3. Отказаться от правила - подчеркивать способности одних, неуспехи других.</a:t>
            </a:r>
          </a:p>
          <a:p>
            <a:pPr lvl="0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4. Отказаться от прямого противопоставления детей друг другу.</a:t>
            </a:r>
          </a:p>
          <a:p>
            <a:pPr lvl="0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5. «Не ругать» при всем классе.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6.Замечать даже маленькие успехи «слабых», но не подчеркивать это резко как нечто неожиданное.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7.Называть	всех детей по имени и добиваться этого в общении детей друг с другом.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8.Умейте	увидеть за внешними поступками и действиями учеников мотивы их поведения.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9.Помните	о том, что все дети испытывают потребность в одобрении их дел и поступков.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10.Воспитывать	через радость, доверие и уважение.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11.Относитесь к ребенку любого возраста как к субъекту совместной деятельности.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12.Принимать	право ребенка на ошибку.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13.Осуществлять индивидуальный подход на основе понимания особенностей детей, его уровня развития, притязаний, представлений и т.п.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14.Создавайте	на уроке атмосферу успеха, эмоционального благополучия, ценности культуры, знания и здоровья.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758138" cy="617000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Психологическая поддержка выпускников во время сдачи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ЕНТ и ВОУД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это важный фактор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психоэмоциональной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подготовки. Цель занятий психологической службы  -  отработка стратегии и тактики поведения участников педагогического процесса в период подготовки к Единому национальному   тестированию, т.е. научить ребят вести себя в стрессовых ситуациях, показать возможные сценарии выхода из них;  оказать консультативную помощь  родителям и учителям в период   сдачи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ЕНТ и ВОУД.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750099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Комплексное диагностическое исследование, с целью определения профессиональной направленности и выявления интересов и наклонностей учащихся </a:t>
            </a:r>
          </a:p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опросник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Йовайши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«Сфера профессиональных предпочтений учащихся»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 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214346" y="357166"/>
          <a:ext cx="9144064" cy="6715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14282" y="0"/>
          <a:ext cx="800105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14282" y="43542"/>
          <a:ext cx="8358245" cy="631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14356"/>
            <a:ext cx="79296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Выявление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уровня тревожности выпускников, с целью определения уровня физиологической сопротивляемости стрессу 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методика диагностики уровня школьной тревожности </a:t>
            </a:r>
            <a:r>
              <a:rPr lang="ru-RU" sz="4400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Филлипса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142852"/>
          <a:ext cx="8143932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214290"/>
          <a:ext cx="8001056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155</TotalTime>
  <Words>195</Words>
  <Application>Microsoft Office PowerPoint</Application>
  <PresentationFormat>Экран (4:3)</PresentationFormat>
  <Paragraphs>26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Мониторинг деятельности педагога – психолога  при          подготовки выпускников к сдаче ЕНТ и ВОУД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24</cp:revision>
  <dcterms:created xsi:type="dcterms:W3CDTF">2015-01-24T07:10:18Z</dcterms:created>
  <dcterms:modified xsi:type="dcterms:W3CDTF">2015-02-21T05:47:23Z</dcterms:modified>
</cp:coreProperties>
</file>