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75" r:id="rId4"/>
    <p:sldId id="259" r:id="rId5"/>
    <p:sldId id="258" r:id="rId6"/>
    <p:sldId id="268" r:id="rId7"/>
    <p:sldId id="260" r:id="rId8"/>
    <p:sldId id="276" r:id="rId9"/>
    <p:sldId id="261" r:id="rId10"/>
    <p:sldId id="264" r:id="rId11"/>
    <p:sldId id="271" r:id="rId12"/>
    <p:sldId id="263" r:id="rId13"/>
    <p:sldId id="262"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84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Excel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895061728395063"/>
          <c:y val="0.10334441013225128"/>
          <c:w val="0.65667274229610184"/>
          <c:h val="0.89665558986774874"/>
        </c:manualLayout>
      </c:layout>
      <c:pieChart>
        <c:varyColors val="1"/>
        <c:ser>
          <c:idx val="0"/>
          <c:order val="0"/>
          <c:tx>
            <c:strRef>
              <c:f>Лист1!$B$1</c:f>
              <c:strCache>
                <c:ptCount val="1"/>
                <c:pt idx="0">
                  <c:v>Продажи</c:v>
                </c:pt>
              </c:strCache>
            </c:strRef>
          </c:tx>
          <c:spPr>
            <a:ln>
              <a:solidFill>
                <a:schemeClr val="accent1"/>
              </a:solidFill>
            </a:ln>
          </c:spPr>
          <c:dLbls>
            <c:dLbl>
              <c:idx val="0"/>
              <c:layout>
                <c:manualLayout>
                  <c:x val="-0.12781204432779236"/>
                  <c:y val="8.6614727164969971E-2"/>
                </c:manualLayout>
              </c:layout>
              <c:tx>
                <c:rich>
                  <a:bodyPr/>
                  <a:lstStyle/>
                  <a:p>
                    <a:pPr>
                      <a:defRPr sz="2800">
                        <a:latin typeface="Comic Sans MS" pitchFamily="66" charset="0"/>
                      </a:defRPr>
                    </a:pPr>
                    <a:r>
                      <a:rPr lang="en-US" sz="2800" dirty="0" smtClean="0">
                        <a:latin typeface="Comic Sans MS" pitchFamily="66" charset="0"/>
                      </a:rPr>
                      <a:t>63%</a:t>
                    </a:r>
                    <a:endParaRPr lang="en-US" sz="2800" dirty="0">
                      <a:latin typeface="Comic Sans MS" pitchFamily="66" charset="0"/>
                    </a:endParaRPr>
                  </a:p>
                </c:rich>
              </c:tx>
              <c:spPr/>
              <c:showLegendKey val="0"/>
              <c:showVal val="0"/>
              <c:showCatName val="0"/>
              <c:showSerName val="0"/>
              <c:showPercent val="1"/>
              <c:showBubbleSize val="0"/>
            </c:dLbl>
            <c:dLbl>
              <c:idx val="1"/>
              <c:layout>
                <c:manualLayout>
                  <c:x val="-0.35242964421114026"/>
                  <c:y val="-0.10324535607362322"/>
                </c:manualLayout>
              </c:layout>
              <c:tx>
                <c:rich>
                  <a:bodyPr/>
                  <a:lstStyle/>
                  <a:p>
                    <a:pPr>
                      <a:defRPr sz="2400" baseline="0">
                        <a:latin typeface="Comic Sans MS" pitchFamily="66" charset="0"/>
                      </a:defRPr>
                    </a:pPr>
                    <a:r>
                      <a:rPr lang="en-US" sz="2400" baseline="0" dirty="0" smtClean="0">
                        <a:latin typeface="Comic Sans MS" pitchFamily="66" charset="0"/>
                      </a:rPr>
                      <a:t>37%</a:t>
                    </a:r>
                    <a:endParaRPr lang="en-US" sz="2400" baseline="0" dirty="0">
                      <a:latin typeface="Comic Sans MS" pitchFamily="66" charset="0"/>
                    </a:endParaRPr>
                  </a:p>
                </c:rich>
              </c:tx>
              <c:spPr/>
              <c:showLegendKey val="0"/>
              <c:showVal val="0"/>
              <c:showCatName val="0"/>
              <c:showSerName val="0"/>
              <c:showPercent val="1"/>
              <c:showBubbleSize val="0"/>
            </c:dLbl>
            <c:dLbl>
              <c:idx val="2"/>
              <c:layout>
                <c:manualLayout>
                  <c:x val="4.3078521434820646E-2"/>
                  <c:y val="-0.63703423852482788"/>
                </c:manualLayout>
              </c:layout>
              <c:tx>
                <c:rich>
                  <a:bodyPr/>
                  <a:lstStyle/>
                  <a:p>
                    <a:pPr>
                      <a:defRPr sz="3200">
                        <a:latin typeface="Comic Sans MS" pitchFamily="66" charset="0"/>
                      </a:defRPr>
                    </a:pPr>
                    <a:r>
                      <a:rPr lang="en-US" sz="3200" dirty="0" smtClean="0">
                        <a:latin typeface="Comic Sans MS" pitchFamily="66" charset="0"/>
                      </a:rPr>
                      <a:t>62%</a:t>
                    </a:r>
                    <a:endParaRPr lang="en-US" sz="3200" dirty="0">
                      <a:latin typeface="Comic Sans MS" pitchFamily="66" charset="0"/>
                    </a:endParaRPr>
                  </a:p>
                </c:rich>
              </c:tx>
              <c:spPr/>
              <c:showLegendKey val="0"/>
              <c:showVal val="0"/>
              <c:showCatName val="0"/>
              <c:showSerName val="0"/>
              <c:showPercent val="1"/>
              <c:showBubbleSize val="0"/>
            </c:dLbl>
            <c:dLbl>
              <c:idx val="3"/>
              <c:delete val="1"/>
            </c:dLbl>
            <c:showLegendKey val="0"/>
            <c:showVal val="0"/>
            <c:showCatName val="0"/>
            <c:showSerName val="0"/>
            <c:showPercent val="1"/>
            <c:showBubbleSize val="0"/>
            <c:showLeaderLines val="1"/>
          </c:dLbls>
          <c:cat>
            <c:strRef>
              <c:f>Лист1!$A$2:$A$5</c:f>
              <c:strCache>
                <c:ptCount val="4"/>
                <c:pt idx="0">
                  <c:v>Watch You Tube</c:v>
                </c:pt>
                <c:pt idx="1">
                  <c:v>Don't watch</c:v>
                </c:pt>
                <c:pt idx="2">
                  <c:v>Want to be video bloger</c:v>
                </c:pt>
                <c:pt idx="3">
                  <c:v>Don’t want</c:v>
                </c:pt>
              </c:strCache>
            </c:strRef>
          </c:cat>
          <c:val>
            <c:numRef>
              <c:f>Лист1!$B$2:$B$5</c:f>
              <c:numCache>
                <c:formatCode>General</c:formatCode>
                <c:ptCount val="4"/>
                <c:pt idx="0">
                  <c:v>63</c:v>
                </c:pt>
                <c:pt idx="1">
                  <c:v>37</c:v>
                </c:pt>
                <c:pt idx="2">
                  <c:v>38</c:v>
                </c:pt>
                <c:pt idx="3">
                  <c:v>62</c:v>
                </c:pt>
              </c:numCache>
            </c:numRef>
          </c:val>
        </c:ser>
        <c:dLbls>
          <c:showLegendKey val="0"/>
          <c:showVal val="0"/>
          <c:showCatName val="0"/>
          <c:showSerName val="0"/>
          <c:showPercent val="1"/>
          <c:showBubbleSize val="0"/>
          <c:showLeaderLines val="1"/>
        </c:dLbls>
        <c:firstSliceAng val="0"/>
      </c:pieChart>
    </c:plotArea>
    <c:legend>
      <c:legendPos val="t"/>
      <c:layout/>
      <c:overlay val="0"/>
    </c:legend>
    <c:plotVisOnly val="1"/>
    <c:dispBlanksAs val="zero"/>
    <c:showDLblsOverMax val="0"/>
  </c:chart>
  <c:txPr>
    <a:bodyPr/>
    <a:lstStyle/>
    <a:p>
      <a:pPr>
        <a:defRPr sz="1800"/>
      </a:pPr>
      <a:endParaRPr lang="ru-RU"/>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BF6138B8-00AB-4F6E-88C6-84D1C1D01864}" type="datetimeFigureOut">
              <a:rPr lang="ru-RU" smtClean="0"/>
              <a:pPr/>
              <a:t>21.04.2016</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CAF294AE-0110-46B0-9400-0024FEC1B1DB}" type="slidenum">
              <a:rPr lang="ru-RU" smtClean="0"/>
              <a:pPr/>
              <a:t>‹#›</a:t>
            </a:fld>
            <a:endParaRPr lang="ru-RU"/>
          </a:p>
        </p:txBody>
      </p:sp>
    </p:spTree>
  </p:cSld>
  <p:clrMapOvr>
    <a:masterClrMapping/>
  </p:clrMapOvr>
  <p:transition>
    <p:wheel spokes="8"/>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F6138B8-00AB-4F6E-88C6-84D1C1D01864}" type="datetimeFigureOut">
              <a:rPr lang="ru-RU" smtClean="0"/>
              <a:pPr/>
              <a:t>21.04.2016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AF294AE-0110-46B0-9400-0024FEC1B1DB}" type="slidenum">
              <a:rPr lang="ru-RU" smtClean="0"/>
              <a:pPr/>
              <a:t>‹#›</a:t>
            </a:fld>
            <a:endParaRPr lang="ru-RU"/>
          </a:p>
        </p:txBody>
      </p:sp>
    </p:spTree>
  </p:cSld>
  <p:clrMapOvr>
    <a:masterClrMapping/>
  </p:clrMapOvr>
  <p:transition>
    <p:wheel spokes="8"/>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F6138B8-00AB-4F6E-88C6-84D1C1D01864}" type="datetimeFigureOut">
              <a:rPr lang="ru-RU" smtClean="0"/>
              <a:pPr/>
              <a:t>21.04.2016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AF294AE-0110-46B0-9400-0024FEC1B1DB}" type="slidenum">
              <a:rPr lang="ru-RU" smtClean="0"/>
              <a:pPr/>
              <a:t>‹#›</a:t>
            </a:fld>
            <a:endParaRPr lang="ru-RU"/>
          </a:p>
        </p:txBody>
      </p:sp>
    </p:spTree>
  </p:cSld>
  <p:clrMapOvr>
    <a:masterClrMapping/>
  </p:clrMapOvr>
  <p:transition>
    <p:wheel spokes="8"/>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F6138B8-00AB-4F6E-88C6-84D1C1D01864}" type="datetimeFigureOut">
              <a:rPr lang="ru-RU" smtClean="0"/>
              <a:pPr/>
              <a:t>21.04.2016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AF294AE-0110-46B0-9400-0024FEC1B1DB}" type="slidenum">
              <a:rPr lang="ru-RU" smtClean="0"/>
              <a:pPr/>
              <a:t>‹#›</a:t>
            </a:fld>
            <a:endParaRPr lang="ru-RU"/>
          </a:p>
        </p:txBody>
      </p:sp>
    </p:spTree>
  </p:cSld>
  <p:clrMapOvr>
    <a:masterClrMapping/>
  </p:clrMapOvr>
  <p:transition>
    <p:wheel spokes="8"/>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BF6138B8-00AB-4F6E-88C6-84D1C1D01864}" type="datetimeFigureOut">
              <a:rPr lang="ru-RU" smtClean="0"/>
              <a:pPr/>
              <a:t>21.04.2016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AF294AE-0110-46B0-9400-0024FEC1B1DB}" type="slidenum">
              <a:rPr lang="ru-RU" smtClean="0"/>
              <a:pPr/>
              <a:t>‹#›</a:t>
            </a:fld>
            <a:endParaRPr lang="ru-RU"/>
          </a:p>
        </p:txBody>
      </p:sp>
    </p:spTree>
  </p:cSld>
  <p:clrMapOvr>
    <a:masterClrMapping/>
  </p:clrMapOvr>
  <p:transition>
    <p:wheel spokes="8"/>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F6138B8-00AB-4F6E-88C6-84D1C1D01864}" type="datetimeFigureOut">
              <a:rPr lang="ru-RU" smtClean="0"/>
              <a:pPr/>
              <a:t>21.04.2016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AF294AE-0110-46B0-9400-0024FEC1B1DB}" type="slidenum">
              <a:rPr lang="ru-RU" smtClean="0"/>
              <a:pPr/>
              <a:t>‹#›</a:t>
            </a:fld>
            <a:endParaRPr lang="ru-RU"/>
          </a:p>
        </p:txBody>
      </p:sp>
    </p:spTree>
  </p:cSld>
  <p:clrMapOvr>
    <a:masterClrMapping/>
  </p:clrMapOvr>
  <p:transition>
    <p:wheel spokes="8"/>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BF6138B8-00AB-4F6E-88C6-84D1C1D01864}" type="datetimeFigureOut">
              <a:rPr lang="ru-RU" smtClean="0"/>
              <a:pPr/>
              <a:t>21.04.2016</a:t>
            </a:fld>
            <a:endParaRPr lang="ru-RU"/>
          </a:p>
        </p:txBody>
      </p:sp>
      <p:sp>
        <p:nvSpPr>
          <p:cNvPr id="27" name="Номер слайда 26"/>
          <p:cNvSpPr>
            <a:spLocks noGrp="1"/>
          </p:cNvSpPr>
          <p:nvPr>
            <p:ph type="sldNum" sz="quarter" idx="11"/>
          </p:nvPr>
        </p:nvSpPr>
        <p:spPr/>
        <p:txBody>
          <a:bodyPr rtlCol="0"/>
          <a:lstStyle/>
          <a:p>
            <a:fld id="{CAF294AE-0110-46B0-9400-0024FEC1B1DB}" type="slidenum">
              <a:rPr lang="ru-RU" smtClean="0"/>
              <a:pPr/>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transition>
    <p:wheel spokes="8"/>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BF6138B8-00AB-4F6E-88C6-84D1C1D01864}" type="datetimeFigureOut">
              <a:rPr lang="ru-RU" smtClean="0"/>
              <a:pPr/>
              <a:t>21.04.2016</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CAF294AE-0110-46B0-9400-0024FEC1B1DB}" type="slidenum">
              <a:rPr lang="ru-RU" smtClean="0"/>
              <a:pPr/>
              <a:t>‹#›</a:t>
            </a:fld>
            <a:endParaRPr lang="ru-RU"/>
          </a:p>
        </p:txBody>
      </p:sp>
    </p:spTree>
  </p:cSld>
  <p:clrMapOvr>
    <a:masterClrMapping/>
  </p:clrMapOvr>
  <p:transition>
    <p:wheel spokes="8"/>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F6138B8-00AB-4F6E-88C6-84D1C1D01864}" type="datetimeFigureOut">
              <a:rPr lang="ru-RU" smtClean="0"/>
              <a:pPr/>
              <a:t>21.04.2016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AF294AE-0110-46B0-9400-0024FEC1B1DB}" type="slidenum">
              <a:rPr lang="ru-RU" smtClean="0"/>
              <a:pPr/>
              <a:t>‹#›</a:t>
            </a:fld>
            <a:endParaRPr lang="ru-RU"/>
          </a:p>
        </p:txBody>
      </p:sp>
    </p:spTree>
  </p:cSld>
  <p:clrMapOvr>
    <a:masterClrMapping/>
  </p:clrMapOvr>
  <p:transition>
    <p:wheel spokes="8"/>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F6138B8-00AB-4F6E-88C6-84D1C1D01864}" type="datetimeFigureOut">
              <a:rPr lang="ru-RU" smtClean="0"/>
              <a:pPr/>
              <a:t>21.04.2016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AF294AE-0110-46B0-9400-0024FEC1B1DB}" type="slidenum">
              <a:rPr lang="ru-RU" smtClean="0"/>
              <a:pPr/>
              <a:t>‹#›</a:t>
            </a:fld>
            <a:endParaRPr lang="ru-RU"/>
          </a:p>
        </p:txBody>
      </p:sp>
    </p:spTree>
  </p:cSld>
  <p:clrMapOvr>
    <a:masterClrMapping/>
  </p:clrMapOvr>
  <p:transition>
    <p:wheel spokes="8"/>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F6138B8-00AB-4F6E-88C6-84D1C1D01864}" type="datetimeFigureOut">
              <a:rPr lang="ru-RU" smtClean="0"/>
              <a:pPr/>
              <a:t>21.04.2016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AF294AE-0110-46B0-9400-0024FEC1B1DB}" type="slidenum">
              <a:rPr lang="ru-RU" smtClean="0"/>
              <a:pPr/>
              <a:t>‹#›</a:t>
            </a:fld>
            <a:endParaRPr lang="ru-RU"/>
          </a:p>
        </p:txBody>
      </p:sp>
    </p:spTree>
  </p:cSld>
  <p:clrMapOvr>
    <a:masterClrMapping/>
  </p:clrMapOvr>
  <p:transition>
    <p:wheel spokes="8"/>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BF6138B8-00AB-4F6E-88C6-84D1C1D01864}" type="datetimeFigureOut">
              <a:rPr lang="ru-RU" smtClean="0"/>
              <a:pPr/>
              <a:t>21.04.2016</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CAF294AE-0110-46B0-9400-0024FEC1B1DB}"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p:wheel spokes="8"/>
  </p:transition>
  <p:timing>
    <p:tnLst>
      <p:par>
        <p:cTn id="1" dur="indefinite" restart="never" nodeType="tmRoot"/>
      </p:par>
    </p:tnLst>
  </p:timing>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548680"/>
            <a:ext cx="8219256" cy="2859174"/>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6600" b="1" dirty="0" smtClean="0">
                <a:solidFill>
                  <a:schemeClr val="tx1"/>
                </a:solidFill>
                <a:latin typeface="Comic Sans MS" pitchFamily="66" charset="0"/>
                <a:ea typeface="BatangChe" pitchFamily="49" charset="-127"/>
                <a:cs typeface="Angsana New" pitchFamily="18" charset="-34"/>
              </a:rPr>
              <a:t>Role of video bloggers in life of new generation</a:t>
            </a:r>
            <a:endParaRPr lang="ru-RU" sz="6600" b="1" dirty="0">
              <a:solidFill>
                <a:schemeClr val="tx1"/>
              </a:solidFill>
              <a:latin typeface="Comic Sans MS" pitchFamily="66" charset="0"/>
              <a:ea typeface="BatangChe" pitchFamily="49" charset="-127"/>
              <a:cs typeface="Angsana New" pitchFamily="18" charset="-34"/>
            </a:endParaRPr>
          </a:p>
        </p:txBody>
      </p:sp>
      <p:sp>
        <p:nvSpPr>
          <p:cNvPr id="3" name="Подзаголовок 2"/>
          <p:cNvSpPr>
            <a:spLocks noGrp="1"/>
          </p:cNvSpPr>
          <p:nvPr>
            <p:ph type="subTitle" idx="1"/>
          </p:nvPr>
        </p:nvSpPr>
        <p:spPr>
          <a:xfrm>
            <a:off x="3995936" y="4869160"/>
            <a:ext cx="4953000" cy="1104528"/>
          </a:xfrm>
        </p:spPr>
        <p:txBody>
          <a:bodyPr>
            <a:noAutofit/>
          </a:bodyPr>
          <a:lstStyle/>
          <a:p>
            <a:r>
              <a:rPr lang="kk-KZ" sz="3200" b="1" dirty="0" smtClean="0">
                <a:solidFill>
                  <a:schemeClr val="tx1"/>
                </a:solidFill>
                <a:latin typeface="Comic Sans MS" pitchFamily="66" charset="0"/>
              </a:rPr>
              <a:t>9 </a:t>
            </a:r>
            <a:r>
              <a:rPr lang="ru-RU" sz="3200" b="1" dirty="0" smtClean="0">
                <a:solidFill>
                  <a:schemeClr val="tx1"/>
                </a:solidFill>
                <a:latin typeface="Comic Sans MS" pitchFamily="66" charset="0"/>
              </a:rPr>
              <a:t>«</a:t>
            </a:r>
            <a:r>
              <a:rPr lang="kk-KZ" sz="3200" b="1" dirty="0" smtClean="0">
                <a:solidFill>
                  <a:schemeClr val="tx1"/>
                </a:solidFill>
                <a:latin typeface="Comic Sans MS" pitchFamily="66" charset="0"/>
              </a:rPr>
              <a:t>ә</a:t>
            </a:r>
            <a:r>
              <a:rPr lang="ru-RU" sz="3200" b="1" dirty="0" smtClean="0">
                <a:solidFill>
                  <a:schemeClr val="tx1"/>
                </a:solidFill>
                <a:latin typeface="Comic Sans MS" pitchFamily="66" charset="0"/>
              </a:rPr>
              <a:t>» </a:t>
            </a:r>
            <a:r>
              <a:rPr lang="en-US" sz="3200" b="1" dirty="0" smtClean="0">
                <a:solidFill>
                  <a:schemeClr val="tx1"/>
                </a:solidFill>
                <a:latin typeface="Comic Sans MS" pitchFamily="66" charset="0"/>
              </a:rPr>
              <a:t>by </a:t>
            </a:r>
            <a:r>
              <a:rPr lang="en-US" sz="3200" b="1" dirty="0" err="1" smtClean="0">
                <a:solidFill>
                  <a:schemeClr val="tx1"/>
                </a:solidFill>
                <a:latin typeface="Comic Sans MS" pitchFamily="66" charset="0"/>
              </a:rPr>
              <a:t>Zhanisbaeva</a:t>
            </a:r>
            <a:r>
              <a:rPr lang="en-US" sz="3200" b="1" dirty="0" smtClean="0">
                <a:solidFill>
                  <a:schemeClr val="tx1"/>
                </a:solidFill>
                <a:latin typeface="Comic Sans MS" pitchFamily="66" charset="0"/>
              </a:rPr>
              <a:t> </a:t>
            </a:r>
            <a:r>
              <a:rPr lang="en-US" sz="3200" b="1" dirty="0" err="1" smtClean="0">
                <a:solidFill>
                  <a:schemeClr val="tx1"/>
                </a:solidFill>
                <a:latin typeface="Comic Sans MS" pitchFamily="66" charset="0"/>
              </a:rPr>
              <a:t>Asilzhan</a:t>
            </a:r>
            <a:endParaRPr lang="ru-RU" sz="3200" b="1" dirty="0">
              <a:solidFill>
                <a:schemeClr val="tx1"/>
              </a:solidFill>
              <a:latin typeface="Comic Sans MS" pitchFamily="66" charset="0"/>
            </a:endParaRPr>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76672"/>
            <a:ext cx="8496944" cy="1080120"/>
          </a:xfrm>
        </p:spPr>
        <p:txBody>
          <a:bodyPr>
            <a:normAutofit/>
          </a:bodyPr>
          <a:lstStyle/>
          <a:p>
            <a:pPr algn="ctr"/>
            <a:r>
              <a:rPr lang="en-US" sz="4800" dirty="0" smtClean="0">
                <a:solidFill>
                  <a:schemeClr val="tx1"/>
                </a:solidFill>
                <a:latin typeface="Comic Sans MS" pitchFamily="66" charset="0"/>
              </a:rPr>
              <a:t>Advantages</a:t>
            </a:r>
            <a:endParaRPr lang="ru-RU" sz="4800" dirty="0">
              <a:solidFill>
                <a:schemeClr val="tx1"/>
              </a:solidFill>
              <a:latin typeface="Comic Sans MS" pitchFamily="66" charset="0"/>
            </a:endParaRPr>
          </a:p>
        </p:txBody>
      </p:sp>
      <p:sp>
        <p:nvSpPr>
          <p:cNvPr id="5" name="Содержимое 4"/>
          <p:cNvSpPr>
            <a:spLocks noGrp="1"/>
          </p:cNvSpPr>
          <p:nvPr>
            <p:ph idx="1"/>
          </p:nvPr>
        </p:nvSpPr>
        <p:spPr>
          <a:xfrm>
            <a:off x="457200" y="1714488"/>
            <a:ext cx="8229600" cy="4860048"/>
          </a:xfrm>
        </p:spPr>
        <p:txBody>
          <a:bodyPr/>
          <a:lstStyle/>
          <a:p>
            <a:r>
              <a:rPr lang="en-US" dirty="0" smtClean="0">
                <a:latin typeface="Comic Sans MS" pitchFamily="66" charset="0"/>
              </a:rPr>
              <a:t>To be popular;</a:t>
            </a:r>
          </a:p>
          <a:p>
            <a:r>
              <a:rPr lang="en-US" dirty="0" smtClean="0">
                <a:latin typeface="Comic Sans MS" pitchFamily="66" charset="0"/>
              </a:rPr>
              <a:t>To earn much money;</a:t>
            </a:r>
          </a:p>
          <a:p>
            <a:r>
              <a:rPr lang="en-US" dirty="0" smtClean="0">
                <a:latin typeface="Comic Sans MS" pitchFamily="66" charset="0"/>
              </a:rPr>
              <a:t>To develop speech;</a:t>
            </a:r>
          </a:p>
          <a:p>
            <a:r>
              <a:rPr lang="en-US" dirty="0" smtClean="0">
                <a:latin typeface="Comic Sans MS" pitchFamily="66" charset="0"/>
              </a:rPr>
              <a:t>To work for themselves;</a:t>
            </a:r>
          </a:p>
          <a:p>
            <a:r>
              <a:rPr lang="en-US" dirty="0" smtClean="0">
                <a:latin typeface="Comic Sans MS" pitchFamily="66" charset="0"/>
              </a:rPr>
              <a:t>To make advertisements;</a:t>
            </a:r>
          </a:p>
          <a:p>
            <a:r>
              <a:rPr lang="en-US" dirty="0" smtClean="0">
                <a:latin typeface="Comic Sans MS" pitchFamily="66" charset="0"/>
              </a:rPr>
              <a:t>To find new friends;</a:t>
            </a:r>
          </a:p>
          <a:p>
            <a:pPr marL="109728" indent="0">
              <a:buNone/>
            </a:pPr>
            <a:endParaRPr lang="en-US" dirty="0" smtClean="0">
              <a:latin typeface="Comic Sans MS" pitchFamily="66" charset="0"/>
            </a:endParaRPr>
          </a:p>
          <a:p>
            <a:pPr>
              <a:buNone/>
            </a:pPr>
            <a:r>
              <a:rPr lang="en-US" dirty="0" smtClean="0">
                <a:latin typeface="Comic Sans MS" pitchFamily="66" charset="0"/>
              </a:rPr>
              <a:t> </a:t>
            </a:r>
          </a:p>
          <a:p>
            <a:endParaRPr lang="ru-RU" dirty="0"/>
          </a:p>
        </p:txBody>
      </p:sp>
    </p:spTree>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85794"/>
            <a:ext cx="8229600" cy="1214446"/>
          </a:xfrm>
        </p:spPr>
        <p:txBody>
          <a:bodyPr>
            <a:normAutofit/>
          </a:bodyPr>
          <a:lstStyle/>
          <a:p>
            <a:pPr algn="ctr"/>
            <a:r>
              <a:rPr lang="en-US" sz="4800" b="1" dirty="0" smtClean="0">
                <a:solidFill>
                  <a:schemeClr val="tx1"/>
                </a:solidFill>
                <a:latin typeface="Comic Sans MS" pitchFamily="66" charset="0"/>
              </a:rPr>
              <a:t>Disadvantages</a:t>
            </a:r>
            <a:endParaRPr lang="ru-RU" sz="4800" b="1" dirty="0">
              <a:solidFill>
                <a:schemeClr val="tx1"/>
              </a:solidFill>
              <a:latin typeface="Comic Sans MS" pitchFamily="66" charset="0"/>
            </a:endParaRPr>
          </a:p>
        </p:txBody>
      </p:sp>
      <p:sp>
        <p:nvSpPr>
          <p:cNvPr id="5" name="Содержимое 4"/>
          <p:cNvSpPr>
            <a:spLocks noGrp="1"/>
          </p:cNvSpPr>
          <p:nvPr>
            <p:ph idx="1"/>
          </p:nvPr>
        </p:nvSpPr>
        <p:spPr/>
        <p:txBody>
          <a:bodyPr>
            <a:normAutofit/>
          </a:bodyPr>
          <a:lstStyle/>
          <a:p>
            <a:r>
              <a:rPr lang="en-US" sz="3600" dirty="0" smtClean="0">
                <a:latin typeface="Comic Sans MS" pitchFamily="66" charset="0"/>
              </a:rPr>
              <a:t>To be reliant of Internet;</a:t>
            </a:r>
          </a:p>
          <a:p>
            <a:r>
              <a:rPr lang="en-US" sz="3600" dirty="0" smtClean="0">
                <a:latin typeface="Comic Sans MS" pitchFamily="66" charset="0"/>
              </a:rPr>
              <a:t>To overspend </a:t>
            </a:r>
            <a:r>
              <a:rPr lang="en-US" sz="3600" dirty="0" smtClean="0">
                <a:latin typeface="Comic Sans MS" pitchFamily="66" charset="0"/>
              </a:rPr>
              <a:t>time</a:t>
            </a:r>
            <a:endParaRPr lang="ru-RU" sz="3600" dirty="0" smtClean="0">
              <a:latin typeface="Comic Sans MS" pitchFamily="66" charset="0"/>
            </a:endParaRPr>
          </a:p>
          <a:p>
            <a:r>
              <a:rPr lang="en-US" sz="3600" dirty="0" smtClean="0">
                <a:latin typeface="Comic Sans MS" pitchFamily="66" charset="0"/>
              </a:rPr>
              <a:t>To be lazy</a:t>
            </a:r>
          </a:p>
          <a:p>
            <a:endParaRPr lang="en-US" sz="3600" dirty="0" smtClean="0">
              <a:latin typeface="Comic Sans MS" pitchFamily="66" charset="0"/>
            </a:endParaRPr>
          </a:p>
          <a:p>
            <a:endParaRPr lang="ru-RU" sz="3600" dirty="0">
              <a:latin typeface="Comic Sans MS" pitchFamily="66" charset="0"/>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764704"/>
            <a:ext cx="8820472" cy="1368152"/>
          </a:xfrm>
        </p:spPr>
        <p:txBody>
          <a:bodyPr>
            <a:noAutofit/>
          </a:bodyPr>
          <a:lstStyle/>
          <a:p>
            <a:pPr algn="ctr"/>
            <a:r>
              <a:rPr lang="en-US" sz="4400" b="1" dirty="0" smtClean="0">
                <a:solidFill>
                  <a:schemeClr val="tx1"/>
                </a:solidFill>
                <a:latin typeface="Comic Sans MS" pitchFamily="66" charset="0"/>
              </a:rPr>
              <a:t>What I think about video bloggers’ life ?</a:t>
            </a:r>
            <a:endParaRPr lang="ru-RU" sz="4400" b="1" dirty="0">
              <a:solidFill>
                <a:schemeClr val="tx1"/>
              </a:solidFill>
              <a:latin typeface="Comic Sans MS" pitchFamily="66" charset="0"/>
            </a:endParaRPr>
          </a:p>
        </p:txBody>
      </p:sp>
      <p:sp>
        <p:nvSpPr>
          <p:cNvPr id="5" name="Содержимое 4"/>
          <p:cNvSpPr>
            <a:spLocks noGrp="1"/>
          </p:cNvSpPr>
          <p:nvPr>
            <p:ph idx="1"/>
          </p:nvPr>
        </p:nvSpPr>
        <p:spPr/>
        <p:txBody>
          <a:bodyPr>
            <a:normAutofit/>
          </a:bodyPr>
          <a:lstStyle/>
          <a:p>
            <a:r>
              <a:rPr lang="en-US" sz="3600" dirty="0" smtClean="0">
                <a:latin typeface="Comic Sans MS" pitchFamily="66" charset="0"/>
              </a:rPr>
              <a:t>I think that video bloggers’ life is cool. So I opened my own channel on You </a:t>
            </a:r>
            <a:r>
              <a:rPr lang="en-US" sz="3600" dirty="0" err="1" smtClean="0">
                <a:latin typeface="Comic Sans MS" pitchFamily="66" charset="0"/>
              </a:rPr>
              <a:t>Tube,where</a:t>
            </a:r>
            <a:r>
              <a:rPr lang="en-US" sz="3600" dirty="0" smtClean="0">
                <a:latin typeface="Comic Sans MS" pitchFamily="66" charset="0"/>
              </a:rPr>
              <a:t> I upload short </a:t>
            </a:r>
            <a:r>
              <a:rPr lang="en-US" sz="3600" dirty="0" err="1" smtClean="0">
                <a:latin typeface="Comic Sans MS" pitchFamily="66" charset="0"/>
              </a:rPr>
              <a:t>films,which</a:t>
            </a:r>
            <a:r>
              <a:rPr lang="en-US" sz="3600" dirty="0" smtClean="0">
                <a:latin typeface="Comic Sans MS" pitchFamily="66" charset="0"/>
              </a:rPr>
              <a:t> I invent.</a:t>
            </a:r>
            <a:endParaRPr lang="ru-RU" sz="3600" dirty="0">
              <a:latin typeface="Comic Sans MS" pitchFamily="66" charset="0"/>
            </a:endParaRPr>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1196752"/>
            <a:ext cx="8229600" cy="5377784"/>
          </a:xfrm>
          <a:ln>
            <a:solidFill>
              <a:schemeClr val="accent1">
                <a:lumMod val="50000"/>
              </a:schemeClr>
            </a:solidFill>
          </a:ln>
        </p:spPr>
        <p:txBody>
          <a:bodyPr>
            <a:normAutofit/>
          </a:bodyPr>
          <a:lstStyle/>
          <a:p>
            <a:r>
              <a:rPr lang="en-US" sz="9600" b="1" dirty="0" smtClean="0">
                <a:solidFill>
                  <a:schemeClr val="accent1"/>
                </a:solidFill>
                <a:latin typeface="Comic Sans MS" pitchFamily="66" charset="0"/>
                <a:ea typeface="BatangChe" pitchFamily="49" charset="-127"/>
              </a:rPr>
              <a:t>Thank you for watching!</a:t>
            </a:r>
            <a:endParaRPr lang="ru-RU" sz="9600" b="1" dirty="0">
              <a:solidFill>
                <a:schemeClr val="accent1"/>
              </a:solidFill>
              <a:latin typeface="Comic Sans MS" pitchFamily="66" charset="0"/>
              <a:ea typeface="BatangChe" pitchFamily="49" charset="-127"/>
            </a:endParaRPr>
          </a:p>
        </p:txBody>
      </p:sp>
    </p:spTree>
  </p:cSld>
  <p:clrMapOvr>
    <a:masterClrMapping/>
  </p:clrMapOvr>
  <p:transition>
    <p:wheel spokes="8"/>
    <p:sndAc>
      <p:stSnd>
        <p:snd r:embed="rId2" name="applause.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sz="4800" b="1" dirty="0" smtClean="0">
                <a:solidFill>
                  <a:schemeClr val="tx1"/>
                </a:solidFill>
                <a:latin typeface="Comic Sans MS" pitchFamily="66" charset="0"/>
              </a:rPr>
              <a:t>Aim</a:t>
            </a:r>
            <a:endParaRPr lang="ru-RU" sz="4800" b="1" dirty="0">
              <a:solidFill>
                <a:schemeClr val="tx1"/>
              </a:solidFill>
            </a:endParaRPr>
          </a:p>
        </p:txBody>
      </p:sp>
      <p:sp>
        <p:nvSpPr>
          <p:cNvPr id="7" name="Содержимое 6"/>
          <p:cNvSpPr>
            <a:spLocks noGrp="1"/>
          </p:cNvSpPr>
          <p:nvPr>
            <p:ph idx="1"/>
          </p:nvPr>
        </p:nvSpPr>
        <p:spPr/>
        <p:txBody>
          <a:bodyPr>
            <a:normAutofit/>
          </a:bodyPr>
          <a:lstStyle/>
          <a:p>
            <a:pPr algn="ctr">
              <a:buNone/>
            </a:pPr>
            <a:r>
              <a:rPr lang="en-US" sz="4000" dirty="0" smtClean="0">
                <a:latin typeface="Comic Sans MS" pitchFamily="66" charset="0"/>
              </a:rPr>
              <a:t>To show people about video bloggers’ </a:t>
            </a:r>
            <a:r>
              <a:rPr lang="en-US" sz="4000" dirty="0" err="1" smtClean="0">
                <a:latin typeface="Comic Sans MS" pitchFamily="66" charset="0"/>
              </a:rPr>
              <a:t>lifes</a:t>
            </a:r>
            <a:r>
              <a:rPr lang="en-US" sz="4000" dirty="0" smtClean="0">
                <a:latin typeface="Comic Sans MS" pitchFamily="66" charset="0"/>
              </a:rPr>
              <a:t> advantages and disadvantages</a:t>
            </a:r>
            <a:endParaRPr lang="ru-RU" sz="4000" dirty="0">
              <a:latin typeface="Comic Sans MS" pitchFamily="66" charset="0"/>
            </a:endParaRPr>
          </a:p>
        </p:txBody>
      </p:sp>
    </p:spTree>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sz="4800" b="1" dirty="0" smtClean="0">
                <a:solidFill>
                  <a:schemeClr val="tx1"/>
                </a:solidFill>
                <a:latin typeface="Comic Sans MS" pitchFamily="66" charset="0"/>
              </a:rPr>
              <a:t>Tasks</a:t>
            </a:r>
            <a:endParaRPr lang="ru-RU" sz="4800" b="1" dirty="0">
              <a:solidFill>
                <a:schemeClr val="tx1"/>
              </a:solidFill>
              <a:latin typeface="Comic Sans MS" pitchFamily="66" charset="0"/>
            </a:endParaRPr>
          </a:p>
        </p:txBody>
      </p:sp>
      <p:sp>
        <p:nvSpPr>
          <p:cNvPr id="3" name="Содержимое 2"/>
          <p:cNvSpPr>
            <a:spLocks noGrp="1"/>
          </p:cNvSpPr>
          <p:nvPr>
            <p:ph idx="1"/>
          </p:nvPr>
        </p:nvSpPr>
        <p:spPr/>
        <p:txBody>
          <a:bodyPr>
            <a:normAutofit lnSpcReduction="10000"/>
          </a:bodyPr>
          <a:lstStyle/>
          <a:p>
            <a:r>
              <a:rPr lang="en-US" sz="3600" dirty="0" smtClean="0">
                <a:latin typeface="Comic Sans MS" pitchFamily="66" charset="0"/>
              </a:rPr>
              <a:t>To explain you what is the blog</a:t>
            </a:r>
          </a:p>
          <a:p>
            <a:r>
              <a:rPr lang="en-US" sz="3600" dirty="0" smtClean="0">
                <a:latin typeface="Comic Sans MS" pitchFamily="66" charset="0"/>
              </a:rPr>
              <a:t>To tell you who is the video bloggers</a:t>
            </a:r>
          </a:p>
          <a:p>
            <a:r>
              <a:rPr lang="en-US" sz="3600" dirty="0" smtClean="0">
                <a:latin typeface="Comic Sans MS" pitchFamily="66" charset="0"/>
              </a:rPr>
              <a:t>To tell </a:t>
            </a:r>
            <a:r>
              <a:rPr lang="en-US" sz="3600" dirty="0">
                <a:latin typeface="Comic Sans MS" pitchFamily="66" charset="0"/>
              </a:rPr>
              <a:t>you </a:t>
            </a:r>
            <a:r>
              <a:rPr lang="en-US" sz="3600" dirty="0" smtClean="0">
                <a:latin typeface="Comic Sans MS" pitchFamily="66" charset="0"/>
              </a:rPr>
              <a:t>why </a:t>
            </a:r>
            <a:r>
              <a:rPr lang="en-US" sz="3600" dirty="0">
                <a:latin typeface="Comic Sans MS" pitchFamily="66" charset="0"/>
              </a:rPr>
              <a:t>are the video bloggers popular in new </a:t>
            </a:r>
            <a:r>
              <a:rPr lang="en-US" sz="3600" dirty="0" smtClean="0">
                <a:latin typeface="Comic Sans MS" pitchFamily="66" charset="0"/>
              </a:rPr>
              <a:t>generation</a:t>
            </a:r>
          </a:p>
          <a:p>
            <a:r>
              <a:rPr lang="en-US" sz="3600" dirty="0" smtClean="0">
                <a:latin typeface="Comic Sans MS" pitchFamily="66" charset="0"/>
              </a:rPr>
              <a:t>To research how many people </a:t>
            </a:r>
            <a:r>
              <a:rPr lang="en-US" sz="3600" dirty="0">
                <a:latin typeface="Comic Sans MS" pitchFamily="66" charset="0"/>
              </a:rPr>
              <a:t>watch </a:t>
            </a:r>
            <a:r>
              <a:rPr lang="en-US" sz="3600" dirty="0" smtClean="0">
                <a:latin typeface="Comic Sans MS" pitchFamily="66" charset="0"/>
              </a:rPr>
              <a:t>YouTube, and want to be a video blogger</a:t>
            </a:r>
            <a:endParaRPr lang="kk-KZ" sz="3600" dirty="0" smtClean="0">
              <a:latin typeface="Comic Sans MS" pitchFamily="66" charset="0"/>
            </a:endParaRPr>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340768"/>
            <a:ext cx="4248472" cy="5184576"/>
          </a:xfrm>
        </p:spPr>
        <p:txBody>
          <a:bodyPr>
            <a:noAutofit/>
          </a:bodyPr>
          <a:lstStyle/>
          <a:p>
            <a:r>
              <a:rPr lang="en-US" sz="2400" dirty="0" smtClean="0">
                <a:solidFill>
                  <a:schemeClr val="tx1"/>
                </a:solidFill>
                <a:latin typeface="Comic Sans MS" pitchFamily="66" charset="0"/>
              </a:rPr>
              <a:t>We think, more or less experienced users of the Internet for a long time know all. The </a:t>
            </a:r>
            <a:r>
              <a:rPr lang="en-US" sz="2400" dirty="0" err="1" smtClean="0">
                <a:solidFill>
                  <a:schemeClr val="tx1"/>
                </a:solidFill>
                <a:latin typeface="Comic Sans MS" pitchFamily="66" charset="0"/>
              </a:rPr>
              <a:t>videoblog</a:t>
            </a:r>
            <a:r>
              <a:rPr lang="en-US" sz="2400" dirty="0" smtClean="0">
                <a:solidFill>
                  <a:schemeClr val="tx1"/>
                </a:solidFill>
                <a:latin typeface="Comic Sans MS" pitchFamily="66" charset="0"/>
              </a:rPr>
              <a:t> is practically the same, but only here the information is provided by means of video. Well and it, however, too should be clear … Recently </a:t>
            </a:r>
            <a:r>
              <a:rPr lang="en-US" sz="2400" dirty="0" err="1" smtClean="0">
                <a:solidFill>
                  <a:schemeClr val="tx1"/>
                </a:solidFill>
                <a:latin typeface="Comic Sans MS" pitchFamily="66" charset="0"/>
              </a:rPr>
              <a:t>videobloggers</a:t>
            </a:r>
            <a:r>
              <a:rPr lang="en-US" sz="2400" dirty="0" smtClean="0">
                <a:solidFill>
                  <a:schemeClr val="tx1"/>
                </a:solidFill>
                <a:latin typeface="Comic Sans MS" pitchFamily="66" charset="0"/>
              </a:rPr>
              <a:t> has appeared especially much on such known service, as YouTube.</a:t>
            </a:r>
            <a:endParaRPr lang="ru-RU" sz="2400" dirty="0">
              <a:solidFill>
                <a:schemeClr val="tx1"/>
              </a:solidFill>
              <a:latin typeface="Comic Sans MS" pitchFamily="66" charset="0"/>
            </a:endParaRPr>
          </a:p>
        </p:txBody>
      </p:sp>
      <p:sp>
        <p:nvSpPr>
          <p:cNvPr id="4" name="Текст 3"/>
          <p:cNvSpPr>
            <a:spLocks noGrp="1"/>
          </p:cNvSpPr>
          <p:nvPr>
            <p:ph type="body" idx="2"/>
          </p:nvPr>
        </p:nvSpPr>
        <p:spPr>
          <a:xfrm>
            <a:off x="323528" y="404665"/>
            <a:ext cx="8424936" cy="792087"/>
          </a:xfrm>
        </p:spPr>
        <p:txBody>
          <a:bodyPr>
            <a:normAutofit/>
          </a:bodyPr>
          <a:lstStyle/>
          <a:p>
            <a:pPr algn="ctr"/>
            <a:r>
              <a:rPr lang="en-US" sz="4400" b="1" dirty="0" smtClean="0">
                <a:latin typeface="Comic Sans MS" pitchFamily="66" charset="0"/>
              </a:rPr>
              <a:t>What is the blog?</a:t>
            </a:r>
            <a:endParaRPr lang="ru-RU" sz="4400" b="1" dirty="0"/>
          </a:p>
        </p:txBody>
      </p:sp>
      <p:pic>
        <p:nvPicPr>
          <p:cNvPr id="5" name="Содержимое 4" descr="93A.png"/>
          <p:cNvPicPr>
            <a:picLocks noGrp="1" noChangeAspect="1"/>
          </p:cNvPicPr>
          <p:nvPr>
            <p:ph sz="half" idx="1"/>
          </p:nvPr>
        </p:nvPicPr>
        <p:blipFill>
          <a:blip r:embed="rId2" cstate="print"/>
          <a:stretch>
            <a:fillRect/>
          </a:stretch>
        </p:blipFill>
        <p:spPr>
          <a:xfrm>
            <a:off x="4644008" y="1988840"/>
            <a:ext cx="4320480" cy="3240360"/>
          </a:xfrm>
        </p:spPr>
      </p:pic>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ircle(in)">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556792"/>
            <a:ext cx="4896544" cy="4896544"/>
          </a:xfrm>
        </p:spPr>
        <p:txBody>
          <a:bodyPr>
            <a:noAutofit/>
          </a:bodyPr>
          <a:lstStyle/>
          <a:p>
            <a:r>
              <a:rPr lang="en-US" sz="2400" dirty="0" smtClean="0">
                <a:solidFill>
                  <a:schemeClr val="tx1"/>
                </a:solidFill>
                <a:latin typeface="Comic Sans MS" pitchFamily="66" charset="0"/>
                <a:ea typeface="BatangChe" pitchFamily="49" charset="-127"/>
              </a:rPr>
              <a:t>The video </a:t>
            </a:r>
            <a:r>
              <a:rPr lang="en-US" sz="2400" dirty="0">
                <a:solidFill>
                  <a:schemeClr val="tx1"/>
                </a:solidFill>
                <a:latin typeface="Comic Sans MS" pitchFamily="66" charset="0"/>
                <a:ea typeface="BatangChe" pitchFamily="49" charset="-127"/>
              </a:rPr>
              <a:t>blogger — the person. which shoots the movie and </a:t>
            </a:r>
            <a:r>
              <a:rPr lang="en-US" sz="2400" dirty="0" smtClean="0">
                <a:solidFill>
                  <a:schemeClr val="tx1"/>
                </a:solidFill>
                <a:latin typeface="Comic Sans MS" pitchFamily="66" charset="0"/>
                <a:ea typeface="BatangChe" pitchFamily="49" charset="-127"/>
              </a:rPr>
              <a:t>spreads it </a:t>
            </a:r>
            <a:r>
              <a:rPr lang="en-US" sz="2400" dirty="0">
                <a:solidFill>
                  <a:schemeClr val="tx1"/>
                </a:solidFill>
                <a:latin typeface="Comic Sans MS" pitchFamily="66" charset="0"/>
                <a:ea typeface="BatangChe" pitchFamily="49" charset="-127"/>
              </a:rPr>
              <a:t>in the Network (this very rough definition, but it quite and). The video blog can be also created for the income, it is possible also on pure enthusiasm. It is possible, and unite him — to earn in addition on a hobby which is so remarkable, trust! Nearby in a picture - </a:t>
            </a:r>
            <a:r>
              <a:rPr lang="en-US" sz="2400" dirty="0" smtClean="0">
                <a:solidFill>
                  <a:schemeClr val="tx1"/>
                </a:solidFill>
                <a:latin typeface="Comic Sans MS" pitchFamily="66" charset="0"/>
                <a:ea typeface="BatangChe" pitchFamily="49" charset="-127"/>
              </a:rPr>
              <a:t>video </a:t>
            </a:r>
            <a:r>
              <a:rPr lang="en-US" sz="2400" dirty="0">
                <a:solidFill>
                  <a:schemeClr val="tx1"/>
                </a:solidFill>
                <a:latin typeface="Comic Sans MS" pitchFamily="66" charset="0"/>
                <a:ea typeface="BatangChe" pitchFamily="49" charset="-127"/>
              </a:rPr>
              <a:t>blogger who earns on video Very much.</a:t>
            </a:r>
            <a:endParaRPr lang="ru-RU" sz="2400" b="1" dirty="0">
              <a:solidFill>
                <a:schemeClr val="tx1"/>
              </a:solidFill>
              <a:latin typeface="Comic Sans MS" pitchFamily="66" charset="0"/>
              <a:ea typeface="BatangChe" pitchFamily="49" charset="-127"/>
            </a:endParaRPr>
          </a:p>
        </p:txBody>
      </p:sp>
      <p:sp>
        <p:nvSpPr>
          <p:cNvPr id="6" name="Текст 5"/>
          <p:cNvSpPr>
            <a:spLocks noGrp="1"/>
          </p:cNvSpPr>
          <p:nvPr>
            <p:ph type="body" idx="2"/>
          </p:nvPr>
        </p:nvSpPr>
        <p:spPr>
          <a:xfrm>
            <a:off x="827584" y="548681"/>
            <a:ext cx="7200800" cy="792087"/>
          </a:xfrm>
        </p:spPr>
        <p:txBody>
          <a:bodyPr>
            <a:normAutofit/>
          </a:bodyPr>
          <a:lstStyle/>
          <a:p>
            <a:pPr algn="ctr"/>
            <a:r>
              <a:rPr lang="en-US" sz="4000" b="1" dirty="0" smtClean="0">
                <a:latin typeface="Comic Sans MS" pitchFamily="66" charset="0"/>
              </a:rPr>
              <a:t>Who </a:t>
            </a:r>
            <a:r>
              <a:rPr lang="en-US" sz="4000" b="1" dirty="0">
                <a:latin typeface="Comic Sans MS" pitchFamily="66" charset="0"/>
              </a:rPr>
              <a:t>is the video </a:t>
            </a:r>
            <a:r>
              <a:rPr lang="en-US" sz="4000" b="1" dirty="0" smtClean="0">
                <a:latin typeface="Comic Sans MS" pitchFamily="66" charset="0"/>
              </a:rPr>
              <a:t>blogger?</a:t>
            </a:r>
            <a:endParaRPr lang="en-US" sz="4000" b="1" dirty="0">
              <a:latin typeface="Comic Sans MS" pitchFamily="66" charset="0"/>
            </a:endParaRPr>
          </a:p>
          <a:p>
            <a:pPr algn="ctr"/>
            <a:endParaRPr lang="ru-RU" sz="4000" b="1" dirty="0">
              <a:latin typeface="Comic Sans MS" pitchFamily="66" charset="0"/>
            </a:endParaRPr>
          </a:p>
        </p:txBody>
      </p:sp>
      <p:pic>
        <p:nvPicPr>
          <p:cNvPr id="5" name="Содержимое 4" descr="pic2.jpg"/>
          <p:cNvPicPr>
            <a:picLocks noGrp="1" noChangeAspect="1"/>
          </p:cNvPicPr>
          <p:nvPr>
            <p:ph sz="half" idx="1"/>
          </p:nvPr>
        </p:nvPicPr>
        <p:blipFill>
          <a:blip r:embed="rId2" cstate="print"/>
          <a:stretch>
            <a:fillRect/>
          </a:stretch>
        </p:blipFill>
        <p:spPr>
          <a:xfrm>
            <a:off x="5580112" y="1916832"/>
            <a:ext cx="3240360" cy="3312368"/>
          </a:xfrm>
        </p:spPr>
      </p:pic>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randombar(horizontal)">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fill="hold"/>
                                        <p:tgtEl>
                                          <p:spTgt spid="2"/>
                                        </p:tgtEl>
                                        <p:attrNameLst>
                                          <p:attrName>ppt_w</p:attrName>
                                        </p:attrNameLst>
                                      </p:cBhvr>
                                      <p:tavLst>
                                        <p:tav tm="0">
                                          <p:val>
                                            <p:fltVal val="0"/>
                                          </p:val>
                                        </p:tav>
                                        <p:tav tm="100000">
                                          <p:val>
                                            <p:strVal val="#ppt_w"/>
                                          </p:val>
                                        </p:tav>
                                      </p:tavLst>
                                    </p:anim>
                                    <p:anim calcmode="lin" valueType="num">
                                      <p:cBhvr>
                                        <p:cTn id="13" dur="500" fill="hold"/>
                                        <p:tgtEl>
                                          <p:spTgt spid="2"/>
                                        </p:tgtEl>
                                        <p:attrNameLst>
                                          <p:attrName>ppt_h</p:attrName>
                                        </p:attrNameLst>
                                      </p:cBhvr>
                                      <p:tavLst>
                                        <p:tav tm="0">
                                          <p:val>
                                            <p:fltVal val="0"/>
                                          </p:val>
                                        </p:tav>
                                        <p:tav tm="100000">
                                          <p:val>
                                            <p:strVal val="#ppt_h"/>
                                          </p:val>
                                        </p:tav>
                                      </p:tavLst>
                                    </p:anim>
                                    <p:animEffect transition="in" filter="fade">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539552" y="764704"/>
            <a:ext cx="7992888" cy="1080120"/>
          </a:xfrm>
        </p:spPr>
        <p:txBody>
          <a:bodyPr>
            <a:noAutofit/>
          </a:bodyPr>
          <a:lstStyle/>
          <a:p>
            <a:pPr algn="ctr"/>
            <a:r>
              <a:rPr lang="en-US" sz="4400" dirty="0" smtClean="0">
                <a:solidFill>
                  <a:schemeClr val="tx1"/>
                </a:solidFill>
                <a:latin typeface="Comic Sans MS" pitchFamily="66" charset="0"/>
              </a:rPr>
              <a:t>Why are the video bloggers popular in </a:t>
            </a:r>
            <a:r>
              <a:rPr lang="en-US" sz="4400" dirty="0">
                <a:solidFill>
                  <a:schemeClr val="tx1"/>
                </a:solidFill>
                <a:latin typeface="Comic Sans MS" pitchFamily="66" charset="0"/>
              </a:rPr>
              <a:t>new generation?</a:t>
            </a:r>
            <a:endParaRPr lang="ru-RU" sz="4400" dirty="0">
              <a:solidFill>
                <a:schemeClr val="tx1"/>
              </a:solidFill>
              <a:latin typeface="Comic Sans MS" pitchFamily="66" charset="0"/>
            </a:endParaRPr>
          </a:p>
        </p:txBody>
      </p:sp>
      <p:sp>
        <p:nvSpPr>
          <p:cNvPr id="7" name="Текст 6"/>
          <p:cNvSpPr>
            <a:spLocks noGrp="1"/>
          </p:cNvSpPr>
          <p:nvPr>
            <p:ph type="body" idx="2"/>
          </p:nvPr>
        </p:nvSpPr>
        <p:spPr>
          <a:xfrm>
            <a:off x="395536" y="2204864"/>
            <a:ext cx="8424936" cy="4423583"/>
          </a:xfrm>
        </p:spPr>
        <p:txBody>
          <a:bodyPr>
            <a:normAutofit fontScale="92500" lnSpcReduction="10000"/>
          </a:bodyPr>
          <a:lstStyle/>
          <a:p>
            <a:r>
              <a:rPr lang="en-US" sz="2400" b="1" dirty="0" smtClean="0">
                <a:latin typeface="Comic Sans MS" pitchFamily="66" charset="0"/>
              </a:rPr>
              <a:t>First reason</a:t>
            </a:r>
            <a:r>
              <a:rPr lang="en-US" sz="2400" dirty="0">
                <a:latin typeface="Comic Sans MS" pitchFamily="66" charset="0"/>
              </a:rPr>
              <a:t>, </a:t>
            </a:r>
            <a:r>
              <a:rPr lang="en-US" sz="2400" dirty="0" smtClean="0">
                <a:latin typeface="Comic Sans MS" pitchFamily="66" charset="0"/>
              </a:rPr>
              <a:t>the </a:t>
            </a:r>
            <a:r>
              <a:rPr lang="en-US" sz="2400" dirty="0">
                <a:latin typeface="Comic Sans MS" pitchFamily="66" charset="0"/>
              </a:rPr>
              <a:t>video blog is more informative, than the usual text blog. </a:t>
            </a:r>
          </a:p>
          <a:p>
            <a:endParaRPr lang="en-US" sz="2400" dirty="0" smtClean="0">
              <a:latin typeface="Comic Sans MS" pitchFamily="66" charset="0"/>
            </a:endParaRPr>
          </a:p>
          <a:p>
            <a:r>
              <a:rPr lang="en-US" sz="2400" b="1" dirty="0" smtClean="0">
                <a:latin typeface="Comic Sans MS" pitchFamily="66" charset="0"/>
              </a:rPr>
              <a:t>Second reason</a:t>
            </a:r>
            <a:r>
              <a:rPr lang="en-US" sz="2400" dirty="0" smtClean="0">
                <a:latin typeface="Comic Sans MS" pitchFamily="66" charset="0"/>
              </a:rPr>
              <a:t>, is by </a:t>
            </a:r>
            <a:r>
              <a:rPr lang="en-US" sz="2400" dirty="0">
                <a:latin typeface="Comic Sans MS" pitchFamily="66" charset="0"/>
              </a:rPr>
              <a:t>means of video you will be able to understand most precisely all information, most in details to consider things or beautiful and interesting places. And if each user reads the same text differently, then on video all will hear your live speech.</a:t>
            </a:r>
            <a:endParaRPr lang="en-US" sz="2400" dirty="0" smtClean="0">
              <a:latin typeface="Comic Sans MS" pitchFamily="66" charset="0"/>
            </a:endParaRPr>
          </a:p>
          <a:p>
            <a:endParaRPr lang="en-US" sz="2400" dirty="0" smtClean="0">
              <a:latin typeface="Comic Sans MS" pitchFamily="66" charset="0"/>
            </a:endParaRPr>
          </a:p>
          <a:p>
            <a:r>
              <a:rPr lang="en-US" sz="2400" b="1" dirty="0" smtClean="0">
                <a:latin typeface="Comic Sans MS" pitchFamily="66" charset="0"/>
              </a:rPr>
              <a:t>Third reason</a:t>
            </a:r>
            <a:r>
              <a:rPr lang="en-US" sz="2400" dirty="0" smtClean="0">
                <a:latin typeface="Comic Sans MS" pitchFamily="66" charset="0"/>
              </a:rPr>
              <a:t>, </a:t>
            </a:r>
            <a:r>
              <a:rPr lang="en-US" sz="2400" dirty="0">
                <a:latin typeface="Comic Sans MS" pitchFamily="66" charset="0"/>
              </a:rPr>
              <a:t>is </a:t>
            </a:r>
            <a:r>
              <a:rPr lang="en-US" sz="2400" dirty="0" smtClean="0">
                <a:latin typeface="Comic Sans MS" pitchFamily="66" charset="0"/>
              </a:rPr>
              <a:t>the </a:t>
            </a:r>
            <a:r>
              <a:rPr lang="en-US" sz="2400" dirty="0">
                <a:latin typeface="Comic Sans MS" pitchFamily="66" charset="0"/>
              </a:rPr>
              <a:t>format of the video blog is most convenient for visitors. It is much more interesting to new generation to watch video, but not to read the next article, constantly scrolling pages in the browser.</a:t>
            </a:r>
            <a:endParaRPr lang="ru-RU" sz="2400" dirty="0">
              <a:latin typeface="Comic Sans MS" pitchFamily="66" charset="0"/>
            </a:endParaRPr>
          </a:p>
        </p:txBody>
      </p:sp>
      <p:sp>
        <p:nvSpPr>
          <p:cNvPr id="6" name="Содержимое 5"/>
          <p:cNvSpPr>
            <a:spLocks noGrp="1"/>
          </p:cNvSpPr>
          <p:nvPr>
            <p:ph sz="half" idx="1"/>
          </p:nvPr>
        </p:nvSpPr>
        <p:spPr>
          <a:xfrm>
            <a:off x="8676456" y="6381328"/>
            <a:ext cx="288032" cy="319128"/>
          </a:xfrm>
        </p:spPr>
        <p:txBody>
          <a:bodyPr>
            <a:normAutofit fontScale="55000" lnSpcReduction="20000"/>
          </a:bodyPr>
          <a:lstStyle/>
          <a:p>
            <a:endParaRPr lang="ru-RU" dirty="0"/>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xEl>
                                              <p:pRg st="4" end="4"/>
                                            </p:txEl>
                                          </p:spTgt>
                                        </p:tgtEl>
                                        <p:attrNameLst>
                                          <p:attrName>style.visibility</p:attrName>
                                        </p:attrNameLst>
                                      </p:cBhvr>
                                      <p:to>
                                        <p:strVal val="visible"/>
                                      </p:to>
                                    </p:set>
                                    <p:animEffect transition="in" filter="fade">
                                      <p:cBhvr>
                                        <p:cTn id="22"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764704"/>
            <a:ext cx="8147248" cy="1728192"/>
          </a:xfrm>
        </p:spPr>
        <p:txBody>
          <a:bodyPr>
            <a:noAutofit/>
          </a:bodyPr>
          <a:lstStyle/>
          <a:p>
            <a:pPr algn="ctr"/>
            <a:r>
              <a:rPr lang="en-US" b="1" dirty="0" smtClean="0">
                <a:solidFill>
                  <a:schemeClr val="tx1"/>
                </a:solidFill>
                <a:latin typeface="Comic Sans MS" pitchFamily="66" charset="0"/>
              </a:rPr>
              <a:t>How </a:t>
            </a:r>
            <a:r>
              <a:rPr lang="en-US" b="1" dirty="0">
                <a:solidFill>
                  <a:schemeClr val="tx1"/>
                </a:solidFill>
                <a:latin typeface="Comic Sans MS" pitchFamily="66" charset="0"/>
              </a:rPr>
              <a:t>many people watch </a:t>
            </a:r>
            <a:r>
              <a:rPr lang="en-US" b="1" dirty="0" err="1">
                <a:solidFill>
                  <a:schemeClr val="tx1"/>
                </a:solidFill>
                <a:latin typeface="Comic Sans MS" pitchFamily="66" charset="0"/>
              </a:rPr>
              <a:t>YouTube,and</a:t>
            </a:r>
            <a:r>
              <a:rPr lang="en-US" b="1" dirty="0">
                <a:solidFill>
                  <a:schemeClr val="tx1"/>
                </a:solidFill>
                <a:latin typeface="Comic Sans MS" pitchFamily="66" charset="0"/>
              </a:rPr>
              <a:t> want </a:t>
            </a:r>
            <a:r>
              <a:rPr lang="en-US" b="1" dirty="0" smtClean="0">
                <a:solidFill>
                  <a:schemeClr val="tx1"/>
                </a:solidFill>
                <a:latin typeface="Comic Sans MS" pitchFamily="66" charset="0"/>
              </a:rPr>
              <a:t>to be </a:t>
            </a:r>
            <a:r>
              <a:rPr lang="en-US" b="1" dirty="0">
                <a:solidFill>
                  <a:schemeClr val="tx1"/>
                </a:solidFill>
                <a:latin typeface="Comic Sans MS" pitchFamily="66" charset="0"/>
              </a:rPr>
              <a:t>a video </a:t>
            </a:r>
            <a:r>
              <a:rPr lang="en-US" b="1" dirty="0" smtClean="0">
                <a:solidFill>
                  <a:schemeClr val="tx1"/>
                </a:solidFill>
                <a:latin typeface="Comic Sans MS" pitchFamily="66" charset="0"/>
              </a:rPr>
              <a:t>blogger?</a:t>
            </a:r>
            <a:r>
              <a:rPr lang="en-US" b="1" dirty="0">
                <a:solidFill>
                  <a:schemeClr val="tx1"/>
                </a:solidFill>
                <a:latin typeface="Comic Sans MS" pitchFamily="66" charset="0"/>
              </a:rPr>
              <a:t/>
            </a:r>
            <a:br>
              <a:rPr lang="en-US" b="1" dirty="0">
                <a:solidFill>
                  <a:schemeClr val="tx1"/>
                </a:solidFill>
                <a:latin typeface="Comic Sans MS" pitchFamily="66" charset="0"/>
              </a:rPr>
            </a:br>
            <a:endParaRPr lang="ru-RU" b="1" dirty="0">
              <a:solidFill>
                <a:schemeClr val="tx1"/>
              </a:solidFill>
              <a:latin typeface="Comic Sans MS" pitchFamily="66" charset="0"/>
            </a:endParaRPr>
          </a:p>
        </p:txBody>
      </p:sp>
      <p:graphicFrame>
        <p:nvGraphicFramePr>
          <p:cNvPr id="6" name="Объект 5"/>
          <p:cNvGraphicFramePr>
            <a:graphicFrameLocks noGrp="1"/>
          </p:cNvGraphicFramePr>
          <p:nvPr>
            <p:ph idx="1"/>
            <p:extLst>
              <p:ext uri="{D42A27DB-BD31-4B8C-83A1-F6EECF244321}">
                <p14:modId xmlns:p14="http://schemas.microsoft.com/office/powerpoint/2010/main" val="1292496627"/>
              </p:ext>
            </p:extLst>
          </p:nvPr>
        </p:nvGraphicFramePr>
        <p:xfrm>
          <a:off x="395537" y="2420889"/>
          <a:ext cx="8568950" cy="4349661"/>
        </p:xfrm>
        <a:graphic>
          <a:graphicData uri="http://schemas.openxmlformats.org/drawingml/2006/table">
            <a:tbl>
              <a:tblPr firstRow="1" bandRow="1">
                <a:tableStyleId>{5C22544A-7EE6-4342-B048-85BDC9FD1C3A}</a:tableStyleId>
              </a:tblPr>
              <a:tblGrid>
                <a:gridCol w="1713790"/>
                <a:gridCol w="1713790"/>
                <a:gridCol w="1713790"/>
                <a:gridCol w="1713790"/>
                <a:gridCol w="1713790"/>
              </a:tblGrid>
              <a:tr h="1281459">
                <a:tc>
                  <a:txBody>
                    <a:bodyPr/>
                    <a:lstStyle/>
                    <a:p>
                      <a:endParaRPr lang="ru-RU" dirty="0"/>
                    </a:p>
                  </a:txBody>
                  <a:tcPr/>
                </a:tc>
                <a:tc>
                  <a:txBody>
                    <a:bodyPr/>
                    <a:lstStyle/>
                    <a:p>
                      <a:r>
                        <a:rPr lang="en-US" sz="2000" dirty="0" smtClean="0">
                          <a:latin typeface="Comic Sans MS" pitchFamily="66" charset="0"/>
                        </a:rPr>
                        <a:t>Watch video on You</a:t>
                      </a:r>
                      <a:r>
                        <a:rPr lang="en-US" sz="2000" baseline="0" dirty="0" smtClean="0">
                          <a:latin typeface="Comic Sans MS" pitchFamily="66" charset="0"/>
                        </a:rPr>
                        <a:t> Tube</a:t>
                      </a:r>
                      <a:endParaRPr lang="ru-RU" sz="2000" dirty="0">
                        <a:latin typeface="Comic Sans MS" pitchFamily="66" charset="0"/>
                      </a:endParaRPr>
                    </a:p>
                  </a:txBody>
                  <a:tcPr/>
                </a:tc>
                <a:tc>
                  <a:txBody>
                    <a:bodyPr/>
                    <a:lstStyle/>
                    <a:p>
                      <a:r>
                        <a:rPr lang="en-US" sz="2000" dirty="0" smtClean="0">
                          <a:latin typeface="Comic Sans MS" pitchFamily="66" charset="0"/>
                        </a:rPr>
                        <a:t>Don’t</a:t>
                      </a:r>
                      <a:r>
                        <a:rPr lang="en-US" sz="2000" baseline="0" dirty="0" smtClean="0">
                          <a:latin typeface="Comic Sans MS" pitchFamily="66" charset="0"/>
                        </a:rPr>
                        <a:t> watch video on You Tube</a:t>
                      </a:r>
                    </a:p>
                    <a:p>
                      <a:r>
                        <a:rPr lang="en-US" sz="2000" baseline="0" dirty="0" smtClean="0"/>
                        <a:t> </a:t>
                      </a:r>
                      <a:endParaRPr lang="ru-RU" sz="2000" dirty="0"/>
                    </a:p>
                  </a:txBody>
                  <a:tcPr/>
                </a:tc>
                <a:tc>
                  <a:txBody>
                    <a:bodyPr/>
                    <a:lstStyle/>
                    <a:p>
                      <a:r>
                        <a:rPr lang="en-US" sz="2000" dirty="0" smtClean="0">
                          <a:latin typeface="Comic Sans MS" pitchFamily="66" charset="0"/>
                        </a:rPr>
                        <a:t>Want to be video blogger</a:t>
                      </a:r>
                    </a:p>
                    <a:p>
                      <a:endParaRPr lang="ru-RU" sz="2000" dirty="0"/>
                    </a:p>
                  </a:txBody>
                  <a:tcPr/>
                </a:tc>
                <a:tc>
                  <a:txBody>
                    <a:bodyPr/>
                    <a:lstStyle/>
                    <a:p>
                      <a:r>
                        <a:rPr lang="en-US" sz="2000" dirty="0" smtClean="0">
                          <a:latin typeface="Comic Sans MS" pitchFamily="66" charset="0"/>
                        </a:rPr>
                        <a:t>Don’t want to be video blogger</a:t>
                      </a:r>
                    </a:p>
                    <a:p>
                      <a:endParaRPr lang="ru-RU" sz="2000" dirty="0"/>
                    </a:p>
                  </a:txBody>
                  <a:tcPr/>
                </a:tc>
              </a:tr>
              <a:tr h="1013007">
                <a:tc>
                  <a:txBody>
                    <a:bodyPr/>
                    <a:lstStyle/>
                    <a:p>
                      <a:r>
                        <a:rPr lang="en-US" sz="2400" dirty="0" smtClean="0">
                          <a:latin typeface="Comic Sans MS" pitchFamily="66" charset="0"/>
                        </a:rPr>
                        <a:t>Adults</a:t>
                      </a:r>
                      <a:endParaRPr lang="ru-RU" sz="2400" dirty="0">
                        <a:latin typeface="Comic Sans MS" pitchFamily="66" charset="0"/>
                      </a:endParaRPr>
                    </a:p>
                  </a:txBody>
                  <a:tcPr/>
                </a:tc>
                <a:tc>
                  <a:txBody>
                    <a:bodyPr/>
                    <a:lstStyle/>
                    <a:p>
                      <a:r>
                        <a:rPr lang="en-US" sz="2800" dirty="0" smtClean="0">
                          <a:latin typeface="Comic Sans MS" pitchFamily="66" charset="0"/>
                        </a:rPr>
                        <a:t>10</a:t>
                      </a:r>
                      <a:endParaRPr lang="ru-RU" sz="2800" dirty="0">
                        <a:latin typeface="Comic Sans MS" pitchFamily="66" charset="0"/>
                      </a:endParaRPr>
                    </a:p>
                  </a:txBody>
                  <a:tcPr/>
                </a:tc>
                <a:tc>
                  <a:txBody>
                    <a:bodyPr/>
                    <a:lstStyle/>
                    <a:p>
                      <a:r>
                        <a:rPr lang="en-US" sz="2800" dirty="0" smtClean="0">
                          <a:latin typeface="Comic Sans MS" pitchFamily="66" charset="0"/>
                        </a:rPr>
                        <a:t>10</a:t>
                      </a:r>
                      <a:endParaRPr lang="ru-RU" sz="2800" dirty="0">
                        <a:latin typeface="Comic Sans MS" pitchFamily="66" charset="0"/>
                      </a:endParaRPr>
                    </a:p>
                  </a:txBody>
                  <a:tcPr/>
                </a:tc>
                <a:tc>
                  <a:txBody>
                    <a:bodyPr/>
                    <a:lstStyle/>
                    <a:p>
                      <a:r>
                        <a:rPr lang="en-US" sz="2800" dirty="0" smtClean="0">
                          <a:latin typeface="Comic Sans MS" pitchFamily="66" charset="0"/>
                        </a:rPr>
                        <a:t>5</a:t>
                      </a:r>
                      <a:endParaRPr lang="ru-RU" sz="2800" dirty="0">
                        <a:latin typeface="Comic Sans MS" pitchFamily="66" charset="0"/>
                      </a:endParaRPr>
                    </a:p>
                  </a:txBody>
                  <a:tcPr/>
                </a:tc>
                <a:tc>
                  <a:txBody>
                    <a:bodyPr/>
                    <a:lstStyle/>
                    <a:p>
                      <a:r>
                        <a:rPr lang="en-US" sz="2800" dirty="0" smtClean="0">
                          <a:latin typeface="Comic Sans MS" pitchFamily="66" charset="0"/>
                        </a:rPr>
                        <a:t>15</a:t>
                      </a:r>
                      <a:endParaRPr lang="ru-RU" sz="2800" dirty="0">
                        <a:latin typeface="Comic Sans MS" pitchFamily="66" charset="0"/>
                      </a:endParaRPr>
                    </a:p>
                  </a:txBody>
                  <a:tcPr/>
                </a:tc>
              </a:tr>
              <a:tr h="1013007">
                <a:tc>
                  <a:txBody>
                    <a:bodyPr/>
                    <a:lstStyle/>
                    <a:p>
                      <a:r>
                        <a:rPr lang="en-US" sz="2400" dirty="0" smtClean="0">
                          <a:latin typeface="Comic Sans MS" pitchFamily="66" charset="0"/>
                        </a:rPr>
                        <a:t>Teenagers</a:t>
                      </a:r>
                      <a:endParaRPr lang="ru-RU" sz="2400" dirty="0">
                        <a:latin typeface="Comic Sans MS" pitchFamily="66" charset="0"/>
                      </a:endParaRPr>
                    </a:p>
                  </a:txBody>
                  <a:tcPr/>
                </a:tc>
                <a:tc>
                  <a:txBody>
                    <a:bodyPr/>
                    <a:lstStyle/>
                    <a:p>
                      <a:r>
                        <a:rPr lang="en-US" sz="2800" dirty="0" smtClean="0">
                          <a:latin typeface="Comic Sans MS" pitchFamily="66" charset="0"/>
                        </a:rPr>
                        <a:t>17</a:t>
                      </a:r>
                      <a:endParaRPr lang="ru-RU" sz="2800" dirty="0">
                        <a:latin typeface="Comic Sans MS" pitchFamily="66" charset="0"/>
                      </a:endParaRPr>
                    </a:p>
                  </a:txBody>
                  <a:tcPr/>
                </a:tc>
                <a:tc>
                  <a:txBody>
                    <a:bodyPr/>
                    <a:lstStyle/>
                    <a:p>
                      <a:r>
                        <a:rPr lang="en-US" sz="2800" dirty="0" smtClean="0">
                          <a:latin typeface="Comic Sans MS" pitchFamily="66" charset="0"/>
                        </a:rPr>
                        <a:t>3</a:t>
                      </a:r>
                      <a:endParaRPr lang="ru-RU" sz="2800" dirty="0">
                        <a:latin typeface="Comic Sans MS" pitchFamily="66" charset="0"/>
                      </a:endParaRPr>
                    </a:p>
                  </a:txBody>
                  <a:tcPr/>
                </a:tc>
                <a:tc>
                  <a:txBody>
                    <a:bodyPr/>
                    <a:lstStyle/>
                    <a:p>
                      <a:r>
                        <a:rPr lang="en-US" sz="2800" dirty="0" smtClean="0">
                          <a:latin typeface="Comic Sans MS" pitchFamily="66" charset="0"/>
                        </a:rPr>
                        <a:t>10</a:t>
                      </a:r>
                      <a:endParaRPr lang="ru-RU" sz="2800" dirty="0">
                        <a:latin typeface="Comic Sans MS" pitchFamily="66" charset="0"/>
                      </a:endParaRPr>
                    </a:p>
                  </a:txBody>
                  <a:tcPr/>
                </a:tc>
                <a:tc>
                  <a:txBody>
                    <a:bodyPr/>
                    <a:lstStyle/>
                    <a:p>
                      <a:r>
                        <a:rPr lang="en-US" sz="2800" dirty="0" smtClean="0">
                          <a:latin typeface="Comic Sans MS" pitchFamily="66" charset="0"/>
                        </a:rPr>
                        <a:t>10</a:t>
                      </a:r>
                      <a:endParaRPr lang="ru-RU" sz="2800" dirty="0">
                        <a:latin typeface="Comic Sans MS" pitchFamily="66" charset="0"/>
                      </a:endParaRPr>
                    </a:p>
                  </a:txBody>
                  <a:tcPr/>
                </a:tc>
              </a:tr>
              <a:tr h="1013007">
                <a:tc>
                  <a:txBody>
                    <a:bodyPr/>
                    <a:lstStyle/>
                    <a:p>
                      <a:r>
                        <a:rPr lang="en-US" sz="2400" dirty="0" smtClean="0">
                          <a:latin typeface="Comic Sans MS" pitchFamily="66" charset="0"/>
                        </a:rPr>
                        <a:t>Children</a:t>
                      </a:r>
                      <a:endParaRPr lang="ru-RU" sz="2400" dirty="0">
                        <a:latin typeface="Comic Sans MS" pitchFamily="66" charset="0"/>
                      </a:endParaRPr>
                    </a:p>
                  </a:txBody>
                  <a:tcPr/>
                </a:tc>
                <a:tc>
                  <a:txBody>
                    <a:bodyPr/>
                    <a:lstStyle/>
                    <a:p>
                      <a:r>
                        <a:rPr lang="en-US" sz="2800" dirty="0" smtClean="0">
                          <a:latin typeface="Comic Sans MS" pitchFamily="66" charset="0"/>
                        </a:rPr>
                        <a:t>11</a:t>
                      </a:r>
                      <a:endParaRPr lang="ru-RU" sz="2800" dirty="0">
                        <a:latin typeface="Comic Sans MS" pitchFamily="66" charset="0"/>
                      </a:endParaRPr>
                    </a:p>
                  </a:txBody>
                  <a:tcPr/>
                </a:tc>
                <a:tc>
                  <a:txBody>
                    <a:bodyPr/>
                    <a:lstStyle/>
                    <a:p>
                      <a:r>
                        <a:rPr lang="en-US" sz="2800" dirty="0" smtClean="0">
                          <a:latin typeface="Comic Sans MS" pitchFamily="66" charset="0"/>
                        </a:rPr>
                        <a:t>9</a:t>
                      </a:r>
                      <a:endParaRPr lang="ru-RU" sz="2800" dirty="0">
                        <a:latin typeface="Comic Sans MS" pitchFamily="66" charset="0"/>
                      </a:endParaRPr>
                    </a:p>
                  </a:txBody>
                  <a:tcPr/>
                </a:tc>
                <a:tc>
                  <a:txBody>
                    <a:bodyPr/>
                    <a:lstStyle/>
                    <a:p>
                      <a:r>
                        <a:rPr lang="en-US" sz="2800" dirty="0" smtClean="0">
                          <a:latin typeface="Comic Sans MS" pitchFamily="66" charset="0"/>
                        </a:rPr>
                        <a:t>8</a:t>
                      </a:r>
                      <a:endParaRPr lang="ru-RU" sz="2800" dirty="0">
                        <a:latin typeface="Comic Sans MS" pitchFamily="66" charset="0"/>
                      </a:endParaRPr>
                    </a:p>
                  </a:txBody>
                  <a:tcPr/>
                </a:tc>
                <a:tc>
                  <a:txBody>
                    <a:bodyPr/>
                    <a:lstStyle/>
                    <a:p>
                      <a:r>
                        <a:rPr lang="en-US" sz="2800" dirty="0" smtClean="0">
                          <a:latin typeface="Comic Sans MS" pitchFamily="66" charset="0"/>
                        </a:rPr>
                        <a:t>12</a:t>
                      </a:r>
                      <a:endParaRPr lang="ru-RU" sz="2800" dirty="0">
                        <a:latin typeface="Comic Sans MS" pitchFamily="66" charset="0"/>
                      </a:endParaRPr>
                    </a:p>
                  </a:txBody>
                  <a:tcPr/>
                </a:tc>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340861819"/>
              </p:ext>
            </p:extLst>
          </p:nvPr>
        </p:nvGraphicFramePr>
        <p:xfrm>
          <a:off x="323528" y="692696"/>
          <a:ext cx="8229600" cy="60270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14630553"/>
      </p:ext>
    </p:extLst>
  </p:cSld>
  <p:clrMapOvr>
    <a:masterClrMapping/>
  </p:clrMapOvr>
  <p:transition>
    <p:wheel spokes="8"/>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584" y="764704"/>
            <a:ext cx="7981200" cy="1152128"/>
          </a:xfrm>
        </p:spPr>
        <p:txBody>
          <a:bodyPr>
            <a:normAutofit fontScale="90000"/>
          </a:bodyPr>
          <a:lstStyle/>
          <a:p>
            <a:pPr algn="ctr"/>
            <a:r>
              <a:rPr lang="en-US" sz="4800" b="1" dirty="0" smtClean="0">
                <a:solidFill>
                  <a:schemeClr val="tx1"/>
                </a:solidFill>
                <a:latin typeface="Comic Sans MS" pitchFamily="66" charset="0"/>
              </a:rPr>
              <a:t>My </a:t>
            </a:r>
            <a:r>
              <a:rPr lang="en-US" sz="4800" b="1" dirty="0" err="1" smtClean="0">
                <a:solidFill>
                  <a:schemeClr val="tx1"/>
                </a:solidFill>
                <a:latin typeface="Comic Sans MS" pitchFamily="66" charset="0"/>
              </a:rPr>
              <a:t>favourite</a:t>
            </a:r>
            <a:r>
              <a:rPr lang="en-US" sz="4800" b="1" dirty="0" smtClean="0">
                <a:solidFill>
                  <a:schemeClr val="tx1"/>
                </a:solidFill>
                <a:latin typeface="Comic Sans MS" pitchFamily="66" charset="0"/>
              </a:rPr>
              <a:t> video blogger</a:t>
            </a:r>
            <a:endParaRPr lang="ru-RU" sz="4800" b="1" dirty="0">
              <a:solidFill>
                <a:schemeClr val="tx1"/>
              </a:solidFill>
              <a:latin typeface="Comic Sans MS" pitchFamily="66" charset="0"/>
            </a:endParaRPr>
          </a:p>
        </p:txBody>
      </p:sp>
      <p:sp>
        <p:nvSpPr>
          <p:cNvPr id="5" name="Текст 4"/>
          <p:cNvSpPr>
            <a:spLocks noGrp="1"/>
          </p:cNvSpPr>
          <p:nvPr>
            <p:ph type="body" idx="2"/>
          </p:nvPr>
        </p:nvSpPr>
        <p:spPr>
          <a:xfrm>
            <a:off x="395536" y="1916832"/>
            <a:ext cx="4176464" cy="4711614"/>
          </a:xfrm>
        </p:spPr>
        <p:txBody>
          <a:bodyPr>
            <a:normAutofit/>
          </a:bodyPr>
          <a:lstStyle/>
          <a:p>
            <a:r>
              <a:rPr lang="en-US" sz="2400" b="1" dirty="0">
                <a:latin typeface="Comic Sans MS" pitchFamily="66" charset="0"/>
              </a:rPr>
              <a:t>Zoe Elizabeth </a:t>
            </a:r>
            <a:r>
              <a:rPr lang="en-US" sz="2400" b="1" dirty="0" err="1">
                <a:latin typeface="Comic Sans MS" pitchFamily="66" charset="0"/>
              </a:rPr>
              <a:t>Sugg</a:t>
            </a:r>
            <a:r>
              <a:rPr lang="en-US" sz="2400" b="1" dirty="0">
                <a:latin typeface="Comic Sans MS" pitchFamily="66" charset="0"/>
              </a:rPr>
              <a:t> </a:t>
            </a:r>
            <a:r>
              <a:rPr lang="en-US" sz="2400" dirty="0" smtClean="0">
                <a:latin typeface="Comic Sans MS" pitchFamily="66" charset="0"/>
              </a:rPr>
              <a:t>is </a:t>
            </a:r>
            <a:r>
              <a:rPr lang="en-US" sz="2400" dirty="0">
                <a:latin typeface="Comic Sans MS" pitchFamily="66" charset="0"/>
              </a:rPr>
              <a:t>an English fashion and beauty b</a:t>
            </a:r>
            <a:r>
              <a:rPr lang="en-US" sz="2400" dirty="0" smtClean="0">
                <a:latin typeface="Comic Sans MS" pitchFamily="66" charset="0"/>
              </a:rPr>
              <a:t>logger</a:t>
            </a:r>
            <a:r>
              <a:rPr lang="en-US" sz="2400" dirty="0">
                <a:latin typeface="Comic Sans MS" pitchFamily="66" charset="0"/>
              </a:rPr>
              <a:t>, </a:t>
            </a:r>
            <a:r>
              <a:rPr lang="en-US" sz="2400" dirty="0" err="1">
                <a:latin typeface="Comic Sans MS" pitchFamily="66" charset="0"/>
              </a:rPr>
              <a:t>YouTuber</a:t>
            </a:r>
            <a:r>
              <a:rPr lang="en-US" sz="2400" dirty="0">
                <a:latin typeface="Comic Sans MS" pitchFamily="66" charset="0"/>
              </a:rPr>
              <a:t>, and author. She is best known by her YouTube username </a:t>
            </a:r>
            <a:r>
              <a:rPr lang="en-US" sz="2400" dirty="0" err="1" smtClean="0">
                <a:latin typeface="Comic Sans MS" pitchFamily="66" charset="0"/>
              </a:rPr>
              <a:t>Zoella</a:t>
            </a:r>
            <a:r>
              <a:rPr lang="en-US" sz="1600" dirty="0"/>
              <a:t>.</a:t>
            </a:r>
            <a:endParaRPr lang="ru-RU" sz="1600" dirty="0"/>
          </a:p>
        </p:txBody>
      </p:sp>
      <p:pic>
        <p:nvPicPr>
          <p:cNvPr id="4" name="Объект 3"/>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5004048" y="2276872"/>
            <a:ext cx="4139952" cy="3672408"/>
          </a:xfrm>
        </p:spPr>
      </p:pic>
    </p:spTree>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Яркая">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707</TotalTime>
  <Words>515</Words>
  <Application>Microsoft Office PowerPoint</Application>
  <PresentationFormat>Экран (4:3)</PresentationFormat>
  <Paragraphs>61</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Городская</vt:lpstr>
      <vt:lpstr>Role of video bloggers in life of new generation</vt:lpstr>
      <vt:lpstr>Aim</vt:lpstr>
      <vt:lpstr>Tasks</vt:lpstr>
      <vt:lpstr>We think, more or less experienced users of the Internet for a long time know all. The videoblog is practically the same, but only here the information is provided by means of video. Well and it, however, too should be clear … Recently videobloggers has appeared especially much on such known service, as YouTube.</vt:lpstr>
      <vt:lpstr>The video blogger — the person. which shoots the movie and spreads it in the Network (this very rough definition, but it quite and). The video blog can be also created for the income, it is possible also on pure enthusiasm. It is possible, and unite him — to earn in addition on a hobby which is so remarkable, trust! Nearby in a picture - video blogger who earns on video Very much.</vt:lpstr>
      <vt:lpstr>Why are the video bloggers popular in new generation?</vt:lpstr>
      <vt:lpstr>How many people watch YouTube,and want to be a video blogger? </vt:lpstr>
      <vt:lpstr>Презентация PowerPoint</vt:lpstr>
      <vt:lpstr>My favourite video blogger</vt:lpstr>
      <vt:lpstr>Advantages</vt:lpstr>
      <vt:lpstr>Disadvantages</vt:lpstr>
      <vt:lpstr>What I think about video bloggers’ life ?</vt:lpstr>
      <vt:lpstr>Презентация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Abraham lincoln</dc:title>
  <dc:creator>хозяин</dc:creator>
  <cp:lastModifiedBy>user</cp:lastModifiedBy>
  <cp:revision>70</cp:revision>
  <dcterms:created xsi:type="dcterms:W3CDTF">2015-04-16T17:09:17Z</dcterms:created>
  <dcterms:modified xsi:type="dcterms:W3CDTF">2016-04-21T02:01:28Z</dcterms:modified>
</cp:coreProperties>
</file>