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70" r:id="rId5"/>
    <p:sldId id="271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space investigation</c:v>
                </c:pt>
                <c:pt idx="1">
                  <c:v>military</c:v>
                </c:pt>
                <c:pt idx="2">
                  <c:v>manufacturing</c:v>
                </c:pt>
                <c:pt idx="3">
                  <c:v>assistant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</c:v>
                </c:pt>
                <c:pt idx="1">
                  <c:v>4</c:v>
                </c:pt>
                <c:pt idx="2">
                  <c:v>2</c:v>
                </c:pt>
                <c:pt idx="3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space investigation</c:v>
                </c:pt>
                <c:pt idx="1">
                  <c:v>military</c:v>
                </c:pt>
                <c:pt idx="2">
                  <c:v>manufacturing</c:v>
                </c:pt>
                <c:pt idx="3">
                  <c:v>assistant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Столбец3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space investigation</c:v>
                </c:pt>
                <c:pt idx="1">
                  <c:v>military</c:v>
                </c:pt>
                <c:pt idx="2">
                  <c:v>manufacturing</c:v>
                </c:pt>
                <c:pt idx="3">
                  <c:v>assistant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/>
        <c:axId val="53182848"/>
        <c:axId val="53184384"/>
      </c:barChart>
      <c:catAx>
        <c:axId val="53182848"/>
        <c:scaling>
          <c:orientation val="minMax"/>
        </c:scaling>
        <c:axPos val="b"/>
        <c:tickLblPos val="nextTo"/>
        <c:crossAx val="53184384"/>
        <c:crosses val="autoZero"/>
        <c:auto val="1"/>
        <c:lblAlgn val="ctr"/>
        <c:lblOffset val="100"/>
      </c:catAx>
      <c:valAx>
        <c:axId val="53184384"/>
        <c:scaling>
          <c:orientation val="minMax"/>
        </c:scaling>
        <c:axPos val="l"/>
        <c:majorGridlines/>
        <c:numFmt formatCode="General" sourceLinked="1"/>
        <c:tickLblPos val="nextTo"/>
        <c:crossAx val="5318284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Japan</c:v>
                </c:pt>
                <c:pt idx="1">
                  <c:v>the USA</c:v>
                </c:pt>
                <c:pt idx="2">
                  <c:v>Germany</c:v>
                </c:pt>
                <c:pt idx="3">
                  <c:v>Russia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</c:v>
                </c:pt>
                <c:pt idx="1">
                  <c:v>4</c:v>
                </c:pt>
                <c:pt idx="2">
                  <c:v>2</c:v>
                </c:pt>
                <c:pt idx="3">
                  <c:v>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Japan</c:v>
                </c:pt>
                <c:pt idx="1">
                  <c:v>the USA</c:v>
                </c:pt>
                <c:pt idx="2">
                  <c:v>Germany</c:v>
                </c:pt>
                <c:pt idx="3">
                  <c:v>Russia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Japan</c:v>
                </c:pt>
                <c:pt idx="1">
                  <c:v>the USA</c:v>
                </c:pt>
                <c:pt idx="2">
                  <c:v>Germany</c:v>
                </c:pt>
                <c:pt idx="3">
                  <c:v>Russia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/>
        <c:axId val="72366336"/>
        <c:axId val="72376320"/>
      </c:barChart>
      <c:catAx>
        <c:axId val="72366336"/>
        <c:scaling>
          <c:orientation val="minMax"/>
        </c:scaling>
        <c:axPos val="b"/>
        <c:numFmt formatCode="General" sourceLinked="1"/>
        <c:tickLblPos val="nextTo"/>
        <c:crossAx val="72376320"/>
        <c:crosses val="autoZero"/>
        <c:auto val="1"/>
        <c:lblAlgn val="ctr"/>
        <c:lblOffset val="100"/>
      </c:catAx>
      <c:valAx>
        <c:axId val="72376320"/>
        <c:scaling>
          <c:orientation val="minMax"/>
        </c:scaling>
        <c:axPos val="l"/>
        <c:majorGridlines/>
        <c:numFmt formatCode="General" sourceLinked="1"/>
        <c:tickLblPos val="nextTo"/>
        <c:crossAx val="72366336"/>
        <c:crosses val="autoZero"/>
        <c:crossBetween val="between"/>
      </c:valAx>
    </c:plotArea>
    <c:legend>
      <c:legendPos val="r"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medicine</c:v>
                </c:pt>
                <c:pt idx="1">
                  <c:v>military</c:v>
                </c:pt>
                <c:pt idx="2">
                  <c:v>space investigation</c:v>
                </c:pt>
                <c:pt idx="3">
                  <c:v>agriculture</c:v>
                </c:pt>
                <c:pt idx="4">
                  <c:v>assistance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10</c:v>
                </c:pt>
                <c:pt idx="1">
                  <c:v>2</c:v>
                </c:pt>
                <c:pt idx="2">
                  <c:v>3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medicine</c:v>
                </c:pt>
                <c:pt idx="1">
                  <c:v>military</c:v>
                </c:pt>
                <c:pt idx="2">
                  <c:v>space investigation</c:v>
                </c:pt>
                <c:pt idx="3">
                  <c:v>agriculture</c:v>
                </c:pt>
                <c:pt idx="4">
                  <c:v>assistance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Столбец3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medicine</c:v>
                </c:pt>
                <c:pt idx="1">
                  <c:v>military</c:v>
                </c:pt>
                <c:pt idx="2">
                  <c:v>space investigation</c:v>
                </c:pt>
                <c:pt idx="3">
                  <c:v>agriculture</c:v>
                </c:pt>
                <c:pt idx="4">
                  <c:v>assistance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dLbls/>
        <c:axId val="72473600"/>
        <c:axId val="72504064"/>
      </c:barChart>
      <c:catAx>
        <c:axId val="72473600"/>
        <c:scaling>
          <c:orientation val="minMax"/>
        </c:scaling>
        <c:axPos val="b"/>
        <c:tickLblPos val="nextTo"/>
        <c:crossAx val="72504064"/>
        <c:crosses val="autoZero"/>
        <c:auto val="1"/>
        <c:lblAlgn val="ctr"/>
        <c:lblOffset val="100"/>
      </c:catAx>
      <c:valAx>
        <c:axId val="72504064"/>
        <c:scaling>
          <c:orientation val="minMax"/>
        </c:scaling>
        <c:axPos val="l"/>
        <c:majorGridlines/>
        <c:numFmt formatCode="General" sourceLinked="1"/>
        <c:tickLblPos val="nextTo"/>
        <c:crossAx val="7247360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6000"/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ailytechinfo.org/robots/" TargetMode="External"/><Relationship Id="rId2" Type="http://schemas.openxmlformats.org/officeDocument/2006/relationships/hyperlink" Target="https://ru.wikipedia.org/wiki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51570" y="1340768"/>
            <a:ext cx="604242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Robotics- a part of our </a:t>
            </a:r>
          </a:p>
          <a:p>
            <a:r>
              <a:rPr lang="en-US" sz="4800" b="1" dirty="0"/>
              <a:t>f</a:t>
            </a:r>
            <a:r>
              <a:rPr lang="en-US" sz="4800" b="1" dirty="0" smtClean="0"/>
              <a:t>uture life.”</a:t>
            </a:r>
            <a:endParaRPr lang="ru-RU" sz="4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40362" y="332656"/>
            <a:ext cx="23487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/>
              <a:t>Theme</a:t>
            </a:r>
            <a:r>
              <a:rPr lang="en-US" sz="5400" b="1" dirty="0"/>
              <a:t>:</a:t>
            </a:r>
            <a:endParaRPr lang="ru-RU" sz="5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786446" y="4929198"/>
            <a:ext cx="26806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Presented by:</a:t>
            </a:r>
          </a:p>
          <a:p>
            <a:r>
              <a:rPr lang="en-US" dirty="0" smtClean="0"/>
              <a:t>s</a:t>
            </a:r>
            <a:r>
              <a:rPr lang="en-US" dirty="0" smtClean="0"/>
              <a:t>tudent of the 9</a:t>
            </a:r>
            <a:r>
              <a:rPr lang="en-US" baseline="30000" dirty="0" smtClean="0"/>
              <a:t>th</a:t>
            </a:r>
            <a:r>
              <a:rPr lang="en-US" dirty="0" smtClean="0"/>
              <a:t>   V form</a:t>
            </a:r>
          </a:p>
          <a:p>
            <a:r>
              <a:rPr lang="en-US" dirty="0" smtClean="0"/>
              <a:t>Kopyak Danil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075401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have pupils chosen these countries?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318888" y="1484784"/>
            <a:ext cx="26512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The USA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2699792" y="2276872"/>
            <a:ext cx="936104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4" idx="2"/>
          </p:cNvCxnSpPr>
          <p:nvPr/>
        </p:nvCxnSpPr>
        <p:spPr>
          <a:xfrm flipH="1">
            <a:off x="4644507" y="2408114"/>
            <a:ext cx="1" cy="6608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653115" y="2276872"/>
            <a:ext cx="1295149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USER\Desktop\Robonau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068960"/>
            <a:ext cx="2348379" cy="1562759"/>
          </a:xfrm>
          <a:prstGeom prst="rect">
            <a:avLst/>
          </a:prstGeom>
          <a:noFill/>
        </p:spPr>
      </p:pic>
      <p:pic>
        <p:nvPicPr>
          <p:cNvPr id="3075" name="Picture 3" descr="C:\Users\USER\Desktop\i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3140968"/>
            <a:ext cx="2338561" cy="13162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51821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have pupils chosen these countries?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46956" y="1484784"/>
            <a:ext cx="31951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Germany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2699792" y="2276872"/>
            <a:ext cx="936104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653115" y="2276872"/>
            <a:ext cx="1295149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C:\Users\USER\Desktop\i (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3140968"/>
            <a:ext cx="2304255" cy="1440160"/>
          </a:xfrm>
          <a:prstGeom prst="rect">
            <a:avLst/>
          </a:prstGeom>
          <a:noFill/>
        </p:spPr>
      </p:pic>
      <p:pic>
        <p:nvPicPr>
          <p:cNvPr id="4099" name="Picture 3" descr="C:\Users\USER\Desktop\991-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3140968"/>
            <a:ext cx="1856829" cy="18568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70526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have pupils chosen these countries?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02209" y="1484784"/>
            <a:ext cx="22846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Russia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cxnSp>
        <p:nvCxnSpPr>
          <p:cNvPr id="8" name="Прямая со стрелкой 7"/>
          <p:cNvCxnSpPr>
            <a:stCxn id="4" idx="2"/>
          </p:cNvCxnSpPr>
          <p:nvPr/>
        </p:nvCxnSpPr>
        <p:spPr>
          <a:xfrm>
            <a:off x="4644510" y="2408114"/>
            <a:ext cx="0" cy="6608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42692" y="3053002"/>
            <a:ext cx="3095626" cy="204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435083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spheres of industry will the robotics be more important in the future?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24784597"/>
              </p:ext>
            </p:extLst>
          </p:nvPr>
        </p:nvGraphicFramePr>
        <p:xfrm>
          <a:off x="755650" y="2060575"/>
          <a:ext cx="7931150" cy="4065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810171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1700808"/>
            <a:ext cx="4635821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People can be ill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 smtClean="0"/>
              <a:t>People want to live more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 smtClean="0"/>
              <a:t>People don’t want to become old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 smtClean="0"/>
              <a:t>People want to cure illnesses fast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 smtClean="0"/>
              <a:t>Many people are afraid of doctors’ mistakes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ru-RU" dirty="0"/>
          </a:p>
        </p:txBody>
      </p:sp>
      <p:pic>
        <p:nvPicPr>
          <p:cNvPr id="5122" name="Picture 2" descr="C:\Users\USER\Desktop\1344012839_letnyaya-prostu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836712"/>
            <a:ext cx="1512168" cy="1550941"/>
          </a:xfrm>
          <a:prstGeom prst="rect">
            <a:avLst/>
          </a:prstGeom>
          <a:noFill/>
        </p:spPr>
      </p:pic>
      <p:pic>
        <p:nvPicPr>
          <p:cNvPr id="5123" name="Picture 3" descr="C:\Users\USER\Desktop\58276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988840"/>
            <a:ext cx="2159074" cy="1503255"/>
          </a:xfrm>
          <a:prstGeom prst="rect">
            <a:avLst/>
          </a:prstGeom>
          <a:noFill/>
        </p:spPr>
      </p:pic>
      <p:pic>
        <p:nvPicPr>
          <p:cNvPr id="5125" name="Picture 5" descr="C:\Users\USER\Desktop\i (6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221088"/>
            <a:ext cx="2509539" cy="15328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8371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my work I wanted to </a:t>
            </a:r>
            <a:r>
              <a:rPr lang="en-US" dirty="0"/>
              <a:t>investigate what types of robots </a:t>
            </a:r>
            <a:r>
              <a:rPr lang="en-US" dirty="0" smtClean="0"/>
              <a:t>in the world are known for pupils. According to my research I’ve found out that a lot of pupils know much about robotics as a science and which of them are popular. During my research I could find where and what sphere of robotics would be developed in the future.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513340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Bibliography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Искусственный </a:t>
            </a:r>
            <a:r>
              <a:rPr lang="ru-RU" dirty="0"/>
              <a:t>интеллект. Современный подход 2-е изд. / </a:t>
            </a:r>
            <a:r>
              <a:rPr lang="ru-RU" dirty="0" err="1"/>
              <a:t>Artifical</a:t>
            </a:r>
            <a:r>
              <a:rPr lang="ru-RU" dirty="0"/>
              <a:t> </a:t>
            </a:r>
            <a:r>
              <a:rPr lang="ru-RU" dirty="0" err="1"/>
              <a:t>Intelligence</a:t>
            </a:r>
            <a:r>
              <a:rPr lang="ru-RU" dirty="0"/>
              <a:t>: A </a:t>
            </a:r>
            <a:r>
              <a:rPr lang="ru-RU" dirty="0" err="1"/>
              <a:t>Modern</a:t>
            </a:r>
            <a:r>
              <a:rPr lang="ru-RU" dirty="0"/>
              <a:t> </a:t>
            </a:r>
            <a:r>
              <a:rPr lang="ru-RU" dirty="0" err="1" smtClean="0"/>
              <a:t>Approach</a:t>
            </a:r>
            <a:r>
              <a:rPr lang="ru-RU" dirty="0"/>
              <a:t>-   Рассел С., </a:t>
            </a:r>
            <a:r>
              <a:rPr lang="ru-RU" dirty="0" err="1"/>
              <a:t>Норвиг</a:t>
            </a:r>
            <a:r>
              <a:rPr lang="ru-RU" dirty="0"/>
              <a:t> П</a:t>
            </a:r>
            <a:r>
              <a:rPr lang="ru-RU" dirty="0" smtClean="0"/>
              <a:t>.-2007</a:t>
            </a:r>
          </a:p>
          <a:p>
            <a:r>
              <a:rPr lang="en-US" dirty="0">
                <a:hlinkClick r:id="rId2"/>
              </a:rPr>
              <a:t>https://ru.wikipedia.org/wiki</a:t>
            </a:r>
            <a:r>
              <a:rPr lang="en-US" dirty="0" smtClean="0">
                <a:hlinkClick r:id="rId2"/>
              </a:rPr>
              <a:t>/</a:t>
            </a:r>
            <a:endParaRPr lang="ru-RU" dirty="0" smtClean="0"/>
          </a:p>
          <a:p>
            <a:r>
              <a:rPr lang="en-US" dirty="0">
                <a:hlinkClick r:id="rId3"/>
              </a:rPr>
              <a:t>http://www.dailytechinfo.org/robots</a:t>
            </a:r>
            <a:r>
              <a:rPr lang="en-US" dirty="0" smtClean="0">
                <a:hlinkClick r:id="rId3"/>
              </a:rPr>
              <a:t>/</a:t>
            </a:r>
            <a:endParaRPr lang="ru-RU" dirty="0" smtClean="0"/>
          </a:p>
          <a:p>
            <a:r>
              <a:rPr lang="en-US" dirty="0"/>
              <a:t>http://royallib.com/author/azimov_ayzek.html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49979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Actuality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 modern world the development of technology increases every day. We’ve already had a lot of different computers and robots which help us in different spheres of our life, starting with house assistant and finishing with space research.</a:t>
            </a:r>
          </a:p>
          <a:p>
            <a:r>
              <a:rPr lang="en-US" dirty="0" smtClean="0"/>
              <a:t>So as a result it is important nowadays to investigate what impact can robots work on peoples’ life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12394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Aims: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investigate what types of robots are known for pupils of my age.</a:t>
            </a:r>
          </a:p>
          <a:p>
            <a:r>
              <a:rPr lang="en-US" dirty="0" smtClean="0"/>
              <a:t>To find out what types of robots are popular now and where</a:t>
            </a:r>
          </a:p>
          <a:p>
            <a:r>
              <a:rPr lang="en-US" dirty="0" smtClean="0"/>
              <a:t>To predict the future of robot technologies.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67758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506" y="980728"/>
            <a:ext cx="82965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history of robotics is </a:t>
            </a:r>
            <a:r>
              <a:rPr lang="en-US" dirty="0" smtClean="0"/>
              <a:t>very interesting and very long. It is closely connected</a:t>
            </a:r>
          </a:p>
          <a:p>
            <a:r>
              <a:rPr lang="en-US" dirty="0" smtClean="0"/>
              <a:t>with the development of technology, science and the basic principle of progress. The</a:t>
            </a:r>
          </a:p>
          <a:p>
            <a:r>
              <a:rPr lang="en-US" dirty="0"/>
              <a:t>f</a:t>
            </a:r>
            <a:r>
              <a:rPr lang="en-US" dirty="0" smtClean="0"/>
              <a:t>acts of the first robots can be found in Ancient Greece which name was </a:t>
            </a:r>
            <a:r>
              <a:rPr lang="en-US" dirty="0" err="1" smtClean="0"/>
              <a:t>Talos</a:t>
            </a:r>
            <a:r>
              <a:rPr lang="en-US" dirty="0" smtClean="0"/>
              <a:t> – “Sun” </a:t>
            </a:r>
          </a:p>
          <a:p>
            <a:r>
              <a:rPr lang="en-US" dirty="0" smtClean="0"/>
              <a:t>by translation. 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325071"/>
            <a:ext cx="4684076" cy="2904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83840" y="5661248"/>
            <a:ext cx="76590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Talos</a:t>
            </a:r>
            <a:r>
              <a:rPr lang="en-US" dirty="0"/>
              <a:t> was a bronze man, </a:t>
            </a:r>
            <a:r>
              <a:rPr lang="en-US" dirty="0" err="1"/>
              <a:t>Talos</a:t>
            </a:r>
            <a:r>
              <a:rPr lang="en-US" dirty="0"/>
              <a:t>' </a:t>
            </a:r>
            <a:r>
              <a:rPr lang="en-US" dirty="0" smtClean="0"/>
              <a:t>single vein </a:t>
            </a:r>
            <a:r>
              <a:rPr lang="en-US" dirty="0"/>
              <a:t>was leading from his neck </a:t>
            </a:r>
            <a:r>
              <a:rPr lang="en-US" dirty="0" smtClean="0"/>
              <a:t>through his</a:t>
            </a:r>
          </a:p>
          <a:p>
            <a:r>
              <a:rPr lang="en-US" dirty="0" smtClean="0"/>
              <a:t> </a:t>
            </a:r>
            <a:r>
              <a:rPr lang="en-US" dirty="0"/>
              <a:t>body to one of his </a:t>
            </a:r>
            <a:r>
              <a:rPr lang="en-US" dirty="0" smtClean="0"/>
              <a:t>feet, </a:t>
            </a:r>
            <a:r>
              <a:rPr lang="en-US" dirty="0"/>
              <a:t>which </a:t>
            </a:r>
            <a:r>
              <a:rPr lang="en-US" dirty="0" smtClean="0"/>
              <a:t>was closed </a:t>
            </a:r>
            <a:r>
              <a:rPr lang="en-US" dirty="0"/>
              <a:t>by a bronze nail or a bronze </a:t>
            </a:r>
            <a:r>
              <a:rPr lang="en-US" dirty="0" smtClean="0"/>
              <a:t>pin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37533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1772816"/>
            <a:ext cx="834446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Since that time robotics starts developing and now we</a:t>
            </a:r>
          </a:p>
          <a:p>
            <a:r>
              <a:rPr lang="en-US" sz="2800" dirty="0" smtClean="0"/>
              <a:t>can find a lot of robots which  can change our life in the</a:t>
            </a:r>
          </a:p>
          <a:p>
            <a:r>
              <a:rPr lang="en-US" sz="2800" dirty="0" smtClean="0"/>
              <a:t>future.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750051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robots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1700808"/>
            <a:ext cx="27097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Space investigation 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851920" y="1694789"/>
            <a:ext cx="1173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military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300192" y="1694790"/>
            <a:ext cx="20584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manufacturing</a:t>
            </a:r>
            <a:endParaRPr lang="ru-RU" sz="2400" b="1" dirty="0"/>
          </a:p>
        </p:txBody>
      </p:sp>
      <p:pic>
        <p:nvPicPr>
          <p:cNvPr id="1026" name="Picture 2" descr="C:\Users\USER\Desktop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204864"/>
            <a:ext cx="2160240" cy="1469784"/>
          </a:xfrm>
          <a:prstGeom prst="rect">
            <a:avLst/>
          </a:prstGeom>
          <a:noFill/>
        </p:spPr>
      </p:pic>
      <p:pic>
        <p:nvPicPr>
          <p:cNvPr id="1027" name="Picture 3" descr="C:\Users\USER\Desktop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005064"/>
            <a:ext cx="2812665" cy="1872208"/>
          </a:xfrm>
          <a:prstGeom prst="rect">
            <a:avLst/>
          </a:prstGeom>
          <a:noFill/>
        </p:spPr>
      </p:pic>
      <p:pic>
        <p:nvPicPr>
          <p:cNvPr id="1028" name="Picture 4" descr="C:\Users\USER\Desktop\i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2132856"/>
            <a:ext cx="2411431" cy="1800200"/>
          </a:xfrm>
          <a:prstGeom prst="rect">
            <a:avLst/>
          </a:prstGeom>
          <a:noFill/>
        </p:spPr>
      </p:pic>
      <p:pic>
        <p:nvPicPr>
          <p:cNvPr id="1029" name="Picture 5" descr="C:\Users\USER\Desktop\militray-ground-robot-netdugou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4509120"/>
            <a:ext cx="2491981" cy="1728192"/>
          </a:xfrm>
          <a:prstGeom prst="rect">
            <a:avLst/>
          </a:prstGeom>
          <a:noFill/>
        </p:spPr>
      </p:pic>
      <p:pic>
        <p:nvPicPr>
          <p:cNvPr id="1031" name="Picture 7" descr="C:\Users\USER\Desktop\wm_normal_hyundai-plant-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2060848"/>
            <a:ext cx="2476537" cy="1656184"/>
          </a:xfrm>
          <a:prstGeom prst="rect">
            <a:avLst/>
          </a:prstGeom>
          <a:noFill/>
        </p:spPr>
      </p:pic>
      <p:pic>
        <p:nvPicPr>
          <p:cNvPr id="1032" name="Picture 8" descr="C:\Users\USER\Desktop\JP-ROBOT-1-superJumbo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8184" y="4005064"/>
            <a:ext cx="2674139" cy="17281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59598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b="1" dirty="0" smtClean="0"/>
              <a:t>Quiz</a:t>
            </a:r>
            <a:endParaRPr lang="ru-RU" sz="7200" b="1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What kind of robotics is popular now? (17)</a:t>
            </a:r>
            <a:endParaRPr lang="ru-RU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1040290172"/>
              </p:ext>
            </p:extLst>
          </p:nvPr>
        </p:nvGraphicFramePr>
        <p:xfrm>
          <a:off x="4648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860288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b="1" dirty="0" smtClean="0"/>
              <a:t>Quiz</a:t>
            </a:r>
            <a:endParaRPr lang="ru-RU" sz="72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What countries is robotic industry developed?</a:t>
            </a:r>
          </a:p>
          <a:p>
            <a:pPr marL="514350" indent="-514350">
              <a:buAutoNum type="alphaUcParenR"/>
            </a:pPr>
            <a:r>
              <a:rPr lang="en-US" dirty="0" smtClean="0"/>
              <a:t>Japan</a:t>
            </a:r>
          </a:p>
          <a:p>
            <a:pPr marL="514350" indent="-514350">
              <a:buAutoNum type="alphaUcParenR"/>
            </a:pPr>
            <a:r>
              <a:rPr lang="en-US" dirty="0" smtClean="0"/>
              <a:t>The USA</a:t>
            </a:r>
          </a:p>
          <a:p>
            <a:pPr marL="514350" indent="-514350">
              <a:buAutoNum type="alphaUcParenR"/>
            </a:pPr>
            <a:r>
              <a:rPr lang="en-US" dirty="0" smtClean="0"/>
              <a:t>Germany</a:t>
            </a:r>
          </a:p>
          <a:p>
            <a:pPr marL="514350" indent="-514350">
              <a:buAutoNum type="alphaUcParenR"/>
            </a:pPr>
            <a:r>
              <a:rPr lang="en-US" dirty="0" smtClean="0"/>
              <a:t>Russia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3980081746"/>
              </p:ext>
            </p:extLst>
          </p:nvPr>
        </p:nvGraphicFramePr>
        <p:xfrm>
          <a:off x="4648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83920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have pupils chosen these countries?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35896" y="1484784"/>
            <a:ext cx="20172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JaPAN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2699792" y="2276872"/>
            <a:ext cx="936104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4" idx="2"/>
          </p:cNvCxnSpPr>
          <p:nvPr/>
        </p:nvCxnSpPr>
        <p:spPr>
          <a:xfrm flipH="1">
            <a:off x="4644505" y="2408114"/>
            <a:ext cx="1" cy="6608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653115" y="2276872"/>
            <a:ext cx="1295149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C:\Users\USER\Desktop\1395221874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852936"/>
            <a:ext cx="2376264" cy="2735674"/>
          </a:xfrm>
          <a:prstGeom prst="rect">
            <a:avLst/>
          </a:prstGeom>
          <a:noFill/>
        </p:spPr>
      </p:pic>
      <p:pic>
        <p:nvPicPr>
          <p:cNvPr id="2051" name="Picture 3" descr="C:\Users\USER\Desktop\rawIma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386" y="3068960"/>
            <a:ext cx="2819614" cy="2456148"/>
          </a:xfrm>
          <a:prstGeom prst="rect">
            <a:avLst/>
          </a:prstGeom>
          <a:noFill/>
        </p:spPr>
      </p:pic>
      <p:pic>
        <p:nvPicPr>
          <p:cNvPr id="2052" name="Picture 4" descr="C:\Users\USER\Desktop\i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3068960"/>
            <a:ext cx="2733675" cy="204787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7836" y="2268161"/>
            <a:ext cx="26476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Small territory</a:t>
            </a:r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167844" y="5216758"/>
            <a:ext cx="3005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Outstanding scientists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173795" y="2545740"/>
            <a:ext cx="30647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Care for generation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30171695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444</Words>
  <Application>Microsoft Office PowerPoint</Application>
  <PresentationFormat>Экран (4:3)</PresentationFormat>
  <Paragraphs>62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Actuality</vt:lpstr>
      <vt:lpstr>Aims:</vt:lpstr>
      <vt:lpstr>Слайд 4</vt:lpstr>
      <vt:lpstr>Слайд 5</vt:lpstr>
      <vt:lpstr>Types of robots</vt:lpstr>
      <vt:lpstr>Quiz</vt:lpstr>
      <vt:lpstr>Quiz</vt:lpstr>
      <vt:lpstr>Why have pupils chosen these countries?</vt:lpstr>
      <vt:lpstr>Why have pupils chosen these countries?</vt:lpstr>
      <vt:lpstr>Why have pupils chosen these countries?</vt:lpstr>
      <vt:lpstr>Why have pupils chosen these countries?</vt:lpstr>
      <vt:lpstr>What spheres of industry will the robotics be more important in the future? </vt:lpstr>
      <vt:lpstr>Слайд 14</vt:lpstr>
      <vt:lpstr>Results</vt:lpstr>
      <vt:lpstr>Bibliography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17</cp:revision>
  <dcterms:created xsi:type="dcterms:W3CDTF">2016-04-14T06:30:28Z</dcterms:created>
  <dcterms:modified xsi:type="dcterms:W3CDTF">2016-04-21T01:56:18Z</dcterms:modified>
</cp:coreProperties>
</file>