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space investigation</c:v>
                </c:pt>
                <c:pt idx="1">
                  <c:v>military</c:v>
                </c:pt>
                <c:pt idx="2">
                  <c:v>manufacturing</c:v>
                </c:pt>
                <c:pt idx="3">
                  <c:v>assistant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space investigation</c:v>
                </c:pt>
                <c:pt idx="1">
                  <c:v>military</c:v>
                </c:pt>
                <c:pt idx="2">
                  <c:v>manufacturing</c:v>
                </c:pt>
                <c:pt idx="3">
                  <c:v>assistant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space investigation</c:v>
                </c:pt>
                <c:pt idx="1">
                  <c:v>military</c:v>
                </c:pt>
                <c:pt idx="2">
                  <c:v>manufacturing</c:v>
                </c:pt>
                <c:pt idx="3">
                  <c:v>assistant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axId val="53182848"/>
        <c:axId val="53184384"/>
      </c:barChart>
      <c:catAx>
        <c:axId val="53182848"/>
        <c:scaling>
          <c:orientation val="minMax"/>
        </c:scaling>
        <c:axPos val="b"/>
        <c:tickLblPos val="nextTo"/>
        <c:crossAx val="53184384"/>
        <c:crosses val="autoZero"/>
        <c:auto val="1"/>
        <c:lblAlgn val="ctr"/>
        <c:lblOffset val="100"/>
      </c:catAx>
      <c:valAx>
        <c:axId val="53184384"/>
        <c:scaling>
          <c:orientation val="minMax"/>
        </c:scaling>
        <c:axPos val="l"/>
        <c:majorGridlines/>
        <c:numFmt formatCode="General" sourceLinked="1"/>
        <c:tickLblPos val="nextTo"/>
        <c:crossAx val="5318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Japan</c:v>
                </c:pt>
                <c:pt idx="1">
                  <c:v>the USA</c:v>
                </c:pt>
                <c:pt idx="2">
                  <c:v>Germany</c:v>
                </c:pt>
                <c:pt idx="3">
                  <c:v>Russia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Japan</c:v>
                </c:pt>
                <c:pt idx="1">
                  <c:v>the USA</c:v>
                </c:pt>
                <c:pt idx="2">
                  <c:v>Germany</c:v>
                </c:pt>
                <c:pt idx="3">
                  <c:v>Russia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Japan</c:v>
                </c:pt>
                <c:pt idx="1">
                  <c:v>the USA</c:v>
                </c:pt>
                <c:pt idx="2">
                  <c:v>Germany</c:v>
                </c:pt>
                <c:pt idx="3">
                  <c:v>Russia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axId val="72366336"/>
        <c:axId val="72376320"/>
      </c:barChart>
      <c:catAx>
        <c:axId val="72366336"/>
        <c:scaling>
          <c:orientation val="minMax"/>
        </c:scaling>
        <c:axPos val="b"/>
        <c:numFmt formatCode="General" sourceLinked="1"/>
        <c:tickLblPos val="nextTo"/>
        <c:crossAx val="72376320"/>
        <c:crosses val="autoZero"/>
        <c:auto val="1"/>
        <c:lblAlgn val="ctr"/>
        <c:lblOffset val="100"/>
      </c:catAx>
      <c:valAx>
        <c:axId val="72376320"/>
        <c:scaling>
          <c:orientation val="minMax"/>
        </c:scaling>
        <c:axPos val="l"/>
        <c:majorGridlines/>
        <c:numFmt formatCode="General" sourceLinked="1"/>
        <c:tickLblPos val="nextTo"/>
        <c:crossAx val="723663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medicine</c:v>
                </c:pt>
                <c:pt idx="1">
                  <c:v>military</c:v>
                </c:pt>
                <c:pt idx="2">
                  <c:v>space investigation</c:v>
                </c:pt>
                <c:pt idx="3">
                  <c:v>agriculture</c:v>
                </c:pt>
                <c:pt idx="4">
                  <c:v>assistance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medicine</c:v>
                </c:pt>
                <c:pt idx="1">
                  <c:v>military</c:v>
                </c:pt>
                <c:pt idx="2">
                  <c:v>space investigation</c:v>
                </c:pt>
                <c:pt idx="3">
                  <c:v>agriculture</c:v>
                </c:pt>
                <c:pt idx="4">
                  <c:v>assistance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medicine</c:v>
                </c:pt>
                <c:pt idx="1">
                  <c:v>military</c:v>
                </c:pt>
                <c:pt idx="2">
                  <c:v>space investigation</c:v>
                </c:pt>
                <c:pt idx="3">
                  <c:v>agriculture</c:v>
                </c:pt>
                <c:pt idx="4">
                  <c:v>assistance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/>
        <c:axId val="72473600"/>
        <c:axId val="72504064"/>
      </c:barChart>
      <c:catAx>
        <c:axId val="72473600"/>
        <c:scaling>
          <c:orientation val="minMax"/>
        </c:scaling>
        <c:axPos val="b"/>
        <c:tickLblPos val="nextTo"/>
        <c:crossAx val="72504064"/>
        <c:crosses val="autoZero"/>
        <c:auto val="1"/>
        <c:lblAlgn val="ctr"/>
        <c:lblOffset val="100"/>
      </c:catAx>
      <c:valAx>
        <c:axId val="72504064"/>
        <c:scaling>
          <c:orientation val="minMax"/>
        </c:scaling>
        <c:axPos val="l"/>
        <c:majorGridlines/>
        <c:numFmt formatCode="General" sourceLinked="1"/>
        <c:tickLblPos val="nextTo"/>
        <c:crossAx val="7247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techinfo.org/robots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1570" y="1340768"/>
            <a:ext cx="604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Robotics- a part of our </a:t>
            </a:r>
          </a:p>
          <a:p>
            <a:r>
              <a:rPr lang="en-US" sz="4800" b="1" dirty="0"/>
              <a:t>f</a:t>
            </a:r>
            <a:r>
              <a:rPr lang="en-US" sz="4800" b="1" dirty="0" smtClean="0"/>
              <a:t>uture life.”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0362" y="332656"/>
            <a:ext cx="2348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Theme</a:t>
            </a:r>
            <a:r>
              <a:rPr lang="en-US" sz="5400" b="1" dirty="0"/>
              <a:t>: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4929198"/>
            <a:ext cx="2680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s</a:t>
            </a:r>
            <a:r>
              <a:rPr lang="en-US" dirty="0" smtClean="0"/>
              <a:t>tudent of the 9</a:t>
            </a:r>
            <a:r>
              <a:rPr lang="en-US" baseline="30000" dirty="0" smtClean="0"/>
              <a:t>th</a:t>
            </a:r>
            <a:r>
              <a:rPr lang="en-US" dirty="0" smtClean="0"/>
              <a:t>   V form</a:t>
            </a:r>
          </a:p>
          <a:p>
            <a:r>
              <a:rPr lang="en-US" dirty="0" smtClean="0"/>
              <a:t>Kopyak Danil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754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pupils chosen these countries?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8888" y="1484784"/>
            <a:ext cx="265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USA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99792" y="227687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4644507" y="2408114"/>
            <a:ext cx="1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3115" y="2276872"/>
            <a:ext cx="129514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\Desktop\Robon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348379" cy="1562759"/>
          </a:xfrm>
          <a:prstGeom prst="rect">
            <a:avLst/>
          </a:prstGeom>
          <a:noFill/>
        </p:spPr>
      </p:pic>
      <p:pic>
        <p:nvPicPr>
          <p:cNvPr id="3075" name="Picture 3" descr="C:\Users\USER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338561" cy="1316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182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pupils chosen these countries?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6956" y="1484784"/>
            <a:ext cx="3195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Germany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99792" y="227687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3115" y="2276872"/>
            <a:ext cx="129514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USER\Desktop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2304255" cy="1440160"/>
          </a:xfrm>
          <a:prstGeom prst="rect">
            <a:avLst/>
          </a:prstGeom>
          <a:noFill/>
        </p:spPr>
      </p:pic>
      <p:pic>
        <p:nvPicPr>
          <p:cNvPr id="4099" name="Picture 3" descr="C:\Users\USER\Desktop\991-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1856829" cy="1856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52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pupils chosen these countries?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2209" y="1484784"/>
            <a:ext cx="228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Russia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644510" y="2408114"/>
            <a:ext cx="0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692" y="3053002"/>
            <a:ext cx="3095626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50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spheres of industry will the robotics be more important in the future?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784597"/>
              </p:ext>
            </p:extLst>
          </p:nvPr>
        </p:nvGraphicFramePr>
        <p:xfrm>
          <a:off x="755650" y="2060575"/>
          <a:ext cx="793115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017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00808"/>
            <a:ext cx="46358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People can be ill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People want to live more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People don’t want to become old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People want to cure illnesses fast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Many people are afraid of doctors’ mistakes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2" name="Picture 2" descr="C:\Users\USER\Desktop\1344012839_letnyaya-prost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1512168" cy="1550941"/>
          </a:xfrm>
          <a:prstGeom prst="rect">
            <a:avLst/>
          </a:prstGeom>
          <a:noFill/>
        </p:spPr>
      </p:pic>
      <p:pic>
        <p:nvPicPr>
          <p:cNvPr id="5123" name="Picture 3" descr="C:\Users\USER\Desktop\582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159074" cy="1503255"/>
          </a:xfrm>
          <a:prstGeom prst="rect">
            <a:avLst/>
          </a:prstGeom>
          <a:noFill/>
        </p:spPr>
      </p:pic>
      <p:pic>
        <p:nvPicPr>
          <p:cNvPr id="5125" name="Picture 5" descr="C:\Users\USER\Desktop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509539" cy="153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37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my work I wanted to </a:t>
            </a:r>
            <a:r>
              <a:rPr lang="en-US" dirty="0"/>
              <a:t>investigate what types of robots </a:t>
            </a:r>
            <a:r>
              <a:rPr lang="en-US" dirty="0" smtClean="0"/>
              <a:t>in the world are known for pupils. According to my research I’ve found out that a lot of pupils know much about robotics as a science and which of them are popular. During my research I could find where and what sphere of robotics would be developed in the future.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33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Искусственный </a:t>
            </a:r>
            <a:r>
              <a:rPr lang="ru-RU" dirty="0"/>
              <a:t>интеллект. Современный подход 2-е изд. / </a:t>
            </a:r>
            <a:r>
              <a:rPr lang="ru-RU" dirty="0" err="1"/>
              <a:t>Artifical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: A </a:t>
            </a:r>
            <a:r>
              <a:rPr lang="ru-RU" dirty="0" err="1"/>
              <a:t>Modern</a:t>
            </a:r>
            <a:r>
              <a:rPr lang="ru-RU" dirty="0"/>
              <a:t> </a:t>
            </a:r>
            <a:r>
              <a:rPr lang="ru-RU" dirty="0" err="1" smtClean="0"/>
              <a:t>Approach</a:t>
            </a:r>
            <a:r>
              <a:rPr lang="ru-RU" dirty="0"/>
              <a:t>-   Рассел С., </a:t>
            </a:r>
            <a:r>
              <a:rPr lang="ru-RU" dirty="0" err="1"/>
              <a:t>Норвиг</a:t>
            </a:r>
            <a:r>
              <a:rPr lang="ru-RU" dirty="0"/>
              <a:t> П</a:t>
            </a:r>
            <a:r>
              <a:rPr lang="ru-RU" dirty="0" smtClean="0"/>
              <a:t>.-2007</a:t>
            </a:r>
          </a:p>
          <a:p>
            <a:r>
              <a:rPr lang="en-US" dirty="0">
                <a:hlinkClick r:id="rId2"/>
              </a:rPr>
              <a:t>https://ru.wikipedia.org/wiki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http://www.dailytechinfo.org/robots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/>
              <a:t>http://royallib.com/author/azimov_ayzek.html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97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modern world the development of technology increases every day. We’ve already had a lot of different computers and robots which help us in different spheres of our life, starting with house assistant and finishing with space research.</a:t>
            </a:r>
          </a:p>
          <a:p>
            <a:r>
              <a:rPr lang="en-US" dirty="0" smtClean="0"/>
              <a:t>So as a result it is important nowadays to investigate what impact can robots work on peoples’ life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239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Aims: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investigate what types of robots are known for pupils of my age.</a:t>
            </a:r>
          </a:p>
          <a:p>
            <a:r>
              <a:rPr lang="en-US" dirty="0" smtClean="0"/>
              <a:t>To find out what types of robots are popular now and where</a:t>
            </a:r>
          </a:p>
          <a:p>
            <a:r>
              <a:rPr lang="en-US" dirty="0" smtClean="0"/>
              <a:t>To predict the future of robot technologies.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775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506" y="980728"/>
            <a:ext cx="8296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history of robotics is </a:t>
            </a:r>
            <a:r>
              <a:rPr lang="en-US" dirty="0" smtClean="0"/>
              <a:t>very interesting and very long. It is closely connected</a:t>
            </a:r>
          </a:p>
          <a:p>
            <a:r>
              <a:rPr lang="en-US" dirty="0" smtClean="0"/>
              <a:t>with the development of technology, science and the basic principle of progress. The</a:t>
            </a:r>
          </a:p>
          <a:p>
            <a:r>
              <a:rPr lang="en-US" dirty="0"/>
              <a:t>f</a:t>
            </a:r>
            <a:r>
              <a:rPr lang="en-US" dirty="0" smtClean="0"/>
              <a:t>acts of the first robots can be found in Ancient Greece which name was </a:t>
            </a:r>
            <a:r>
              <a:rPr lang="en-US" dirty="0" err="1" smtClean="0"/>
              <a:t>Talos</a:t>
            </a:r>
            <a:r>
              <a:rPr lang="en-US" dirty="0" smtClean="0"/>
              <a:t> – “Sun” </a:t>
            </a:r>
          </a:p>
          <a:p>
            <a:r>
              <a:rPr lang="en-US" dirty="0" smtClean="0"/>
              <a:t>by translation.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5071"/>
            <a:ext cx="4684076" cy="29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3840" y="5661248"/>
            <a:ext cx="765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Talos</a:t>
            </a:r>
            <a:r>
              <a:rPr lang="en-US" dirty="0"/>
              <a:t> was a bronze man, </a:t>
            </a:r>
            <a:r>
              <a:rPr lang="en-US" dirty="0" err="1"/>
              <a:t>Talos</a:t>
            </a:r>
            <a:r>
              <a:rPr lang="en-US" dirty="0"/>
              <a:t>' </a:t>
            </a:r>
            <a:r>
              <a:rPr lang="en-US" dirty="0" smtClean="0"/>
              <a:t>single vein </a:t>
            </a:r>
            <a:r>
              <a:rPr lang="en-US" dirty="0"/>
              <a:t>was leading from his neck </a:t>
            </a:r>
            <a:r>
              <a:rPr lang="en-US" dirty="0" smtClean="0"/>
              <a:t>through his</a:t>
            </a:r>
          </a:p>
          <a:p>
            <a:r>
              <a:rPr lang="en-US" dirty="0" smtClean="0"/>
              <a:t> </a:t>
            </a:r>
            <a:r>
              <a:rPr lang="en-US" dirty="0"/>
              <a:t>body to one of his </a:t>
            </a:r>
            <a:r>
              <a:rPr lang="en-US" dirty="0" smtClean="0"/>
              <a:t>feet, </a:t>
            </a:r>
            <a:r>
              <a:rPr lang="en-US" dirty="0"/>
              <a:t>which </a:t>
            </a:r>
            <a:r>
              <a:rPr lang="en-US" dirty="0" smtClean="0"/>
              <a:t>was closed </a:t>
            </a:r>
            <a:r>
              <a:rPr lang="en-US" dirty="0"/>
              <a:t>by a bronze nail or a bronze </a:t>
            </a:r>
            <a:r>
              <a:rPr lang="en-US" dirty="0" smtClean="0"/>
              <a:t>pin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53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72816"/>
            <a:ext cx="8344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that time robotics starts developing and now we</a:t>
            </a:r>
          </a:p>
          <a:p>
            <a:r>
              <a:rPr lang="en-US" sz="2800" dirty="0" smtClean="0"/>
              <a:t>can find a lot of robots which  can change our life in the</a:t>
            </a:r>
          </a:p>
          <a:p>
            <a:r>
              <a:rPr lang="en-US" sz="2800" dirty="0" smtClean="0"/>
              <a:t>future.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5005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robots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270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 investigation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694789"/>
            <a:ext cx="117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military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694790"/>
            <a:ext cx="205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manufacturing</a:t>
            </a:r>
            <a:endParaRPr lang="ru-RU" sz="2400" b="1" dirty="0"/>
          </a:p>
        </p:txBody>
      </p:sp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160240" cy="1469784"/>
          </a:xfrm>
          <a:prstGeom prst="rect">
            <a:avLst/>
          </a:prstGeom>
          <a:noFill/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812665" cy="1872208"/>
          </a:xfrm>
          <a:prstGeom prst="rect">
            <a:avLst/>
          </a:prstGeom>
          <a:noFill/>
        </p:spPr>
      </p:pic>
      <p:pic>
        <p:nvPicPr>
          <p:cNvPr id="1028" name="Picture 4" descr="C:\Users\USER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411431" cy="1800200"/>
          </a:xfrm>
          <a:prstGeom prst="rect">
            <a:avLst/>
          </a:prstGeom>
          <a:noFill/>
        </p:spPr>
      </p:pic>
      <p:pic>
        <p:nvPicPr>
          <p:cNvPr id="1029" name="Picture 5" descr="C:\Users\USER\Desktop\militray-ground-robot-netdug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2491981" cy="1728192"/>
          </a:xfrm>
          <a:prstGeom prst="rect">
            <a:avLst/>
          </a:prstGeom>
          <a:noFill/>
        </p:spPr>
      </p:pic>
      <p:pic>
        <p:nvPicPr>
          <p:cNvPr id="1031" name="Picture 7" descr="C:\Users\USER\Desktop\wm_normal_hyundai-plan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2476537" cy="1656184"/>
          </a:xfrm>
          <a:prstGeom prst="rect">
            <a:avLst/>
          </a:prstGeom>
          <a:noFill/>
        </p:spPr>
      </p:pic>
      <p:pic>
        <p:nvPicPr>
          <p:cNvPr id="1032" name="Picture 8" descr="C:\Users\USER\Desktop\JP-ROBOT-1-superJumb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05064"/>
            <a:ext cx="2674139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959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Quiz</a:t>
            </a:r>
            <a:endParaRPr lang="ru-RU" sz="7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kind of robotics is popular now? (17)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4029017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028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Quiz</a:t>
            </a:r>
            <a:endParaRPr lang="ru-RU" sz="7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countries is robotic industry developed?</a:t>
            </a:r>
          </a:p>
          <a:p>
            <a:pPr marL="514350" indent="-514350">
              <a:buAutoNum type="alphaUcParenR"/>
            </a:pPr>
            <a:r>
              <a:rPr lang="en-US" dirty="0" smtClean="0"/>
              <a:t>Japan</a:t>
            </a:r>
          </a:p>
          <a:p>
            <a:pPr marL="514350" indent="-514350">
              <a:buAutoNum type="alphaUcParenR"/>
            </a:pPr>
            <a:r>
              <a:rPr lang="en-US" dirty="0" smtClean="0"/>
              <a:t>The USA</a:t>
            </a:r>
          </a:p>
          <a:p>
            <a:pPr marL="514350" indent="-514350">
              <a:buAutoNum type="alphaUcParenR"/>
            </a:pPr>
            <a:r>
              <a:rPr lang="en-US" dirty="0" smtClean="0"/>
              <a:t>Germany</a:t>
            </a:r>
          </a:p>
          <a:p>
            <a:pPr marL="514350" indent="-514350">
              <a:buAutoNum type="alphaUcParenR"/>
            </a:pPr>
            <a:r>
              <a:rPr lang="en-US" dirty="0" smtClean="0"/>
              <a:t>Russia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8008174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92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pupils chosen these countries?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484784"/>
            <a:ext cx="2017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JaPAN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99792" y="227687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4644505" y="2408114"/>
            <a:ext cx="1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3115" y="2276872"/>
            <a:ext cx="129514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139522187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376264" cy="2735674"/>
          </a:xfrm>
          <a:prstGeom prst="rect">
            <a:avLst/>
          </a:prstGeom>
          <a:noFill/>
        </p:spPr>
      </p:pic>
      <p:pic>
        <p:nvPicPr>
          <p:cNvPr id="2051" name="Picture 3" descr="C:\Users\USER\Desktop\raw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386" y="3068960"/>
            <a:ext cx="2819614" cy="2456148"/>
          </a:xfrm>
          <a:prstGeom prst="rect">
            <a:avLst/>
          </a:prstGeom>
          <a:noFill/>
        </p:spPr>
      </p:pic>
      <p:pic>
        <p:nvPicPr>
          <p:cNvPr id="2052" name="Picture 4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68960"/>
            <a:ext cx="2733675" cy="2047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7836" y="2268161"/>
            <a:ext cx="2647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Small territory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7844" y="5216758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Outstanding scientists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3795" y="2545740"/>
            <a:ext cx="30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Care for generation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7169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444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Actuality</vt:lpstr>
      <vt:lpstr>Aims:</vt:lpstr>
      <vt:lpstr>Слайд 4</vt:lpstr>
      <vt:lpstr>Слайд 5</vt:lpstr>
      <vt:lpstr>Types of robots</vt:lpstr>
      <vt:lpstr>Quiz</vt:lpstr>
      <vt:lpstr>Quiz</vt:lpstr>
      <vt:lpstr>Why have pupils chosen these countries?</vt:lpstr>
      <vt:lpstr>Why have pupils chosen these countries?</vt:lpstr>
      <vt:lpstr>Why have pupils chosen these countries?</vt:lpstr>
      <vt:lpstr>Why have pupils chosen these countries?</vt:lpstr>
      <vt:lpstr>What spheres of industry will the robotics be more important in the future? </vt:lpstr>
      <vt:lpstr>Слайд 14</vt:lpstr>
      <vt:lpstr>Results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2016-04-14T06:30:28Z</dcterms:created>
  <dcterms:modified xsi:type="dcterms:W3CDTF">2016-04-21T01:56:18Z</dcterms:modified>
</cp:coreProperties>
</file>