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7" r:id="rId3"/>
    <p:sldId id="279" r:id="rId4"/>
    <p:sldId id="280" r:id="rId5"/>
    <p:sldId id="257" r:id="rId6"/>
    <p:sldId id="258" r:id="rId7"/>
    <p:sldId id="259" r:id="rId8"/>
    <p:sldId id="264" r:id="rId9"/>
    <p:sldId id="260" r:id="rId10"/>
    <p:sldId id="265" r:id="rId11"/>
    <p:sldId id="261" r:id="rId12"/>
    <p:sldId id="266" r:id="rId13"/>
    <p:sldId id="262" r:id="rId14"/>
    <p:sldId id="282" r:id="rId15"/>
    <p:sldId id="281" r:id="rId16"/>
    <p:sldId id="268" r:id="rId17"/>
    <p:sldId id="269" r:id="rId18"/>
    <p:sldId id="263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6BAF6A4-B42D-4C12-A7B5-830039C9C1D0}">
          <p14:sldIdLst>
            <p14:sldId id="256"/>
            <p14:sldId id="277"/>
            <p14:sldId id="279"/>
            <p14:sldId id="280"/>
            <p14:sldId id="257"/>
            <p14:sldId id="258"/>
            <p14:sldId id="259"/>
            <p14:sldId id="264"/>
            <p14:sldId id="260"/>
            <p14:sldId id="265"/>
            <p14:sldId id="261"/>
            <p14:sldId id="266"/>
            <p14:sldId id="262"/>
            <p14:sldId id="282"/>
            <p14:sldId id="281"/>
            <p14:sldId id="268"/>
            <p14:sldId id="269"/>
            <p14:sldId id="263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1;&#1080;&#1089;&#1090;%20Microsoft%20Excel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1;&#1080;&#1089;&#1090;%20Microsoft%20Exce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51;&#1080;&#1089;&#1090;%20Microsoft%20Exce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User\Desktop\&#1051;&#1080;&#1089;&#1090;%20Microsoft%20Exce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Лист1!$B$1:$C$1</c:f>
              <c:numCache>
                <c:formatCode>General</c:formatCode>
                <c:ptCount val="2"/>
                <c:pt idx="0">
                  <c:v>66</c:v>
                </c:pt>
                <c:pt idx="1">
                  <c:v>75</c:v>
                </c:pt>
              </c:numCache>
            </c:numRef>
          </c:val>
        </c:ser>
        <c:ser>
          <c:idx val="1"/>
          <c:order val="1"/>
          <c:tx>
            <c:strRef>
              <c:f>Лист1!$A$2</c:f>
              <c:strCache>
                <c:ptCount val="1"/>
                <c:pt idx="0">
                  <c:v>2 ЧЕТВЕРТЬ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Лист1!$B$2:$C$2</c:f>
              <c:numCache>
                <c:formatCode>General</c:formatCode>
                <c:ptCount val="2"/>
                <c:pt idx="0">
                  <c:v>66</c:v>
                </c:pt>
                <c:pt idx="1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235904"/>
        <c:axId val="80360576"/>
      </c:barChart>
      <c:catAx>
        <c:axId val="80235904"/>
        <c:scaling>
          <c:orientation val="minMax"/>
        </c:scaling>
        <c:delete val="0"/>
        <c:axPos val="b"/>
        <c:majorTickMark val="out"/>
        <c:minorTickMark val="none"/>
        <c:tickLblPos val="nextTo"/>
        <c:crossAx val="80360576"/>
        <c:crosses val="autoZero"/>
        <c:auto val="1"/>
        <c:lblAlgn val="ctr"/>
        <c:lblOffset val="100"/>
        <c:noMultiLvlLbl val="0"/>
      </c:catAx>
      <c:valAx>
        <c:axId val="80360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2359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 sz="3200" b="1" kern="1200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defRPr>
            </a:pPr>
            <a:r>
              <a:rPr lang="ru-RU" sz="2400" b="1" kern="1200" dirty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n-ea"/>
                <a:cs typeface="Times New Roman" pitchFamily="18" charset="0"/>
              </a:rPr>
              <a:t>1 ЧЕТВЕРТЬ СРЕДНИЙ </a:t>
            </a:r>
            <a:r>
              <a:rPr lang="ru-RU" sz="2400" b="1" kern="1200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n-ea"/>
                <a:cs typeface="Times New Roman" pitchFamily="18" charset="0"/>
              </a:rPr>
              <a:t>БАЛЛ</a:t>
            </a:r>
            <a:endParaRPr lang="ru-RU" sz="2400" b="1" kern="1200" dirty="0">
              <a:solidFill>
                <a:schemeClr val="tx2">
                  <a:lumMod val="75000"/>
                </a:schemeClr>
              </a:solidFill>
              <a:latin typeface="Constantia" pitchFamily="18" charset="0"/>
              <a:ea typeface="+mn-ea"/>
              <a:cs typeface="Times New Roman" pitchFamily="18" charset="0"/>
            </a:endParaRPr>
          </a:p>
        </c:rich>
      </c:tx>
      <c:layout/>
      <c:overlay val="0"/>
      <c:spPr>
        <a:noFill/>
      </c:spPr>
    </c:title>
    <c:autoTitleDeleted val="0"/>
    <c:plotArea>
      <c:layout>
        <c:manualLayout>
          <c:layoutTarget val="inner"/>
          <c:xMode val="edge"/>
          <c:yMode val="edge"/>
          <c:x val="3.6436229307854694E-2"/>
          <c:y val="0.10543122165741201"/>
          <c:w val="0.90240771858682367"/>
          <c:h val="0.8443265500195820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Лист1!$B$1:$B$2</c:f>
              <c:strCache>
                <c:ptCount val="1"/>
                <c:pt idx="0">
                  <c:v>1 ЧЕТВЕРТЬ СР</c:v>
                </c:pt>
              </c:strCache>
            </c:strRef>
          </c:tx>
          <c:spPr>
            <a:ln w="63500"/>
          </c:spPr>
          <c:marker>
            <c:symbol val="diamond"/>
            <c:size val="10"/>
          </c:marker>
          <c:dLbls>
            <c:dLbl>
              <c:idx val="5"/>
              <c:spPr>
                <a:ln w="15875" cap="flat" cmpd="sng" algn="ctr">
                  <a:noFill/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24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Лист1!$A$3:$A$9</c:f>
              <c:numCache>
                <c:formatCode>d/m;@</c:formatCode>
                <c:ptCount val="7"/>
                <c:pt idx="0">
                  <c:v>42620</c:v>
                </c:pt>
                <c:pt idx="1">
                  <c:v>42621</c:v>
                </c:pt>
                <c:pt idx="2">
                  <c:v>42622</c:v>
                </c:pt>
                <c:pt idx="3">
                  <c:v>42623</c:v>
                </c:pt>
                <c:pt idx="4">
                  <c:v>42624</c:v>
                </c:pt>
                <c:pt idx="5">
                  <c:v>42625</c:v>
                </c:pt>
                <c:pt idx="6">
                  <c:v>42626</c:v>
                </c:pt>
              </c:numCache>
            </c:numRef>
          </c:cat>
          <c:val>
            <c:numRef>
              <c:f>Лист1!$B$3:$B$9</c:f>
              <c:numCache>
                <c:formatCode>General</c:formatCode>
                <c:ptCount val="7"/>
                <c:pt idx="0">
                  <c:v>9.3000000000000007</c:v>
                </c:pt>
                <c:pt idx="1">
                  <c:v>11.3</c:v>
                </c:pt>
                <c:pt idx="2">
                  <c:v>11.5</c:v>
                </c:pt>
                <c:pt idx="3">
                  <c:v>11.3</c:v>
                </c:pt>
                <c:pt idx="4">
                  <c:v>14</c:v>
                </c:pt>
                <c:pt idx="5">
                  <c:v>12.4</c:v>
                </c:pt>
                <c:pt idx="6">
                  <c:v>15.2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774272"/>
        <c:axId val="82780160"/>
      </c:lineChart>
      <c:dateAx>
        <c:axId val="82774272"/>
        <c:scaling>
          <c:orientation val="minMax"/>
        </c:scaling>
        <c:delete val="0"/>
        <c:axPos val="b"/>
        <c:numFmt formatCode="d/m;@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2780160"/>
        <c:crosses val="autoZero"/>
        <c:auto val="1"/>
        <c:lblOffset val="100"/>
        <c:baseTimeUnit val="days"/>
      </c:dateAx>
      <c:valAx>
        <c:axId val="82780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2774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ru-RU" sz="3200" b="1" i="0" u="none" strike="noStrike" kern="1200" baseline="0" dirty="0">
                <a:solidFill>
                  <a:prstClr val="white"/>
                </a:solidFill>
                <a:latin typeface="Constantia" pitchFamily="18" charset="0"/>
                <a:ea typeface="+mn-ea"/>
                <a:cs typeface="Times New Roman" pitchFamily="18" charset="0"/>
              </a:defRPr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i="0" u="none" strike="noStrike" kern="1200" baseline="0" dirty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n-ea"/>
                <a:cs typeface="Times New Roman" pitchFamily="18" charset="0"/>
              </a:rPr>
              <a:t>2 ЧЕТВЕРТЬ СРЕДНИЙ БАЛЛ.</a:t>
            </a:r>
          </a:p>
        </c:rich>
      </c:tx>
      <c:layout>
        <c:manualLayout>
          <c:xMode val="edge"/>
          <c:yMode val="edge"/>
          <c:x val="0.27383577750620303"/>
          <c:y val="1.3923891497435958E-2"/>
        </c:manualLayout>
      </c:layout>
      <c:overlay val="0"/>
      <c:spPr>
        <a:noFill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Лист1!$D$1:$D$2</c:f>
              <c:strCache>
                <c:ptCount val="1"/>
                <c:pt idx="0">
                  <c:v> 2 ЧЕТВЕРТЬ СР</c:v>
                </c:pt>
              </c:strCache>
            </c:strRef>
          </c:tx>
          <c:spPr>
            <a:ln w="63500"/>
          </c:spPr>
          <c:marker>
            <c:symbol val="diamond"/>
            <c:size val="10"/>
          </c:marker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Лист1!$C$3:$C$9</c:f>
              <c:numCache>
                <c:formatCode>d/m;@</c:formatCode>
                <c:ptCount val="7"/>
                <c:pt idx="0">
                  <c:v>42688</c:v>
                </c:pt>
                <c:pt idx="1">
                  <c:v>42695</c:v>
                </c:pt>
                <c:pt idx="2">
                  <c:v>42702</c:v>
                </c:pt>
                <c:pt idx="3">
                  <c:v>42709</c:v>
                </c:pt>
                <c:pt idx="4">
                  <c:v>42716</c:v>
                </c:pt>
                <c:pt idx="5">
                  <c:v>42723</c:v>
                </c:pt>
                <c:pt idx="6">
                  <c:v>42730</c:v>
                </c:pt>
              </c:numCache>
            </c:numRef>
          </c:cat>
          <c:val>
            <c:numRef>
              <c:f>Лист1!$D$3:$D$9</c:f>
              <c:numCache>
                <c:formatCode>General</c:formatCode>
                <c:ptCount val="7"/>
                <c:pt idx="0">
                  <c:v>12.01</c:v>
                </c:pt>
                <c:pt idx="1">
                  <c:v>12.5</c:v>
                </c:pt>
                <c:pt idx="2">
                  <c:v>14.7</c:v>
                </c:pt>
                <c:pt idx="3">
                  <c:v>14.4</c:v>
                </c:pt>
                <c:pt idx="4">
                  <c:v>15.4</c:v>
                </c:pt>
                <c:pt idx="5">
                  <c:v>16</c:v>
                </c:pt>
                <c:pt idx="6">
                  <c:v>14.5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809600"/>
        <c:axId val="82811136"/>
      </c:lineChart>
      <c:dateAx>
        <c:axId val="82809600"/>
        <c:scaling>
          <c:orientation val="minMax"/>
        </c:scaling>
        <c:delete val="0"/>
        <c:axPos val="b"/>
        <c:numFmt formatCode="d/m;@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2811136"/>
        <c:crosses val="autoZero"/>
        <c:auto val="1"/>
        <c:lblOffset val="100"/>
        <c:baseTimeUnit val="days"/>
      </c:dateAx>
      <c:valAx>
        <c:axId val="82811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2809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ru-RU" sz="3200" b="1" i="0" u="none" strike="noStrike" kern="1200" baseline="0" dirty="0">
                <a:solidFill>
                  <a:prstClr val="white"/>
                </a:solidFill>
                <a:latin typeface="Constantia" pitchFamily="18" charset="0"/>
                <a:ea typeface="+mn-ea"/>
                <a:cs typeface="Times New Roman" pitchFamily="18" charset="0"/>
              </a:defRPr>
            </a:pPr>
            <a:r>
              <a:rPr lang="ru-RU" sz="2000" b="1" i="0" u="none" strike="noStrike" kern="1200" baseline="0" dirty="0">
                <a:solidFill>
                  <a:schemeClr val="tx2">
                    <a:lumMod val="75000"/>
                  </a:schemeClr>
                </a:solidFill>
                <a:latin typeface="Constantia" pitchFamily="18" charset="0"/>
                <a:ea typeface="+mn-ea"/>
                <a:cs typeface="Times New Roman" pitchFamily="18" charset="0"/>
              </a:rPr>
              <a:t>3 ЧЕТВЕРТЬ СРЕДНИЙ БАЛЛ</a:t>
            </a:r>
            <a:r>
              <a:rPr lang="ru-RU" sz="2000" b="1" i="0" u="none" strike="noStrike" kern="1200" baseline="0" dirty="0">
                <a:solidFill>
                  <a:prstClr val="white"/>
                </a:solidFill>
                <a:latin typeface="Constantia" pitchFamily="18" charset="0"/>
                <a:ea typeface="+mn-ea"/>
                <a:cs typeface="Times New Roman" pitchFamily="18" charset="0"/>
              </a:rPr>
              <a:t>.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1988407699037624E-2"/>
          <c:y val="0.120169344732191"/>
          <c:w val="0.85278937007874012"/>
          <c:h val="0.7638508535186063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Лист1!$F$1:$F$2</c:f>
              <c:strCache>
                <c:ptCount val="1"/>
              </c:strCache>
            </c:strRef>
          </c:tx>
          <c:spPr>
            <a:ln w="63500"/>
          </c:spPr>
          <c:marker>
            <c:symbol val="diamond"/>
            <c:size val="10"/>
          </c:marker>
          <c:dLbls>
            <c:dLbl>
              <c:idx val="4"/>
              <c:layout>
                <c:manualLayout>
                  <c:x val="-1.9444444444444445E-2"/>
                  <c:y val="-0.153933061339625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Лист1!$A$17:$A$25</c:f>
              <c:numCache>
                <c:formatCode>d/m;@</c:formatCode>
                <c:ptCount val="9"/>
                <c:pt idx="0">
                  <c:v>42378</c:v>
                </c:pt>
                <c:pt idx="1">
                  <c:v>42385</c:v>
                </c:pt>
                <c:pt idx="2">
                  <c:v>42392</c:v>
                </c:pt>
                <c:pt idx="3">
                  <c:v>42399</c:v>
                </c:pt>
                <c:pt idx="4">
                  <c:v>42406</c:v>
                </c:pt>
                <c:pt idx="5">
                  <c:v>42413</c:v>
                </c:pt>
                <c:pt idx="6">
                  <c:v>42420</c:v>
                </c:pt>
                <c:pt idx="7">
                  <c:v>42427</c:v>
                </c:pt>
                <c:pt idx="8">
                  <c:v>42405</c:v>
                </c:pt>
              </c:numCache>
            </c:numRef>
          </c:cat>
          <c:val>
            <c:numRef>
              <c:f>Лист1!$B$17:$B$25</c:f>
              <c:numCache>
                <c:formatCode>General</c:formatCode>
                <c:ptCount val="9"/>
                <c:pt idx="0">
                  <c:v>13.1</c:v>
                </c:pt>
                <c:pt idx="1">
                  <c:v>16.399999999999999</c:v>
                </c:pt>
                <c:pt idx="2">
                  <c:v>13.7</c:v>
                </c:pt>
                <c:pt idx="3">
                  <c:v>14.3</c:v>
                </c:pt>
                <c:pt idx="4">
                  <c:v>17.7</c:v>
                </c:pt>
                <c:pt idx="5">
                  <c:v>13.8</c:v>
                </c:pt>
                <c:pt idx="6">
                  <c:v>13.7</c:v>
                </c:pt>
                <c:pt idx="7">
                  <c:v>14.1</c:v>
                </c:pt>
                <c:pt idx="8">
                  <c:v>14.75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828288"/>
        <c:axId val="82834176"/>
      </c:lineChart>
      <c:dateAx>
        <c:axId val="82828288"/>
        <c:scaling>
          <c:orientation val="minMax"/>
        </c:scaling>
        <c:delete val="0"/>
        <c:axPos val="b"/>
        <c:numFmt formatCode="d/m;@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2834176"/>
        <c:crosses val="autoZero"/>
        <c:auto val="1"/>
        <c:lblOffset val="100"/>
        <c:baseTimeUnit val="days"/>
      </c:dateAx>
      <c:valAx>
        <c:axId val="82834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82828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marker>
            <c:symbol val="diamond"/>
            <c:size val="46"/>
          </c:marker>
          <c:dPt>
            <c:idx val="1"/>
            <c:bubble3D val="0"/>
            <c:spPr>
              <a:ln w="53975" cmpd="sng"/>
            </c:spPr>
          </c:dPt>
          <c:dPt>
            <c:idx val="2"/>
            <c:bubble3D val="0"/>
            <c:spPr>
              <a:ln w="47625"/>
            </c:spPr>
          </c:dPt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d\-mmm</c:formatCode>
                <c:ptCount val="3"/>
                <c:pt idx="0">
                  <c:v>42438</c:v>
                </c:pt>
                <c:pt idx="1">
                  <c:v>42443</c:v>
                </c:pt>
                <c:pt idx="2">
                  <c:v>42448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14.75</c:v>
                </c:pt>
                <c:pt idx="1">
                  <c:v>14.85</c:v>
                </c:pt>
                <c:pt idx="2">
                  <c:v>14.71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6704"/>
        <c:axId val="36438400"/>
      </c:lineChart>
      <c:catAx>
        <c:axId val="165670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crossAx val="36438400"/>
        <c:crosses val="autoZero"/>
        <c:auto val="0"/>
        <c:lblAlgn val="ctr"/>
        <c:lblOffset val="100"/>
        <c:noMultiLvlLbl val="0"/>
      </c:catAx>
      <c:valAx>
        <c:axId val="36438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56704"/>
        <c:crossesAt val="1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</cdr:x>
      <cdr:y>0.35705</cdr:y>
    </cdr:from>
    <cdr:to>
      <cdr:x>1</cdr:x>
      <cdr:y>0.52498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386192" y="19442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0.9</cdr:x>
      <cdr:y>0.34383</cdr:y>
    </cdr:from>
    <cdr:to>
      <cdr:x>1</cdr:x>
      <cdr:y>0.51175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386192" y="187220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dirty="0" smtClean="0"/>
            <a:t>14,1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0.89725</cdr:x>
      <cdr:y>0.14546</cdr:y>
    </cdr:from>
    <cdr:to>
      <cdr:x>0.99725</cdr:x>
      <cdr:y>0.31339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204448" y="792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0.9</cdr:x>
      <cdr:y>0.14546</cdr:y>
    </cdr:from>
    <cdr:to>
      <cdr:x>1</cdr:x>
      <cdr:y>0.31339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229600" y="792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dirty="0" smtClean="0"/>
            <a:t>14,75</a:t>
          </a:r>
          <a:endParaRPr lang="ru-RU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844824"/>
            <a:ext cx="6629400" cy="1219201"/>
          </a:xfrm>
        </p:spPr>
        <p:txBody>
          <a:bodyPr>
            <a:noAutofit/>
          </a:bodyPr>
          <a:lstStyle/>
          <a:p>
            <a:r>
              <a:rPr lang="ru-RU" sz="8000" dirty="0" smtClean="0"/>
              <a:t>ЕНТ 2015-2016</a:t>
            </a:r>
            <a:endParaRPr lang="ru-RU" sz="8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31640" y="3212976"/>
            <a:ext cx="6400800" cy="17526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Предмет биология</a:t>
            </a:r>
            <a:endParaRPr lang="ru-RU" sz="4000" dirty="0"/>
          </a:p>
        </p:txBody>
      </p:sp>
      <p:sp>
        <p:nvSpPr>
          <p:cNvPr id="5" name="Подзаголовок 3"/>
          <p:cNvSpPr txBox="1">
            <a:spLocks/>
          </p:cNvSpPr>
          <p:nvPr/>
        </p:nvSpPr>
        <p:spPr>
          <a:xfrm>
            <a:off x="5508104" y="5229200"/>
            <a:ext cx="3528392" cy="8763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Преподаватель Ильницкая Г.В.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15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623048"/>
              </p:ext>
            </p:extLst>
          </p:nvPr>
        </p:nvGraphicFramePr>
        <p:xfrm>
          <a:off x="323528" y="1988840"/>
          <a:ext cx="8424935" cy="43204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0366"/>
                <a:gridCol w="1480018"/>
                <a:gridCol w="553738"/>
                <a:gridCol w="1089356"/>
                <a:gridCol w="924830"/>
                <a:gridCol w="826258"/>
                <a:gridCol w="924105"/>
                <a:gridCol w="1228516"/>
                <a:gridCol w="1027748"/>
              </a:tblGrid>
              <a:tr h="327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Ф.И.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14.11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21.11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28.11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12.12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19.12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26.12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Алиевич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Жаманбекова 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 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Никонова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Сулейменова С.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Тен Р.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Тiлеуберлi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21/5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Фомченко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Средний балл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14,7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7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29%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71%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66%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77%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71%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66%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6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Успев-сть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05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4-2,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4-7,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5-1,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4-4,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3-2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5-0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4-4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3-2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465148"/>
            <a:ext cx="856895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198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9825" algn="l"/>
              </a:tabLst>
            </a:pPr>
            <a:r>
              <a:rPr lang="ru-RU" altLang="ru-RU" sz="2000" b="1" i="1" dirty="0">
                <a:solidFill>
                  <a:schemeClr val="bg1"/>
                </a:solidFill>
                <a:ea typeface="Times New Roman" pitchFamily="18" charset="0"/>
              </a:rPr>
              <a:t>Сводная ведомость результатов пробных тестирований по биологии. 11 класс.  2015- 2016 учебный год.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9825" algn="l"/>
              </a:tabLst>
            </a:pPr>
            <a:r>
              <a:rPr lang="ru-RU" altLang="ru-RU" sz="2000" b="1" i="1" dirty="0">
                <a:solidFill>
                  <a:schemeClr val="bg1"/>
                </a:solidFill>
                <a:ea typeface="Times New Roman" pitchFamily="18" charset="0"/>
              </a:rPr>
              <a:t>2  четверть.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198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9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062977"/>
              </p:ext>
            </p:extLst>
          </p:nvPr>
        </p:nvGraphicFramePr>
        <p:xfrm>
          <a:off x="262406" y="1203446"/>
          <a:ext cx="864096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1520" y="33265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РЕЗУЛЬТАТЫ ПРОБНЫХ ТЕСТИРОВАНИЙ ПО ЧЕТВЕРТЯМ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64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82912"/>
              </p:ext>
            </p:extLst>
          </p:nvPr>
        </p:nvGraphicFramePr>
        <p:xfrm>
          <a:off x="323526" y="1844815"/>
          <a:ext cx="8568958" cy="46805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9227"/>
                <a:gridCol w="1595350"/>
                <a:gridCol w="597671"/>
                <a:gridCol w="597671"/>
                <a:gridCol w="597671"/>
                <a:gridCol w="597671"/>
                <a:gridCol w="597671"/>
                <a:gridCol w="597671"/>
                <a:gridCol w="597671"/>
                <a:gridCol w="597671"/>
                <a:gridCol w="597671"/>
                <a:gridCol w="597671"/>
                <a:gridCol w="597671"/>
              </a:tblGrid>
              <a:tr h="551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Ф.И.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3ч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9.01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16.01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23.01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30.01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6.02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13.02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20 .02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27.02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5.02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Алиевич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9\3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Жаманбекова 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21/5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20\4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 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15\4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22\5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Никонова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15\4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Сулейменова С.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12\3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16\4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Тен Р.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10\3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Тiлеуберлi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21/5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14\4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18\4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Фомченко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8\3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11\3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Средний балл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13,1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13,75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r>
                        <a:rPr lang="ru-RU" sz="1200" smtClean="0">
                          <a:effectLst/>
                        </a:rPr>
                        <a:t>14,3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14,7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13,8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14.75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36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75%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63%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38%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43%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57%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57%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Успев-сть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3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5-0 4-4 3-4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5-1  4-5 3-2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5-1,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4-4,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4-2,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 4-3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3-4  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4-3-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3-4-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278430"/>
            <a:ext cx="8434104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b="1" i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Сводная ведомость результатов пробных тестирований по биологии. 11 класс.  2015- 2016 учебный год.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b="1" i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 </a:t>
            </a:r>
            <a:r>
              <a:rPr lang="ru-RU" altLang="ru-RU" sz="2000" b="1" i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четверть.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10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603576"/>
              </p:ext>
            </p:extLst>
          </p:nvPr>
        </p:nvGraphicFramePr>
        <p:xfrm>
          <a:off x="2232" y="1412776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33265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РЕЗУЛЬТАТЫ ПРОБНЫХ ТЕСТИРОВАНИЙ ПО ЧЕТВЕРТЯМ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351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731087"/>
              </p:ext>
            </p:extLst>
          </p:nvPr>
        </p:nvGraphicFramePr>
        <p:xfrm>
          <a:off x="323526" y="1844815"/>
          <a:ext cx="8496946" cy="47056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9227"/>
                <a:gridCol w="2481095"/>
                <a:gridCol w="1224136"/>
                <a:gridCol w="1440160"/>
                <a:gridCol w="1440160"/>
                <a:gridCol w="1512168"/>
              </a:tblGrid>
              <a:tr h="551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Ф.И.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3ч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9.031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14.03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19.03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Алиевич</a:t>
                      </a:r>
                      <a:r>
                        <a:rPr lang="ru-RU" sz="1100" dirty="0">
                          <a:effectLst/>
                        </a:rPr>
                        <a:t> А.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12/3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Жаманбекова 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10/3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16/4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 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17/4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16/4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21/5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Никонова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20/4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14/4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Сулейменова С.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Тен Р.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Тiлеуберлi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22/5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19/4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Фомченко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14/4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13/3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7/3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Средний балл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+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14,75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14,85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14,71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36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71%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Успев-сть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+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3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5-0 </a:t>
                      </a:r>
                      <a:r>
                        <a:rPr lang="ru-RU" sz="1200" dirty="0" smtClean="0">
                          <a:effectLst/>
                        </a:rPr>
                        <a:t>4-3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3-5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5-0 4-0 3-3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5-1,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4-4,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3-1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278430"/>
            <a:ext cx="8434104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b="1" i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Сводная ведомость результатов пробных тестирований по биологии. 11 класс.  2015- 2016 учебный год.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b="1" i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  </a:t>
            </a:r>
            <a:r>
              <a:rPr lang="ru-RU" altLang="ru-RU" sz="2000" b="1" i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четверть.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7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328101656"/>
              </p:ext>
            </p:extLst>
          </p:nvPr>
        </p:nvGraphicFramePr>
        <p:xfrm>
          <a:off x="251520" y="1397000"/>
          <a:ext cx="864096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9018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060848"/>
            <a:ext cx="8568952" cy="4425355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 течении года поэтапно разбор каждого раздела биологии, которые включают основные термины, методы исследования, тесты трех уровней.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Биология в таблицах и схемах.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Тестовые задания с ответами.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Тесты прошлых лет.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Использование программного обеспечения 5+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plus.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СИСТЕМА РАБОТЫ</a:t>
            </a:r>
            <a:endParaRPr lang="ru-RU" sz="3200" b="1" dirty="0">
              <a:solidFill>
                <a:schemeClr val="bg1"/>
              </a:solidFill>
              <a:latin typeface="Constantia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0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7" cy="4392488"/>
          </a:xfrm>
        </p:spPr>
        <p:txBody>
          <a:bodyPr>
            <a:normAutofit fontScale="85000" lnSpcReduction="20000"/>
          </a:bodyPr>
          <a:lstStyle/>
          <a:p>
            <a:pPr marL="0" indent="361950" algn="just">
              <a:buNone/>
              <a:defRPr/>
            </a:pPr>
            <a:r>
              <a:rPr lang="ru-RU" b="1" dirty="0" smtClean="0"/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Еженедельно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, каждую среду,  по предмету проводится консультация с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14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:00 до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16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:00 часов,  использую разные виды консультаций:</a:t>
            </a:r>
          </a:p>
          <a:p>
            <a:pPr algn="just"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произвольную» консультацию (ответы на любые вопросы любого раздела биологии)</a:t>
            </a:r>
          </a:p>
          <a:p>
            <a:pPr algn="just"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тематическую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консультацию (по системе биология в таблицах)</a:t>
            </a:r>
          </a:p>
          <a:p>
            <a:pPr algn="just"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консультацию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«по требованию» (после тестирования разбираем вопросы ученика).</a:t>
            </a:r>
          </a:p>
          <a:p>
            <a:pPr marL="0" indent="361950" algn="just">
              <a:buNone/>
              <a:defRPr/>
            </a:pPr>
            <a:r>
              <a:rPr lang="ru-RU" altLang="ru-RU" sz="2800" b="1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каждом уроке предусматриваю выделение 5-10 минут на  повторение материала по темам общей биологии, уделяю внимание на вопросы ЕНТ при прохождении тем на уроках.</a:t>
            </a:r>
          </a:p>
          <a:p>
            <a:pPr marL="0" indent="0" algn="just"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СИСТЕМА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66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9695" y="1844824"/>
            <a:ext cx="878684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  <a:tabLst>
                <a:tab pos="4978400" algn="l"/>
              </a:tabLst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978400" algn="l"/>
              </a:tabLst>
            </a:pP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Уделять внимание </a:t>
            </a:r>
            <a:r>
              <a:rPr lang="ru-RU" sz="2400" b="1" dirty="0" err="1">
                <a:latin typeface="Constantia" pitchFamily="18" charset="0"/>
                <a:cs typeface="Times New Roman" pitchFamily="18" charset="0"/>
              </a:rPr>
              <a:t>межпредметным</a:t>
            </a: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 связям, т.к. вопросы ЕНТ включают в себя  не только биологию, но и географию и химию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978400" algn="l"/>
              </a:tabLst>
            </a:pPr>
            <a:endParaRPr lang="ru-RU" sz="2400" b="1" dirty="0">
              <a:latin typeface="Constantia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978400" algn="l"/>
              </a:tabLst>
            </a:pP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Во втором полугодии предоставить возможность больше уделять внимание предметам ЕНТ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978400" algn="l"/>
              </a:tabLst>
            </a:pPr>
            <a:endParaRPr lang="ru-RU" sz="2400" b="1" dirty="0">
              <a:latin typeface="Constantia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978400" algn="l"/>
              </a:tabLst>
            </a:pP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С начала учебного года определить осознанно предмет по выбору и не менять его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978400" algn="l"/>
              </a:tabLst>
            </a:pPr>
            <a:endParaRPr lang="ru-RU" sz="2400" b="1" dirty="0">
              <a:latin typeface="Constantia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978400" algn="l"/>
              </a:tabLst>
            </a:pP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Продолжить мониторинг пробных ЕНТ и с их учетом вести планомерную подготовку по предмету.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59832" y="764704"/>
            <a:ext cx="2813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ПРОБЛЕМЫ:</a:t>
            </a:r>
            <a:endParaRPr lang="ru-RU" sz="3200" b="1" dirty="0">
              <a:solidFill>
                <a:schemeClr val="bg1"/>
              </a:solidFill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20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05270"/>
            <a:ext cx="8496943" cy="5328592"/>
          </a:xfrm>
        </p:spPr>
        <p:txBody>
          <a:bodyPr>
            <a:normAutofit fontScale="62500" lnSpcReduction="20000"/>
          </a:bodyPr>
          <a:lstStyle/>
          <a:p>
            <a:endParaRPr lang="ru-RU" sz="2600" b="1" dirty="0" smtClean="0">
              <a:solidFill>
                <a:schemeClr val="tx1"/>
              </a:solidFill>
              <a:latin typeface="Constantia" pitchFamily="18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Constantia" pitchFamily="18" charset="0"/>
              </a:rPr>
              <a:t>Использование индивидуального подхода  и современных технологий. 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Constantia" pitchFamily="18" charset="0"/>
              </a:rPr>
              <a:t>Последовательная  </a:t>
            </a:r>
            <a:r>
              <a:rPr lang="ru-RU" sz="3200" b="1" dirty="0">
                <a:solidFill>
                  <a:schemeClr val="tx1"/>
                </a:solidFill>
                <a:latin typeface="Constantia" pitchFamily="18" charset="0"/>
              </a:rPr>
              <a:t>работа над ликвидацией пробелов в знаниях, повышение  мотивации,  коррекционная  работа  на уроках. </a:t>
            </a:r>
          </a:p>
          <a:p>
            <a:r>
              <a:rPr lang="ru-RU" sz="3200" b="1" dirty="0">
                <a:solidFill>
                  <a:schemeClr val="tx1"/>
                </a:solidFill>
                <a:latin typeface="Constantia" pitchFamily="18" charset="0"/>
              </a:rPr>
              <a:t> На протяжении всего года  консультации и пробные  тестирования , отработка  навыков .</a:t>
            </a:r>
          </a:p>
          <a:p>
            <a:r>
              <a:rPr lang="ru-RU" sz="3200" b="1" dirty="0">
                <a:solidFill>
                  <a:schemeClr val="tx1"/>
                </a:solidFill>
                <a:latin typeface="Constantia" pitchFamily="18" charset="0"/>
              </a:rPr>
              <a:t>Постоянная  связь с классным руководителем , с  родителями  учеников. </a:t>
            </a:r>
          </a:p>
          <a:p>
            <a:r>
              <a:rPr lang="ru-RU" sz="3200" b="1" dirty="0">
                <a:solidFill>
                  <a:schemeClr val="tx1"/>
                </a:solidFill>
                <a:latin typeface="Constantia" pitchFamily="18" charset="0"/>
              </a:rPr>
              <a:t>В течение  учебного  года больше внимания уделять блочному повторению сложных тем, больше проводить тренировочных упражнений на закрепление.</a:t>
            </a:r>
          </a:p>
          <a:p>
            <a:r>
              <a:rPr lang="ru-RU" sz="3200" b="1" dirty="0">
                <a:solidFill>
                  <a:schemeClr val="tx1"/>
                </a:solidFill>
                <a:latin typeface="Constantia" pitchFamily="18" charset="0"/>
              </a:rPr>
              <a:t> На уроках использовать учебные компьютерные программы, позволяющие выработать устойчивые навыки. </a:t>
            </a:r>
          </a:p>
          <a:p>
            <a:r>
              <a:rPr lang="ru-RU" sz="3200" b="1" dirty="0">
                <a:solidFill>
                  <a:schemeClr val="tx1"/>
                </a:solidFill>
                <a:latin typeface="Constantia" pitchFamily="18" charset="0"/>
              </a:rPr>
              <a:t>Также следует мотивировать учащихся на самостоятельную работу, учить работать с грамматическими справочниками и дополнительной учебной литературой</a:t>
            </a:r>
            <a:r>
              <a:rPr lang="ru-RU" sz="3200" b="1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ПУТИ РЕШЕНИЯ:</a:t>
            </a:r>
            <a:endParaRPr lang="ru-RU" sz="3200" b="1" dirty="0">
              <a:solidFill>
                <a:schemeClr val="bg1"/>
              </a:solidFill>
              <a:latin typeface="Constantia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2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323528" y="1700808"/>
            <a:ext cx="849694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>
              <a:tabLst>
                <a:tab pos="685800" algn="l"/>
              </a:tabLst>
            </a:pPr>
            <a:r>
              <a:rPr lang="ru-RU" sz="2800" b="1" i="1" dirty="0" smtClean="0">
                <a:latin typeface="Constantia" pitchFamily="18" charset="0"/>
                <a:cs typeface="Times New Roman" pitchFamily="18" charset="0"/>
              </a:rPr>
              <a:t>Организационная </a:t>
            </a:r>
            <a:r>
              <a:rPr lang="ru-RU" sz="2800" b="1" i="1" dirty="0">
                <a:latin typeface="Constantia" pitchFamily="18" charset="0"/>
                <a:cs typeface="Times New Roman" pitchFamily="18" charset="0"/>
              </a:rPr>
              <a:t>подготовка:</a:t>
            </a:r>
            <a:endParaRPr lang="ru-RU" sz="2800" b="1" i="1" dirty="0">
              <a:latin typeface="Constantia" pitchFamily="18" charset="0"/>
            </a:endParaRPr>
          </a:p>
          <a:p>
            <a:pPr marL="285750" indent="-285750" eaLnBrk="0" hangingPunct="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 smtClean="0">
                <a:latin typeface="Constantia" pitchFamily="18" charset="0"/>
                <a:cs typeface="Times New Roman" pitchFamily="18" charset="0"/>
              </a:rPr>
              <a:t>Оформление </a:t>
            </a: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стендов по ЕНТ;</a:t>
            </a:r>
            <a:endParaRPr lang="ru-RU" sz="2000" b="1" dirty="0">
              <a:latin typeface="Constantia" pitchFamily="18" charset="0"/>
            </a:endParaRPr>
          </a:p>
          <a:p>
            <a:pPr marL="285750" indent="-285750" eaLnBrk="0" hangingPunct="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Активизация </a:t>
            </a:r>
            <a:r>
              <a:rPr lang="ru-RU" sz="2000" b="1" dirty="0" err="1">
                <a:latin typeface="Constantia" pitchFamily="18" charset="0"/>
                <a:cs typeface="Times New Roman" pitchFamily="18" charset="0"/>
              </a:rPr>
              <a:t>профориентационной</a:t>
            </a: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 подготовки, связь с ВУЗами, </a:t>
            </a:r>
            <a:r>
              <a:rPr lang="ru-RU" sz="2000" b="1" dirty="0" smtClean="0">
                <a:latin typeface="Constantia" pitchFamily="18" charset="0"/>
                <a:cs typeface="Times New Roman" pitchFamily="18" charset="0"/>
              </a:rPr>
              <a:t>с </a:t>
            </a: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целью осознанного выбора 5 предмета;</a:t>
            </a:r>
            <a:endParaRPr lang="ru-RU" sz="2000" b="1" dirty="0">
              <a:latin typeface="Constantia" pitchFamily="18" charset="0"/>
            </a:endParaRPr>
          </a:p>
          <a:p>
            <a:pPr marL="285750" indent="-285750" eaLnBrk="0" hangingPunct="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Осуществление контроля за объективностью выставления текущих и итоговых оценок;</a:t>
            </a:r>
            <a:endParaRPr lang="ru-RU" sz="2000" b="1" dirty="0">
              <a:latin typeface="Constantia" pitchFamily="18" charset="0"/>
            </a:endParaRPr>
          </a:p>
          <a:p>
            <a:pPr marL="285750" indent="-285750" eaLnBrk="0" hangingPunct="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Введение мониторинга промежуточного тестирования</a:t>
            </a:r>
            <a:r>
              <a:rPr lang="ru-RU" sz="2000" b="1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tabLst>
                <a:tab pos="685800" algn="l"/>
              </a:tabLst>
            </a:pPr>
            <a:endParaRPr lang="ru-RU" sz="2000" b="1" dirty="0">
              <a:latin typeface="Constantia" pitchFamily="18" charset="0"/>
              <a:cs typeface="Times New Roman" pitchFamily="18" charset="0"/>
            </a:endParaRPr>
          </a:p>
          <a:p>
            <a:pPr>
              <a:tabLst>
                <a:tab pos="685800" algn="l"/>
              </a:tabLst>
            </a:pPr>
            <a:r>
              <a:rPr lang="ru-RU" sz="2800" b="1" i="1" dirty="0">
                <a:latin typeface="Constantia" pitchFamily="18" charset="0"/>
              </a:rPr>
              <a:t>Информационная </a:t>
            </a:r>
            <a:r>
              <a:rPr lang="ru-RU" sz="2800" b="1" i="1" dirty="0" smtClean="0">
                <a:latin typeface="Constantia" pitchFamily="18" charset="0"/>
              </a:rPr>
              <a:t>подготовка: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 smtClean="0">
                <a:latin typeface="Constantia" pitchFamily="18" charset="0"/>
              </a:rPr>
              <a:t>Создание </a:t>
            </a:r>
            <a:r>
              <a:rPr lang="ru-RU" sz="2000" b="1" dirty="0">
                <a:latin typeface="Constantia" pitchFamily="18" charset="0"/>
              </a:rPr>
              <a:t>группы информационной поддержки с целью отслеживания материалов в СМИ и методической литературе по проблеме </a:t>
            </a:r>
            <a:r>
              <a:rPr lang="ru-RU" sz="2000" b="1" dirty="0" smtClean="0">
                <a:latin typeface="Constantia" pitchFamily="18" charset="0"/>
              </a:rPr>
              <a:t>ЕНТ;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 smtClean="0">
                <a:latin typeface="Constantia" pitchFamily="18" charset="0"/>
              </a:rPr>
              <a:t>Знакомство </a:t>
            </a:r>
            <a:r>
              <a:rPr lang="ru-RU" sz="2000" b="1" dirty="0">
                <a:latin typeface="Constantia" pitchFamily="18" charset="0"/>
              </a:rPr>
              <a:t>с нормативными документами </a:t>
            </a:r>
            <a:r>
              <a:rPr lang="ru-RU" sz="2000" b="1" dirty="0" err="1">
                <a:latin typeface="Constantia" pitchFamily="18" charset="0"/>
              </a:rPr>
              <a:t>МОиН</a:t>
            </a:r>
            <a:r>
              <a:rPr lang="ru-RU" sz="2000" b="1" dirty="0">
                <a:latin typeface="Constantia" pitchFamily="18" charset="0"/>
              </a:rPr>
              <a:t> и НЦГСОТ.</a:t>
            </a:r>
          </a:p>
          <a:p>
            <a:pPr>
              <a:tabLst>
                <a:tab pos="685800" algn="l"/>
              </a:tabLst>
            </a:pPr>
            <a:r>
              <a:rPr lang="ru-RU" sz="2000" b="1" dirty="0">
                <a:latin typeface="Constantia" pitchFamily="18" charset="0"/>
              </a:rPr>
              <a:t> </a:t>
            </a:r>
          </a:p>
          <a:p>
            <a:pPr>
              <a:tabLst>
                <a:tab pos="685800" algn="l"/>
              </a:tabLst>
            </a:pPr>
            <a:endParaRPr lang="ru-RU" sz="2400" b="1" dirty="0">
              <a:latin typeface="Constantia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04664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685800" algn="l"/>
              </a:tabLst>
            </a:pPr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План работы учителя по подготовке учащихся к ЕНТ.</a:t>
            </a:r>
            <a:endParaRPr lang="ru-RU" sz="3200" b="1" dirty="0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685800" algn="l"/>
              </a:tabLst>
            </a:pPr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План работы учителя по подготовке учащихся к ЕНТ.</a:t>
            </a:r>
            <a:endParaRPr lang="ru-RU" sz="3200" b="1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84784"/>
            <a:ext cx="842493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85800" algn="l"/>
              </a:tabLst>
            </a:pPr>
            <a:r>
              <a:rPr lang="ru-RU" sz="2800" b="1" i="1" dirty="0">
                <a:latin typeface="Constantia" pitchFamily="18" charset="0"/>
              </a:rPr>
              <a:t>Психологическая подготовка: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 smtClean="0">
                <a:latin typeface="Constantia" pitchFamily="18" charset="0"/>
              </a:rPr>
              <a:t>Организация </a:t>
            </a:r>
            <a:r>
              <a:rPr lang="ru-RU" sz="2000" b="1" dirty="0">
                <a:latin typeface="Constantia" pitchFamily="18" charset="0"/>
              </a:rPr>
              <a:t>и проведение психологических тренингов для учащихся: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>
                <a:latin typeface="Constantia" pitchFamily="18" charset="0"/>
              </a:rPr>
              <a:t>Проведение классных часов для учащихся «Как побороть страх», «Как снять стрессовое состояние», «Способы психологического настроя»;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ru-RU" sz="2000" b="1" dirty="0">
                <a:latin typeface="Constantia" pitchFamily="18" charset="0"/>
              </a:rPr>
              <a:t>Проведение родительских собраний «Мой выпускник</a:t>
            </a:r>
            <a:r>
              <a:rPr lang="ru-RU" sz="2000" b="1" dirty="0" smtClean="0">
                <a:latin typeface="Constantia" pitchFamily="18" charset="0"/>
              </a:rPr>
              <a:t>».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685800" algn="l"/>
              </a:tabLst>
            </a:pPr>
            <a:endParaRPr lang="ru-RU" sz="2000" b="1" dirty="0" smtClean="0">
              <a:latin typeface="Constantia" pitchFamily="18" charset="0"/>
            </a:endParaRPr>
          </a:p>
          <a:p>
            <a:pPr>
              <a:defRPr/>
            </a:pPr>
            <a:r>
              <a:rPr lang="ru-RU" sz="2800" b="1" i="1" dirty="0">
                <a:latin typeface="Constantia" pitchFamily="18" charset="0"/>
              </a:rPr>
              <a:t>Технологическая </a:t>
            </a:r>
            <a:r>
              <a:rPr lang="ru-RU" sz="2800" b="1" i="1" dirty="0" smtClean="0">
                <a:latin typeface="Constantia" pitchFamily="18" charset="0"/>
              </a:rPr>
              <a:t>подготовка:</a:t>
            </a:r>
            <a:endParaRPr lang="ru-RU" sz="2800" b="1" i="1" dirty="0">
              <a:latin typeface="Constantia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000" b="1" dirty="0" smtClean="0">
                <a:latin typeface="Constantia" pitchFamily="18" charset="0"/>
              </a:rPr>
              <a:t>Посещение курсов и обучающих семинаров;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000" b="1" dirty="0" smtClean="0">
                <a:latin typeface="Constantia" pitchFamily="18" charset="0"/>
              </a:rPr>
              <a:t>Освоение </a:t>
            </a:r>
            <a:r>
              <a:rPr lang="ru-RU" sz="2000" b="1" dirty="0">
                <a:latin typeface="Constantia" pitchFamily="18" charset="0"/>
              </a:rPr>
              <a:t>теории </a:t>
            </a:r>
            <a:r>
              <a:rPr lang="ru-RU" sz="2000" b="1" dirty="0" err="1">
                <a:latin typeface="Constantia" pitchFamily="18" charset="0"/>
              </a:rPr>
              <a:t>тестообразования</a:t>
            </a:r>
            <a:r>
              <a:rPr lang="ru-RU" sz="2000" b="1" dirty="0">
                <a:latin typeface="Constantia" pitchFamily="18" charset="0"/>
              </a:rPr>
              <a:t> и технологии обработки тестов;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atin typeface="Constantia" pitchFamily="18" charset="0"/>
              </a:rPr>
              <a:t>Использование тестов на текущих и контрольных уроках;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atin typeface="Constantia" pitchFamily="18" charset="0"/>
              </a:rPr>
              <a:t>Обучение учащихся рациональным способам работы с тестами;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atin typeface="Constantia" pitchFamily="18" charset="0"/>
              </a:rPr>
              <a:t>Составление банка тестовых заданий по предмету;</a:t>
            </a:r>
          </a:p>
          <a:p>
            <a:pPr>
              <a:tabLst>
                <a:tab pos="685800" algn="l"/>
              </a:tabLst>
            </a:pPr>
            <a:endParaRPr lang="ru-RU" sz="2000" b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267408" y="1607313"/>
            <a:ext cx="876908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1200150" algn="l"/>
              </a:tabLst>
            </a:pPr>
            <a:r>
              <a:rPr lang="ru-RU" sz="4000" b="1" i="1" dirty="0">
                <a:latin typeface="Constantia" pitchFamily="18" charset="0"/>
                <a:cs typeface="Times New Roman" pitchFamily="18" charset="0"/>
              </a:rPr>
              <a:t>Цель  работы</a:t>
            </a:r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Constantia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создание оптимальных условий для подготовки учащихся к ЕНТ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1200150" algn="l"/>
              </a:tabLst>
            </a:pPr>
            <a:endParaRPr lang="ru-RU" sz="2000" b="1" dirty="0">
              <a:latin typeface="Constantia" pitchFamily="18" charset="0"/>
            </a:endParaRPr>
          </a:p>
          <a:p>
            <a:pPr eaLnBrk="0" hangingPunct="0">
              <a:tabLst>
                <a:tab pos="1200150" algn="l"/>
              </a:tabLst>
            </a:pPr>
            <a:r>
              <a:rPr lang="ru-RU" sz="2000" b="1" dirty="0">
                <a:latin typeface="Constantia" pitchFamily="18" charset="0"/>
                <a:cs typeface="Times New Roman" pitchFamily="18" charset="0"/>
              </a:rPr>
              <a:t>    </a:t>
            </a:r>
            <a:r>
              <a:rPr lang="ru-RU" sz="4000" b="1" i="1" dirty="0">
                <a:latin typeface="Constantia" pitchFamily="18" charset="0"/>
                <a:cs typeface="Times New Roman" pitchFamily="18" charset="0"/>
              </a:rPr>
              <a:t>Задачи:    </a:t>
            </a:r>
            <a:endParaRPr lang="ru-RU" sz="4000" b="1" i="1" dirty="0" smtClean="0">
              <a:latin typeface="Constantia" pitchFamily="18" charset="0"/>
              <a:cs typeface="Times New Roman" pitchFamily="18" charset="0"/>
            </a:endParaRPr>
          </a:p>
          <a:p>
            <a:pPr marL="457200" indent="-457200" eaLnBrk="0" hangingPunct="0">
              <a:buFont typeface="+mj-lt"/>
              <a:buAutoNum type="arabicPeriod"/>
              <a:tabLst>
                <a:tab pos="1200150" algn="l"/>
              </a:tabLst>
            </a:pP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Организовать </a:t>
            </a: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повторение изученного материала</a:t>
            </a:r>
            <a:endParaRPr lang="ru-RU" sz="2400" b="1" dirty="0">
              <a:latin typeface="Constantia" pitchFamily="18" charset="0"/>
            </a:endParaRPr>
          </a:p>
          <a:p>
            <a:pPr marL="457200" indent="-457200" eaLnBrk="0" hangingPunct="0">
              <a:buFont typeface="+mj-lt"/>
              <a:buAutoNum type="arabicPeriod"/>
              <a:tabLst>
                <a:tab pos="1200150" algn="l"/>
              </a:tabLst>
            </a:pP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Рассмотреть </a:t>
            </a: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темы не изучаемые в программе 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средней школы</a:t>
            </a:r>
            <a:endParaRPr lang="ru-RU" sz="2400" b="1" dirty="0">
              <a:latin typeface="Constantia" pitchFamily="18" charset="0"/>
            </a:endParaRPr>
          </a:p>
          <a:p>
            <a:pPr marL="457200" indent="-457200" eaLnBrk="0" hangingPunct="0">
              <a:buFont typeface="+mj-lt"/>
              <a:buAutoNum type="arabicPeriod"/>
              <a:tabLst>
                <a:tab pos="1200150" algn="l"/>
              </a:tabLst>
            </a:pP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Совершенствования </a:t>
            </a: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технологии решения заданий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eaLnBrk="0" hangingPunct="0">
              <a:tabLst>
                <a:tab pos="1200150" algn="l"/>
              </a:tabLst>
            </a:pPr>
            <a:endParaRPr lang="ru-RU" sz="2000" b="1" dirty="0" smtClean="0">
              <a:latin typeface="Constantia" pitchFamily="18" charset="0"/>
              <a:cs typeface="Times New Roman" pitchFamily="18" charset="0"/>
            </a:endParaRPr>
          </a:p>
          <a:p>
            <a:pPr eaLnBrk="0" hangingPunct="0">
              <a:tabLst>
                <a:tab pos="1200150" algn="l"/>
              </a:tabLst>
            </a:pPr>
            <a:r>
              <a:rPr lang="ru-RU" sz="2000" b="1" dirty="0" smtClean="0">
                <a:latin typeface="Constantia" pitchFamily="18" charset="0"/>
                <a:cs typeface="Times New Roman" pitchFamily="18" charset="0"/>
              </a:rPr>
              <a:t>   </a:t>
            </a:r>
            <a:r>
              <a:rPr lang="ru-RU" sz="4000" b="1" dirty="0">
                <a:latin typeface="Constantia" pitchFamily="18" charset="0"/>
                <a:cs typeface="Times New Roman" pitchFamily="18" charset="0"/>
              </a:rPr>
              <a:t>Ожидаемый </a:t>
            </a:r>
            <a:r>
              <a:rPr lang="ru-RU" sz="4000" b="1" dirty="0" smtClean="0">
                <a:latin typeface="Constantia" pitchFamily="18" charset="0"/>
                <a:cs typeface="Times New Roman" pitchFamily="18" charset="0"/>
              </a:rPr>
              <a:t>результат</a:t>
            </a:r>
            <a:r>
              <a:rPr lang="ru-RU" sz="2000" b="1" dirty="0" smtClean="0"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Constantia" pitchFamily="18" charset="0"/>
                <a:cs typeface="Times New Roman" pitchFamily="18" charset="0"/>
              </a:rPr>
              <a:t>- овладение </a:t>
            </a:r>
            <a:r>
              <a:rPr lang="ru-RU" sz="2400" b="1" dirty="0">
                <a:latin typeface="Constantia" pitchFamily="18" charset="0"/>
                <a:cs typeface="Times New Roman" pitchFamily="18" charset="0"/>
              </a:rPr>
              <a:t>методикой решения тестовых заданий.</a:t>
            </a:r>
            <a:endParaRPr lang="ru-RU" sz="2400" b="1" dirty="0"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7667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685800" algn="l"/>
              </a:tabLst>
            </a:pPr>
            <a:r>
              <a:rPr lang="ru-RU" sz="3200" b="1" dirty="0" smtClean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Цели и задачи </a:t>
            </a:r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работы учителя по подготовке учащихся к ЕНТ.</a:t>
            </a:r>
            <a:endParaRPr lang="ru-RU" sz="3200" b="1" dirty="0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70916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1.АЛИЕВИЧ А.</a:t>
            </a:r>
          </a:p>
          <a:p>
            <a:r>
              <a:rPr lang="ru-RU" sz="2800" b="1" dirty="0"/>
              <a:t>2</a:t>
            </a:r>
            <a:r>
              <a:rPr lang="ru-RU" sz="2800" b="1" dirty="0" smtClean="0"/>
              <a:t>.ЖАМАНБЕНКОВА Б</a:t>
            </a:r>
          </a:p>
          <a:p>
            <a:r>
              <a:rPr lang="ru-RU" sz="2800" b="1" dirty="0" smtClean="0"/>
              <a:t>3.ЛИ И.</a:t>
            </a:r>
          </a:p>
          <a:p>
            <a:r>
              <a:rPr lang="ru-RU" sz="2800" b="1" dirty="0" smtClean="0"/>
              <a:t>4.НИКОНОВА Е.</a:t>
            </a:r>
          </a:p>
          <a:p>
            <a:r>
              <a:rPr lang="ru-RU" sz="2800" b="1" dirty="0" smtClean="0"/>
              <a:t>5.СУЛЕЙМЕНОВА С.</a:t>
            </a:r>
          </a:p>
          <a:p>
            <a:r>
              <a:rPr lang="ru-RU" sz="2800" b="1" dirty="0" smtClean="0"/>
              <a:t>6.ТЕН Р.</a:t>
            </a:r>
          </a:p>
          <a:p>
            <a:r>
              <a:rPr lang="ru-RU" sz="2800" b="1" dirty="0" smtClean="0"/>
              <a:t>7.ТЛЕУБЕРЛИ А.</a:t>
            </a:r>
          </a:p>
          <a:p>
            <a:r>
              <a:rPr lang="ru-RU" sz="2800" b="1" dirty="0" smtClean="0"/>
              <a:t>8.ФОМЧЕНКО Е.</a:t>
            </a:r>
            <a:endParaRPr lang="ru-RU" sz="2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352928" cy="164219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КОЛИЧЕСТВО УЧАЩИХСЯ</a:t>
            </a:r>
            <a:br>
              <a:rPr lang="ru-RU" sz="32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</a:br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ВЫБРАВШИХ ПРЕДМЕТ</a:t>
            </a:r>
            <a:br>
              <a:rPr lang="ru-RU" sz="32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БИОЛОГИЯ:</a:t>
            </a:r>
            <a:endParaRPr lang="ru-RU" sz="3200" b="1" dirty="0">
              <a:solidFill>
                <a:schemeClr val="bg1"/>
              </a:solidFill>
              <a:latin typeface="Constantia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564904"/>
            <a:ext cx="7948405" cy="345069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1.ЧЕТВЕРТЬ 66%</a:t>
            </a:r>
          </a:p>
          <a:p>
            <a:r>
              <a:rPr lang="ru-RU" sz="3200" b="1" dirty="0" smtClean="0"/>
              <a:t>2.ЧЕТВЕРТЬ 66%</a:t>
            </a:r>
          </a:p>
          <a:p>
            <a:r>
              <a:rPr lang="ru-RU" sz="3200" b="1" dirty="0" smtClean="0"/>
              <a:t>КАЧЕСТВО ЗНАНИЙ У УЧАЩИХСЯ СДАЮЩИХ ЕНТ ПО ПРЕДМЕТУ 75.%</a:t>
            </a:r>
            <a:endParaRPr lang="ru-RU" sz="32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КАЧЕСТВО </a:t>
            </a:r>
            <a:r>
              <a:rPr lang="ru-RU" sz="3200" b="1" dirty="0" smtClean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ЗНАНИЙ ПО ПРЕДМЕТУ</a:t>
            </a:r>
            <a:endParaRPr lang="ru-RU" sz="3200" b="1" dirty="0">
              <a:solidFill>
                <a:schemeClr val="bg1"/>
              </a:solidFill>
              <a:latin typeface="Constantia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49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КАЧЕСТВО ЗНАНИЙ УЧАЩИХСЯ СДАЮЩИХ ЕНТ ПО ЧЕТВЕРТЯМ.</a:t>
            </a:r>
          </a:p>
        </p:txBody>
      </p:sp>
    </p:spTree>
    <p:extLst>
      <p:ext uri="{BB962C8B-B14F-4D97-AF65-F5344CB8AC3E}">
        <p14:creationId xmlns:p14="http://schemas.microsoft.com/office/powerpoint/2010/main" val="201862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988536"/>
              </p:ext>
            </p:extLst>
          </p:nvPr>
        </p:nvGraphicFramePr>
        <p:xfrm>
          <a:off x="1115616" y="1628800"/>
          <a:ext cx="7077075" cy="47833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2560"/>
                <a:gridCol w="1458595"/>
                <a:gridCol w="719455"/>
                <a:gridCol w="629920"/>
                <a:gridCol w="629920"/>
                <a:gridCol w="723900"/>
                <a:gridCol w="900430"/>
                <a:gridCol w="862330"/>
                <a:gridCol w="989965"/>
              </a:tblGrid>
              <a:tr h="686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Ф.И.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13.09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21.09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28.09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17.10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27.10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31.10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Алиевич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1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Жаманбекова 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6/3х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 /3х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8/3х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4/3х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7/3х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5/3х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 И.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Никонова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Сулейменова С.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Тен Р.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Тiлеуберлi 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Фомченко Е.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12/3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19/4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Средний балл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9.3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11,25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10,85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11,3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14,1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15,2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5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29%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55%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88%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Успев-сть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2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4-1,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4-2,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3-6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 4-0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5-0,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4-8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3-1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84551"/>
            <a:ext cx="8229600" cy="1252728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altLang="ru-RU" sz="2200" b="1" i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Сводная ведомость результатов пробных тестирований по биологии. 11 класс.  2015- 2016 учебный год. </a:t>
            </a:r>
            <a:r>
              <a:rPr lang="ru-RU" altLang="ru-RU" sz="22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22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altLang="ru-RU" sz="2200" b="1" i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1-четверть.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8994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667894"/>
              </p:ext>
            </p:extLst>
          </p:nvPr>
        </p:nvGraphicFramePr>
        <p:xfrm>
          <a:off x="395536" y="1268760"/>
          <a:ext cx="8640960" cy="5068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Constantia" pitchFamily="18" charset="0"/>
                <a:ea typeface="+mn-ea"/>
                <a:cs typeface="Times New Roman" pitchFamily="18" charset="0"/>
              </a:rPr>
              <a:t>РЕЗУЛЬТАТЫ ПРОБНЫХ ТЕСТИРОВАНИЙ ПО ЧЕТВЕРТЯМ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73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169</TotalTime>
  <Words>1336</Words>
  <Application>Microsoft Office PowerPoint</Application>
  <PresentationFormat>Экран (4:3)</PresentationFormat>
  <Paragraphs>620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ЕНТ 2015-2016</vt:lpstr>
      <vt:lpstr>Презентация PowerPoint</vt:lpstr>
      <vt:lpstr>Презентация PowerPoint</vt:lpstr>
      <vt:lpstr>Презентация PowerPoint</vt:lpstr>
      <vt:lpstr>КОЛИЧЕСТВО УЧАЩИХСЯ ВЫБРАВШИХ ПРЕДМЕТ БИОЛОГИЯ:</vt:lpstr>
      <vt:lpstr>КАЧЕСТВО ЗНАНИЙ ПО ПРЕДМЕТУ</vt:lpstr>
      <vt:lpstr>КАЧЕСТВО ЗНАНИЙ УЧАЩИХСЯ СДАЮЩИХ ЕНТ ПО ЧЕТВЕРТЯМ.</vt:lpstr>
      <vt:lpstr>Сводная ведомость результатов пробных тестирований по биологии. 11 класс.  2015- 2016 учебный год.  1-четверть.</vt:lpstr>
      <vt:lpstr>РЕЗУЛЬТАТЫ ПРОБНЫХ ТЕСТИРОВАНИЙ ПО ЧЕТВЕРТЯМ.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РАБОТЫ</vt:lpstr>
      <vt:lpstr>СИСТЕМА РАБОТЫ</vt:lpstr>
      <vt:lpstr>Презентация PowerPoint</vt:lpstr>
      <vt:lpstr>ПУТИ РЕШЕНИЯ: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ЕНТ 2015-2016</dc:title>
  <dc:creator>User</dc:creator>
  <cp:lastModifiedBy>user</cp:lastModifiedBy>
  <cp:revision>29</cp:revision>
  <dcterms:created xsi:type="dcterms:W3CDTF">2016-03-10T11:02:32Z</dcterms:created>
  <dcterms:modified xsi:type="dcterms:W3CDTF">2016-03-28T05:55:32Z</dcterms:modified>
</cp:coreProperties>
</file>